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94" r:id="rId4"/>
    <p:sldId id="264" r:id="rId5"/>
    <p:sldId id="291" r:id="rId6"/>
    <p:sldId id="265" r:id="rId7"/>
    <p:sldId id="292" r:id="rId8"/>
    <p:sldId id="29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06478E-3C30-4C02-8C04-2060B84657C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387457-EDD5-4BB1-8C54-DF385367D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://www.google.com/imgres?imgurl=http://www.biochem.arizona.edu/classes/bioc462/462bh2008/462bhonorsprojects/462bhonors2007/gsantarelli/glucose.gif&amp;imgrefurl=http://www.biochem.arizona.edu/classes/bioc462/462bh2008/462bhonorsprojects/462bhonors2007/gsantarelli/experimentbackground.html&amp;usg=__Yxn93ClAGo-Lz-x6Lkg-NVlWc6w=&amp;h=295&amp;w=281&amp;sz=10&amp;hl=en&amp;start=2&amp;itbs=1&amp;tbnid=-FcI0BRwWOa9EM:&amp;tbnh=115&amp;tbnw=110&amp;prev=/images%3Fq%3Dglucose%26hl%3Den%26tbs%3Disch: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g.tfd.com/mgh/ceb/thumb/Structural-formula-for-x3b1-d-galactose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://www.google.com/imgres?imgurl=http://class.fst.ohio-state.edu/FST605/Images/image145.gif&amp;imgrefurl=http://class.fst.ohio-state.edu/FST605/lectures/lect14.html&amp;usg=__vFNqwxPFLwQYKBD5y_vFhH4HdPo=&amp;h=132&amp;w=108&amp;sz=2&amp;hl=en&amp;start=6&amp;itbs=1&amp;tbnid=H1KG4awjEc4lXM:&amp;tbnh=92&amp;tbnw=75&amp;prev=/images%3Fq%3Darabinose%26hl%3Den%26tbs%3Disch: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Equine Nutrition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2672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324100" cy="24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267200"/>
            <a:ext cx="2114550" cy="158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Hydrolysis of the </a:t>
            </a:r>
            <a:r>
              <a:rPr lang="el-GR" b="1" dirty="0" smtClean="0">
                <a:cs typeface="Arial"/>
              </a:rPr>
              <a:t>α</a:t>
            </a:r>
            <a:r>
              <a:rPr lang="en-US" b="1" dirty="0" smtClean="0">
                <a:cs typeface="Arial"/>
              </a:rPr>
              <a:t> 1-4 linkage of starch can occur where?</a:t>
            </a:r>
          </a:p>
          <a:p>
            <a:pPr lvl="2"/>
            <a:r>
              <a:rPr lang="en-US" b="1" dirty="0" smtClean="0">
                <a:cs typeface="Arial"/>
              </a:rPr>
              <a:t>Small Intestine</a:t>
            </a:r>
          </a:p>
          <a:p>
            <a:pPr lvl="2"/>
            <a:endParaRPr lang="en-US" b="1" dirty="0" smtClean="0">
              <a:cs typeface="Arial"/>
            </a:endParaRPr>
          </a:p>
          <a:p>
            <a:r>
              <a:rPr lang="en-US" b="1" dirty="0" smtClean="0"/>
              <a:t>Hydrolysis of the </a:t>
            </a:r>
            <a:r>
              <a:rPr lang="el-GR" b="1" dirty="0" smtClean="0">
                <a:cs typeface="Arial"/>
              </a:rPr>
              <a:t>β</a:t>
            </a:r>
            <a:r>
              <a:rPr lang="en-US" b="1" dirty="0" smtClean="0">
                <a:cs typeface="Arial"/>
              </a:rPr>
              <a:t> 1-4 linkage of cellulose and hemi-cellulose must occur where?</a:t>
            </a:r>
          </a:p>
          <a:p>
            <a:pPr lvl="1"/>
            <a:r>
              <a:rPr lang="en-US" b="1" dirty="0" err="1" smtClean="0">
                <a:cs typeface="Arial"/>
              </a:rPr>
              <a:t>Cecum</a:t>
            </a:r>
            <a:r>
              <a:rPr lang="en-US" b="1" dirty="0" smtClean="0">
                <a:cs typeface="Arial"/>
              </a:rPr>
              <a:t> or colon</a:t>
            </a:r>
          </a:p>
          <a:p>
            <a:pPr lvl="2"/>
            <a:r>
              <a:rPr lang="en-US" b="1" dirty="0" smtClean="0">
                <a:cs typeface="Arial"/>
              </a:rPr>
              <a:t>Microbial Fermentation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Classification on Plant CHO’s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Neutral Detergent Fiber (NDF)</a:t>
            </a:r>
          </a:p>
          <a:p>
            <a:pPr lvl="2"/>
            <a:r>
              <a:rPr lang="en-US" b="1" dirty="0" smtClean="0"/>
              <a:t>Cellulose, Hemi-cellulose, and Lignin</a:t>
            </a:r>
          </a:p>
          <a:p>
            <a:pPr lvl="2"/>
            <a:endParaRPr lang="en-US" sz="1100" b="1" dirty="0" smtClean="0"/>
          </a:p>
          <a:p>
            <a:pPr lvl="1"/>
            <a:r>
              <a:rPr lang="en-US" b="1" dirty="0" smtClean="0"/>
              <a:t>Non-fibrous CHO’s</a:t>
            </a:r>
          </a:p>
          <a:p>
            <a:pPr lvl="2"/>
            <a:r>
              <a:rPr lang="en-US" b="1" dirty="0" smtClean="0"/>
              <a:t>Aka Nonstructural CHO</a:t>
            </a:r>
          </a:p>
          <a:p>
            <a:pPr lvl="2"/>
            <a:r>
              <a:rPr lang="en-US" b="1" dirty="0" smtClean="0"/>
              <a:t>Comprised of all CHO’s not </a:t>
            </a:r>
            <a:r>
              <a:rPr lang="en-US" b="1" dirty="0" smtClean="0"/>
              <a:t>found </a:t>
            </a:r>
            <a:r>
              <a:rPr lang="en-US" b="1" dirty="0" smtClean="0"/>
              <a:t>in NDF</a:t>
            </a:r>
          </a:p>
          <a:p>
            <a:pPr lvl="2"/>
            <a:endParaRPr lang="en-US" sz="1100" b="1" dirty="0" smtClean="0"/>
          </a:p>
          <a:p>
            <a:pPr lvl="2"/>
            <a:r>
              <a:rPr lang="en-US" b="1" dirty="0" smtClean="0"/>
              <a:t>Includes</a:t>
            </a:r>
            <a:r>
              <a:rPr lang="en-US" b="1" dirty="0" smtClean="0"/>
              <a:t>?</a:t>
            </a:r>
            <a:endParaRPr lang="en-US" b="1" dirty="0" smtClean="0"/>
          </a:p>
          <a:p>
            <a:pPr lvl="3"/>
            <a:r>
              <a:rPr lang="en-US" b="1" dirty="0" smtClean="0"/>
              <a:t>Mono- and disaccharides</a:t>
            </a:r>
          </a:p>
          <a:p>
            <a:pPr lvl="3"/>
            <a:r>
              <a:rPr lang="en-US" b="1" dirty="0" smtClean="0"/>
              <a:t>Oligosaccharides</a:t>
            </a:r>
          </a:p>
          <a:p>
            <a:pPr lvl="3"/>
            <a:r>
              <a:rPr lang="en-US" b="1" dirty="0" smtClean="0"/>
              <a:t>Starch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sz="2600" b="1" dirty="0" smtClean="0"/>
              <a:t>CHO composition of feed can vary greatly</a:t>
            </a:r>
          </a:p>
          <a:p>
            <a:r>
              <a:rPr lang="en-US" sz="2600" b="1" dirty="0" smtClean="0"/>
              <a:t>Especially for forages and bi-products</a:t>
            </a:r>
          </a:p>
          <a:p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572000"/>
          </a:xfrm>
        </p:spPr>
        <p:txBody>
          <a:bodyPr/>
          <a:lstStyle/>
          <a:p>
            <a:r>
              <a:rPr lang="en-US" b="1" dirty="0" smtClean="0"/>
              <a:t>Structural CHO’s are important energy sources</a:t>
            </a:r>
          </a:p>
          <a:p>
            <a:endParaRPr lang="en-US" sz="1000" b="1" dirty="0" smtClean="0"/>
          </a:p>
          <a:p>
            <a:r>
              <a:rPr lang="en-US" b="1" dirty="0" smtClean="0"/>
              <a:t>Microbial production of VFA’s in </a:t>
            </a:r>
            <a:r>
              <a:rPr lang="en-US" b="1" dirty="0" err="1" smtClean="0"/>
              <a:t>cecum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Up to 30% of maintenance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Additional VFA’s produced in</a:t>
            </a:r>
          </a:p>
          <a:p>
            <a:pPr lvl="1"/>
            <a:r>
              <a:rPr lang="en-US" b="1" dirty="0" smtClean="0"/>
              <a:t>Colon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Principle VFA </a:t>
            </a:r>
            <a:r>
              <a:rPr lang="en-US" b="1" dirty="0" smtClean="0"/>
              <a:t>produced from fiber</a:t>
            </a:r>
            <a:endParaRPr lang="en-US" b="1" dirty="0" smtClean="0"/>
          </a:p>
          <a:p>
            <a:pPr lvl="1"/>
            <a:r>
              <a:rPr lang="en-US" b="1" dirty="0" smtClean="0"/>
              <a:t>Acetate</a:t>
            </a:r>
          </a:p>
          <a:p>
            <a:pPr lvl="1"/>
            <a:r>
              <a:rPr lang="en-US" b="1" dirty="0" smtClean="0"/>
              <a:t>Propionate and butyrate also significant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Acetate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Propionate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Butyrate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76400"/>
            <a:ext cx="4267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4343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029200"/>
            <a:ext cx="434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Acetate may be used directly for energy</a:t>
            </a:r>
          </a:p>
          <a:p>
            <a:pPr lvl="1"/>
            <a:r>
              <a:rPr lang="en-US" b="1" dirty="0" smtClean="0"/>
              <a:t>If not used immediately probably used for the synthesis of</a:t>
            </a:r>
          </a:p>
          <a:p>
            <a:pPr lvl="2"/>
            <a:r>
              <a:rPr lang="en-US" b="1" dirty="0" smtClean="0"/>
              <a:t>Long-chain fatty acids</a:t>
            </a:r>
          </a:p>
          <a:p>
            <a:pPr lvl="2"/>
            <a:r>
              <a:rPr lang="en-US" b="1" dirty="0" smtClean="0"/>
              <a:t>May be stored </a:t>
            </a:r>
          </a:p>
          <a:p>
            <a:pPr lvl="2"/>
            <a:r>
              <a:rPr lang="en-US" b="1" dirty="0" smtClean="0"/>
              <a:t>May be secreted in milk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Research has shown that mares consuming high-forage rations have </a:t>
            </a:r>
          </a:p>
          <a:p>
            <a:pPr lvl="1"/>
            <a:r>
              <a:rPr lang="en-US" b="1" dirty="0" smtClean="0"/>
              <a:t>Higher milk fat percentages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2009"/>
            <a:ext cx="4038600" cy="13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Propionate may be used for </a:t>
            </a:r>
          </a:p>
          <a:p>
            <a:pPr lvl="1"/>
            <a:r>
              <a:rPr lang="en-US" b="1" dirty="0" smtClean="0"/>
              <a:t>Hepatic glucose synthesis</a:t>
            </a:r>
          </a:p>
          <a:p>
            <a:pPr lvl="1"/>
            <a:r>
              <a:rPr lang="en-US" b="1" dirty="0" smtClean="0"/>
              <a:t>Important in forage fed horses</a:t>
            </a:r>
          </a:p>
          <a:p>
            <a:pPr lvl="1"/>
            <a:r>
              <a:rPr lang="en-US" b="1" dirty="0" smtClean="0"/>
              <a:t>Butyrate not well studied</a:t>
            </a:r>
          </a:p>
          <a:p>
            <a:pPr lvl="1"/>
            <a:endParaRPr lang="en-US" sz="10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86200"/>
            <a:ext cx="4343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10600" cy="452628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What may affect microbial populations in the L.I.?</a:t>
            </a:r>
          </a:p>
          <a:p>
            <a:pPr lvl="1"/>
            <a:endParaRPr lang="en-US" sz="1100" b="1" dirty="0" smtClean="0"/>
          </a:p>
          <a:p>
            <a:pPr lvl="1"/>
            <a:r>
              <a:rPr lang="en-US" b="1" dirty="0" smtClean="0"/>
              <a:t>Diet </a:t>
            </a:r>
            <a:r>
              <a:rPr lang="en-US" b="1" dirty="0" smtClean="0"/>
              <a:t>composition </a:t>
            </a:r>
          </a:p>
          <a:p>
            <a:pPr lvl="2"/>
            <a:r>
              <a:rPr lang="en-US" b="1" dirty="0" smtClean="0"/>
              <a:t>Particularly CHO composition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b="1" dirty="0" smtClean="0"/>
              <a:t>Proportions </a:t>
            </a:r>
            <a:r>
              <a:rPr lang="en-US" b="1" dirty="0" smtClean="0"/>
              <a:t>of VFA’s produced</a:t>
            </a:r>
          </a:p>
          <a:p>
            <a:pPr lvl="1"/>
            <a:endParaRPr lang="en-US" sz="1100" b="1" dirty="0" smtClean="0"/>
          </a:p>
          <a:p>
            <a:r>
              <a:rPr lang="en-US" sz="2600" b="1" dirty="0" smtClean="0"/>
              <a:t>What VFA is produced more in a high forage diet?</a:t>
            </a:r>
          </a:p>
          <a:p>
            <a:pPr lvl="1"/>
            <a:r>
              <a:rPr lang="en-US" b="1" dirty="0" smtClean="0"/>
              <a:t>Acetate</a:t>
            </a:r>
          </a:p>
          <a:p>
            <a:pPr lvl="1"/>
            <a:endParaRPr lang="en-US" sz="1100" b="1" dirty="0" smtClean="0"/>
          </a:p>
          <a:p>
            <a:r>
              <a:rPr lang="en-US" sz="2600" b="1" dirty="0" smtClean="0"/>
              <a:t>What VFA is produced more in a high </a:t>
            </a:r>
            <a:r>
              <a:rPr lang="en-US" sz="2600" b="1" dirty="0" err="1" smtClean="0"/>
              <a:t>concen</a:t>
            </a:r>
            <a:r>
              <a:rPr lang="en-US" sz="2600" b="1" dirty="0" smtClean="0"/>
              <a:t> diet</a:t>
            </a:r>
            <a:r>
              <a:rPr lang="en-US" sz="2600" b="1" dirty="0" smtClean="0"/>
              <a:t>?</a:t>
            </a:r>
          </a:p>
          <a:p>
            <a:pPr lvl="1"/>
            <a:r>
              <a:rPr lang="en-US" b="1" dirty="0" smtClean="0"/>
              <a:t>Propionate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Are structural CHO’s necessary  in the diet?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Does the amount of fiber in the diet affect the weight of the GIT?</a:t>
            </a:r>
          </a:p>
          <a:p>
            <a:pPr lvl="1"/>
            <a:r>
              <a:rPr lang="en-US" b="1" dirty="0" smtClean="0"/>
              <a:t>Why?</a:t>
            </a:r>
          </a:p>
          <a:p>
            <a:pPr lvl="1"/>
            <a:r>
              <a:rPr lang="en-US" b="1" dirty="0" smtClean="0"/>
              <a:t>High fiber diets tend to hold more water</a:t>
            </a:r>
          </a:p>
          <a:p>
            <a:pPr lvl="1"/>
            <a:r>
              <a:rPr lang="en-US" b="1" dirty="0" smtClean="0"/>
              <a:t>Mass of GIT may also be increased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5262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Are non-structural CHO’s necessary in the diet?</a:t>
            </a:r>
          </a:p>
          <a:p>
            <a:pPr lvl="1"/>
            <a:r>
              <a:rPr lang="en-US" b="1" dirty="0" smtClean="0"/>
              <a:t>When energy needs cannot be met by forage alone</a:t>
            </a:r>
          </a:p>
          <a:p>
            <a:pPr lvl="1"/>
            <a:endParaRPr lang="en-US" sz="1000" b="1" dirty="0" smtClean="0"/>
          </a:p>
          <a:p>
            <a:r>
              <a:rPr lang="en-US" sz="2400" b="1" dirty="0" smtClean="0"/>
              <a:t>What are non-structural CHO’s primarily made of?</a:t>
            </a:r>
          </a:p>
          <a:p>
            <a:pPr lvl="1"/>
            <a:r>
              <a:rPr lang="en-US" b="1" dirty="0" smtClean="0"/>
              <a:t>Starch</a:t>
            </a:r>
          </a:p>
          <a:p>
            <a:pPr lvl="1"/>
            <a:endParaRPr lang="en-US" sz="1000" b="1" dirty="0" smtClean="0"/>
          </a:p>
          <a:p>
            <a:r>
              <a:rPr lang="en-US" sz="2400" b="1" dirty="0" smtClean="0"/>
              <a:t>Where should the majority of digestion take place?</a:t>
            </a:r>
          </a:p>
          <a:p>
            <a:pPr lvl="1"/>
            <a:r>
              <a:rPr lang="en-US" b="1" dirty="0" smtClean="0"/>
              <a:t>Small Intestine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Principles sources of energy</a:t>
            </a:r>
          </a:p>
          <a:p>
            <a:endParaRPr lang="en-US" sz="1100" b="1" dirty="0" smtClean="0"/>
          </a:p>
          <a:p>
            <a:r>
              <a:rPr lang="en-US" b="1" dirty="0" smtClean="0"/>
              <a:t>Originate </a:t>
            </a:r>
            <a:r>
              <a:rPr lang="en-US" b="1" dirty="0" smtClean="0"/>
              <a:t>from? </a:t>
            </a:r>
            <a:endParaRPr lang="en-US" b="1" dirty="0" smtClean="0"/>
          </a:p>
          <a:p>
            <a:pPr lvl="1"/>
            <a:r>
              <a:rPr lang="en-US" b="1" dirty="0" smtClean="0"/>
              <a:t>Forages</a:t>
            </a:r>
          </a:p>
          <a:p>
            <a:pPr lvl="1"/>
            <a:r>
              <a:rPr lang="en-US" b="1" dirty="0" smtClean="0"/>
              <a:t>Grains</a:t>
            </a:r>
          </a:p>
          <a:p>
            <a:pPr lvl="1"/>
            <a:r>
              <a:rPr lang="en-US" b="1" dirty="0" smtClean="0"/>
              <a:t>Grain By-Products</a:t>
            </a:r>
          </a:p>
          <a:p>
            <a:endParaRPr lang="en-US" sz="1100" b="1" dirty="0" smtClean="0"/>
          </a:p>
          <a:p>
            <a:r>
              <a:rPr lang="en-US" sz="2600" b="1" dirty="0" smtClean="0"/>
              <a:t>All </a:t>
            </a:r>
            <a:r>
              <a:rPr lang="en-US" sz="2600" b="1" dirty="0" smtClean="0"/>
              <a:t>CHO’s contain similar amounts of GE </a:t>
            </a:r>
            <a:endParaRPr lang="en-US" sz="2600" b="1" dirty="0" smtClean="0"/>
          </a:p>
          <a:p>
            <a:pPr lvl="1"/>
            <a:r>
              <a:rPr lang="en-US" sz="2100" b="1" dirty="0" smtClean="0"/>
              <a:t>B</a:t>
            </a:r>
            <a:r>
              <a:rPr lang="en-US" sz="2100" b="1" dirty="0" smtClean="0"/>
              <a:t>ut </a:t>
            </a:r>
            <a:r>
              <a:rPr lang="en-US" sz="2100" b="1" dirty="0" smtClean="0"/>
              <a:t>different amounts </a:t>
            </a:r>
            <a:r>
              <a:rPr lang="en-US" sz="2100" b="1" dirty="0" smtClean="0"/>
              <a:t>of </a:t>
            </a:r>
            <a:r>
              <a:rPr lang="en-US" b="1" dirty="0" smtClean="0"/>
              <a:t>DE</a:t>
            </a:r>
            <a:r>
              <a:rPr lang="en-US" b="1" dirty="0" smtClean="0"/>
              <a:t>, ME, and NE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CHO’s </a:t>
            </a:r>
            <a:r>
              <a:rPr lang="en-US" b="1" dirty="0" smtClean="0"/>
              <a:t>digested and absorbed in the S.I. yield </a:t>
            </a:r>
          </a:p>
          <a:p>
            <a:pPr lvl="1"/>
            <a:r>
              <a:rPr lang="en-US" b="1" dirty="0" smtClean="0"/>
              <a:t>More energy than when digested by microbial action</a:t>
            </a:r>
          </a:p>
          <a:p>
            <a:pPr lvl="1"/>
            <a:endParaRPr lang="en-US" sz="1000" b="1" dirty="0" smtClean="0"/>
          </a:p>
          <a:p>
            <a:pPr lvl="1"/>
            <a:endParaRPr lang="en-US" sz="11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r>
              <a:rPr lang="en-US" sz="2400" b="1" dirty="0" smtClean="0"/>
              <a:t>Are their differences in starch </a:t>
            </a:r>
            <a:r>
              <a:rPr lang="en-US" sz="2400" b="1" dirty="0" err="1" smtClean="0"/>
              <a:t>digestibilities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200" b="1" dirty="0" smtClean="0"/>
              <a:t>Why?</a:t>
            </a:r>
          </a:p>
          <a:p>
            <a:pPr lvl="1"/>
            <a:r>
              <a:rPr lang="en-US" b="1" dirty="0" smtClean="0"/>
              <a:t>Structural variation dependants on feed type</a:t>
            </a:r>
          </a:p>
          <a:p>
            <a:pPr lvl="1"/>
            <a:endParaRPr lang="en-US" sz="2800" b="1" dirty="0" smtClean="0"/>
          </a:p>
          <a:p>
            <a:r>
              <a:rPr lang="en-US" sz="2400" b="1" dirty="0" smtClean="0"/>
              <a:t>Two main components of starch</a:t>
            </a:r>
          </a:p>
          <a:p>
            <a:pPr lvl="1"/>
            <a:r>
              <a:rPr lang="en-US" sz="2200" b="1" dirty="0" err="1" smtClean="0"/>
              <a:t>Amylose</a:t>
            </a:r>
            <a:endParaRPr lang="en-US" sz="2200" b="1" dirty="0" smtClean="0"/>
          </a:p>
          <a:p>
            <a:pPr lvl="1"/>
            <a:r>
              <a:rPr lang="en-US" sz="2200" b="1" dirty="0" err="1" smtClean="0"/>
              <a:t>Amylopectin</a:t>
            </a:r>
            <a:endParaRPr lang="en-US" sz="2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How do </a:t>
            </a:r>
            <a:r>
              <a:rPr lang="en-US" sz="2600" b="1" dirty="0" err="1" smtClean="0"/>
              <a:t>amylose</a:t>
            </a:r>
            <a:r>
              <a:rPr lang="en-US" sz="2600" b="1" dirty="0" smtClean="0"/>
              <a:t> and </a:t>
            </a:r>
            <a:r>
              <a:rPr lang="en-US" sz="2600" b="1" dirty="0" err="1" smtClean="0"/>
              <a:t>amylopectin</a:t>
            </a:r>
            <a:r>
              <a:rPr lang="en-US" sz="2600" b="1" dirty="0" smtClean="0"/>
              <a:t> differ?</a:t>
            </a:r>
          </a:p>
          <a:p>
            <a:endParaRPr lang="en-US" sz="1100" b="1" dirty="0" smtClean="0"/>
          </a:p>
          <a:p>
            <a:r>
              <a:rPr lang="en-US" sz="2600" b="1" dirty="0" err="1" smtClean="0"/>
              <a:t>Amylose</a:t>
            </a:r>
            <a:endParaRPr lang="en-US" sz="2600" b="1" dirty="0" smtClean="0"/>
          </a:p>
          <a:p>
            <a:pPr lvl="1"/>
            <a:r>
              <a:rPr lang="en-US" sz="2200" b="1" dirty="0" smtClean="0"/>
              <a:t>Straight chain structure of glucose units</a:t>
            </a:r>
          </a:p>
          <a:p>
            <a:pPr lvl="1"/>
            <a:endParaRPr lang="en-US" sz="2200" b="1" dirty="0" smtClean="0"/>
          </a:p>
          <a:p>
            <a:r>
              <a:rPr lang="en-US" sz="2600" b="1" dirty="0" err="1" smtClean="0"/>
              <a:t>Amylopectin</a:t>
            </a:r>
            <a:endParaRPr lang="en-US" sz="2600" b="1" dirty="0" smtClean="0"/>
          </a:p>
          <a:p>
            <a:pPr lvl="1"/>
            <a:r>
              <a:rPr lang="en-US" sz="2200" b="1" dirty="0" smtClean="0"/>
              <a:t>Branched chain of glucose units</a:t>
            </a:r>
          </a:p>
          <a:p>
            <a:pPr lvl="1"/>
            <a:endParaRPr lang="en-US" sz="2200" b="1" dirty="0" smtClean="0"/>
          </a:p>
          <a:p>
            <a:r>
              <a:rPr lang="en-US" sz="2400" b="1" dirty="0" smtClean="0"/>
              <a:t>Proportions in starch vary by </a:t>
            </a:r>
          </a:p>
          <a:p>
            <a:pPr lvl="1"/>
            <a:r>
              <a:rPr lang="en-US" sz="2200" b="1" dirty="0" smtClean="0"/>
              <a:t>Cereal grain</a:t>
            </a:r>
          </a:p>
          <a:p>
            <a:pPr lvl="1"/>
            <a:r>
              <a:rPr lang="en-US" sz="2200" b="1" dirty="0" smtClean="0"/>
              <a:t>Maturity</a:t>
            </a:r>
          </a:p>
          <a:p>
            <a:pPr lvl="1"/>
            <a:r>
              <a:rPr lang="en-US" sz="2200" b="1" dirty="0" smtClean="0"/>
              <a:t>Variety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917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/>
              <a:t>Amylose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/>
              <a:t>Amylopectin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6994231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85800"/>
            <a:ext cx="838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276600"/>
            <a:ext cx="3429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91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What may reduce pre-</a:t>
            </a:r>
            <a:r>
              <a:rPr lang="en-US" sz="2400" b="1" dirty="0" err="1" smtClean="0"/>
              <a:t>cecal</a:t>
            </a:r>
            <a:r>
              <a:rPr lang="en-US" sz="2400" b="1" dirty="0" smtClean="0"/>
              <a:t> digestion of </a:t>
            </a:r>
            <a:r>
              <a:rPr lang="en-US" sz="2400" b="1" dirty="0" err="1" smtClean="0"/>
              <a:t>amylose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amylopectin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200" b="1" dirty="0" smtClean="0"/>
              <a:t>Type and amount of forage</a:t>
            </a:r>
          </a:p>
          <a:p>
            <a:pPr lvl="1"/>
            <a:r>
              <a:rPr lang="en-US" sz="2200" b="1" dirty="0" smtClean="0"/>
              <a:t>Abundance of amylase in digestive secretions</a:t>
            </a:r>
          </a:p>
          <a:p>
            <a:pPr lvl="1"/>
            <a:endParaRPr lang="en-US" sz="2200" b="1" dirty="0" smtClean="0"/>
          </a:p>
          <a:p>
            <a:r>
              <a:rPr lang="en-US" sz="2400" b="1" dirty="0" smtClean="0"/>
              <a:t>What may </a:t>
            </a:r>
            <a:r>
              <a:rPr lang="en-US" sz="2400" b="1" dirty="0" smtClean="0">
                <a:latin typeface="Arial"/>
                <a:cs typeface="Arial"/>
              </a:rPr>
              <a:t>↑ </a:t>
            </a:r>
            <a:r>
              <a:rPr lang="en-US" sz="2400" b="1" dirty="0" smtClean="0"/>
              <a:t>pre-</a:t>
            </a:r>
            <a:r>
              <a:rPr lang="en-US" sz="2400" b="1" dirty="0" err="1" smtClean="0"/>
              <a:t>cecal</a:t>
            </a:r>
            <a:r>
              <a:rPr lang="en-US" sz="2400" b="1" dirty="0" smtClean="0"/>
              <a:t> digestion of these?</a:t>
            </a:r>
          </a:p>
          <a:p>
            <a:pPr lvl="1"/>
            <a:r>
              <a:rPr lang="en-US" sz="2200" b="1" dirty="0" smtClean="0"/>
              <a:t>Type and amount of forage</a:t>
            </a:r>
          </a:p>
          <a:p>
            <a:pPr lvl="1"/>
            <a:r>
              <a:rPr lang="en-US" sz="2200" b="1" dirty="0" smtClean="0"/>
              <a:t>Grain Processing </a:t>
            </a:r>
          </a:p>
          <a:p>
            <a:pPr lvl="2"/>
            <a:r>
              <a:rPr lang="en-US" sz="1900" b="1" dirty="0" smtClean="0"/>
              <a:t>Decreasing particle size </a:t>
            </a:r>
          </a:p>
          <a:p>
            <a:pPr lvl="2"/>
            <a:r>
              <a:rPr lang="en-US" sz="1900" b="1" dirty="0" smtClean="0"/>
              <a:t>Increasing surface area</a:t>
            </a:r>
          </a:p>
          <a:p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What are other factors that affect pre-</a:t>
            </a:r>
            <a:r>
              <a:rPr lang="en-US" sz="2400" b="1" dirty="0" err="1" smtClean="0"/>
              <a:t>cecal</a:t>
            </a:r>
            <a:r>
              <a:rPr lang="en-US" sz="2400" b="1" dirty="0" smtClean="0"/>
              <a:t> digestion</a:t>
            </a:r>
            <a:r>
              <a:rPr lang="en-US" sz="2400" b="1" dirty="0" smtClean="0"/>
              <a:t>?</a:t>
            </a:r>
          </a:p>
          <a:p>
            <a:endParaRPr lang="en-US" sz="1000" b="1" dirty="0" smtClean="0"/>
          </a:p>
          <a:p>
            <a:pPr lvl="1"/>
            <a:r>
              <a:rPr lang="en-US" sz="2200" b="1" dirty="0" smtClean="0"/>
              <a:t>Grain type</a:t>
            </a:r>
          </a:p>
          <a:p>
            <a:pPr lvl="2"/>
            <a:r>
              <a:rPr lang="en-US" sz="1900" b="1" dirty="0" smtClean="0"/>
              <a:t>Oat starch more digestible than corn or </a:t>
            </a:r>
            <a:r>
              <a:rPr lang="en-US" sz="1900" b="1" dirty="0" smtClean="0"/>
              <a:t>barley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2200" b="1" dirty="0" smtClean="0"/>
              <a:t>Amount of starch consumed at one time</a:t>
            </a:r>
          </a:p>
          <a:p>
            <a:pPr lvl="1"/>
            <a:endParaRPr lang="en-US" sz="2200" b="1" dirty="0" smtClean="0"/>
          </a:p>
          <a:p>
            <a:r>
              <a:rPr lang="en-US" sz="2400" b="1" dirty="0" smtClean="0"/>
              <a:t>What happens if starch is not digested in the S.I.?</a:t>
            </a:r>
          </a:p>
          <a:p>
            <a:pPr lvl="1"/>
            <a:r>
              <a:rPr lang="en-US" sz="2200" b="1" dirty="0" smtClean="0"/>
              <a:t>Enters into L.I. and is fermented</a:t>
            </a:r>
          </a:p>
          <a:p>
            <a:pPr lvl="1"/>
            <a:r>
              <a:rPr lang="en-US" sz="2200" b="1" dirty="0" smtClean="0"/>
              <a:t>Is this a good thing?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Starch digestion in L.I.</a:t>
            </a:r>
          </a:p>
          <a:p>
            <a:pPr lvl="1"/>
            <a:r>
              <a:rPr lang="en-US" sz="2200" b="1" dirty="0" smtClean="0"/>
              <a:t>Lowers net energy value</a:t>
            </a:r>
          </a:p>
          <a:p>
            <a:pPr lvl="2"/>
            <a:r>
              <a:rPr lang="en-US" sz="1900" b="1" dirty="0" smtClean="0"/>
              <a:t>No longer will be broken down to glucose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2200" b="1" dirty="0" smtClean="0"/>
              <a:t>May alter microbial environment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200" b="1" dirty="0" smtClean="0"/>
              <a:t>May be good only on very poor quality forage diet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200" b="1" dirty="0" smtClean="0"/>
              <a:t>Generally bad</a:t>
            </a:r>
          </a:p>
          <a:p>
            <a:pPr lvl="2"/>
            <a:r>
              <a:rPr lang="en-US" sz="1900" b="1" dirty="0" smtClean="0"/>
              <a:t>Could decrease concentration of </a:t>
            </a:r>
            <a:r>
              <a:rPr lang="en-US" sz="1900" b="1" dirty="0" err="1" smtClean="0"/>
              <a:t>cellulolytic</a:t>
            </a:r>
            <a:r>
              <a:rPr lang="en-US" sz="1900" b="1" dirty="0" smtClean="0"/>
              <a:t> bacteria</a:t>
            </a:r>
          </a:p>
          <a:p>
            <a:pPr lvl="2"/>
            <a:r>
              <a:rPr lang="en-US" sz="1900" b="1" dirty="0" smtClean="0"/>
              <a:t>Decrease pH</a:t>
            </a:r>
          </a:p>
          <a:p>
            <a:pPr lvl="2"/>
            <a:r>
              <a:rPr lang="en-US" sz="1900" b="1" dirty="0" smtClean="0"/>
              <a:t>Should avoid high starch diets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CHO Metabolism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+mj-lt"/>
              </a:rPr>
              <a:t>What happens when a meal high in starch is consumed?</a:t>
            </a:r>
          </a:p>
          <a:p>
            <a:pPr lvl="1"/>
            <a:r>
              <a:rPr lang="en-US" sz="2200" b="1" dirty="0" smtClean="0">
                <a:latin typeface="+mj-lt"/>
              </a:rPr>
              <a:t>Blood glucose concentrations </a:t>
            </a:r>
            <a:r>
              <a:rPr lang="en-US" sz="2200" b="1" dirty="0" smtClean="0">
                <a:latin typeface="+mj-lt"/>
                <a:cs typeface="Arial"/>
              </a:rPr>
              <a:t>↑</a:t>
            </a:r>
          </a:p>
          <a:p>
            <a:pPr lvl="1"/>
            <a:r>
              <a:rPr lang="en-US" sz="2200" b="1" dirty="0" smtClean="0">
                <a:latin typeface="+mj-lt"/>
                <a:cs typeface="Arial"/>
              </a:rPr>
              <a:t>Insulin levels ↑ </a:t>
            </a:r>
          </a:p>
          <a:p>
            <a:pPr lvl="2"/>
            <a:r>
              <a:rPr lang="en-US" sz="1900" b="1" dirty="0" smtClean="0">
                <a:latin typeface="+mj-lt"/>
                <a:cs typeface="Arial"/>
              </a:rPr>
              <a:t>Glucose uptake to muscle and adipose</a:t>
            </a:r>
          </a:p>
          <a:p>
            <a:pPr lvl="2"/>
            <a:endParaRPr lang="en-US" sz="1900" b="1" dirty="0" smtClean="0">
              <a:latin typeface="+mj-lt"/>
              <a:cs typeface="Arial"/>
            </a:endParaRPr>
          </a:p>
          <a:p>
            <a:r>
              <a:rPr lang="en-US" sz="2400" b="1" dirty="0" err="1" smtClean="0">
                <a:latin typeface="+mj-lt"/>
                <a:cs typeface="Arial"/>
              </a:rPr>
              <a:t>Glycemic</a:t>
            </a:r>
            <a:r>
              <a:rPr lang="en-US" sz="2400" b="1" dirty="0" smtClean="0">
                <a:latin typeface="+mj-lt"/>
                <a:cs typeface="Arial"/>
              </a:rPr>
              <a:t> Index</a:t>
            </a:r>
          </a:p>
          <a:p>
            <a:pPr lvl="1"/>
            <a:r>
              <a:rPr lang="en-US" sz="2200" b="1" dirty="0" smtClean="0">
                <a:latin typeface="+mj-lt"/>
                <a:cs typeface="Arial"/>
              </a:rPr>
              <a:t>↑ in blood glucose levels associated with substrate consumed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CHO Metabolism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What happens to glucose once it is absorbed?</a:t>
            </a:r>
          </a:p>
          <a:p>
            <a:pPr lvl="1"/>
            <a:r>
              <a:rPr lang="en-US" sz="2200" b="1" dirty="0" smtClean="0"/>
              <a:t>May be used for immediate energy</a:t>
            </a:r>
          </a:p>
          <a:p>
            <a:pPr lvl="1"/>
            <a:r>
              <a:rPr lang="en-US" sz="2200" b="1" dirty="0" smtClean="0"/>
              <a:t>Stored for later use</a:t>
            </a:r>
          </a:p>
          <a:p>
            <a:pPr lvl="1"/>
            <a:r>
              <a:rPr lang="en-US" sz="2200" b="1" dirty="0" smtClean="0"/>
              <a:t>Fat synthesis</a:t>
            </a:r>
          </a:p>
          <a:p>
            <a:pPr lvl="1"/>
            <a:endParaRPr lang="en-US" sz="2200" b="1" dirty="0" smtClean="0"/>
          </a:p>
          <a:p>
            <a:r>
              <a:rPr lang="en-US" sz="2800" b="1" dirty="0" smtClean="0"/>
              <a:t>What is stored glucose referred to as?</a:t>
            </a:r>
          </a:p>
          <a:p>
            <a:pPr lvl="1"/>
            <a:r>
              <a:rPr lang="en-US" sz="2200" b="1" dirty="0" smtClean="0"/>
              <a:t>Glycogen</a:t>
            </a:r>
          </a:p>
          <a:p>
            <a:pPr lvl="1"/>
            <a:endParaRPr lang="en-US" sz="2200" b="1" dirty="0" smtClean="0"/>
          </a:p>
          <a:p>
            <a:r>
              <a:rPr lang="en-US" sz="2800" b="1" dirty="0" smtClean="0"/>
              <a:t>Where are the main store sites?</a:t>
            </a:r>
          </a:p>
          <a:p>
            <a:pPr lvl="1"/>
            <a:r>
              <a:rPr lang="en-US" sz="2200" b="1" dirty="0" smtClean="0"/>
              <a:t>Muscle</a:t>
            </a:r>
          </a:p>
          <a:p>
            <a:pPr lvl="1"/>
            <a:r>
              <a:rPr lang="en-US" sz="2200" b="1" dirty="0" smtClean="0"/>
              <a:t>Liver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Glycogen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381274" cy="45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CHO Metabolism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Muscle glycogen can only be used for</a:t>
            </a:r>
          </a:p>
          <a:p>
            <a:pPr lvl="1"/>
            <a:r>
              <a:rPr lang="en-US" sz="2200" b="1" dirty="0" smtClean="0"/>
              <a:t>Muscle energy</a:t>
            </a:r>
          </a:p>
          <a:p>
            <a:pPr lvl="1"/>
            <a:endParaRPr lang="en-US" sz="1000" b="1" dirty="0" smtClean="0"/>
          </a:p>
          <a:p>
            <a:r>
              <a:rPr lang="en-US" sz="2400" b="1" dirty="0" smtClean="0"/>
              <a:t>Glycogen stored in liver can be used for </a:t>
            </a:r>
          </a:p>
          <a:p>
            <a:pPr lvl="1"/>
            <a:r>
              <a:rPr lang="en-US" sz="2200" b="1" dirty="0" smtClean="0"/>
              <a:t>Maintaining blood glucose levels</a:t>
            </a:r>
          </a:p>
          <a:p>
            <a:pPr lvl="1"/>
            <a:r>
              <a:rPr lang="en-US" sz="2200" b="1" dirty="0" smtClean="0"/>
              <a:t>Provide glucose for other tissue</a:t>
            </a:r>
          </a:p>
          <a:p>
            <a:pPr lvl="1"/>
            <a:endParaRPr lang="en-US" sz="22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CHO’s very important in the exercising horse</a:t>
            </a:r>
          </a:p>
          <a:p>
            <a:pPr lvl="1"/>
            <a:r>
              <a:rPr lang="en-US" sz="2200" b="1" dirty="0" smtClean="0">
                <a:latin typeface="+mj-lt"/>
              </a:rPr>
              <a:t>Requirements </a:t>
            </a:r>
            <a:r>
              <a:rPr lang="en-US" sz="2200" b="1" dirty="0" smtClean="0">
                <a:latin typeface="+mj-lt"/>
                <a:cs typeface="Arial"/>
              </a:rPr>
              <a:t>↑ as work intensity ↑</a:t>
            </a:r>
            <a:endParaRPr lang="en-US" sz="2200" b="1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Categorized as</a:t>
            </a:r>
            <a:r>
              <a:rPr lang="en-US" b="1" dirty="0" smtClean="0"/>
              <a:t>?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Mono-</a:t>
            </a:r>
            <a:r>
              <a:rPr lang="en-US" b="1" dirty="0" err="1" smtClean="0"/>
              <a:t>saccharides</a:t>
            </a:r>
            <a:endParaRPr lang="en-US" b="1" dirty="0" smtClean="0"/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Di-</a:t>
            </a:r>
            <a:r>
              <a:rPr lang="en-US" b="1" dirty="0" err="1" smtClean="0"/>
              <a:t>saccharides</a:t>
            </a:r>
            <a:endParaRPr lang="en-US" b="1" dirty="0" smtClean="0"/>
          </a:p>
          <a:p>
            <a:pPr lvl="1"/>
            <a:endParaRPr lang="en-US" sz="1000" b="1" dirty="0" smtClean="0"/>
          </a:p>
          <a:p>
            <a:pPr lvl="1"/>
            <a:r>
              <a:rPr lang="en-US" b="1" dirty="0" err="1" smtClean="0"/>
              <a:t>Oligo-saccharides</a:t>
            </a:r>
            <a:endParaRPr lang="en-US" b="1" dirty="0" smtClean="0"/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Poly-</a:t>
            </a:r>
            <a:r>
              <a:rPr lang="en-US" b="1" dirty="0" err="1" smtClean="0"/>
              <a:t>saccharides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Mono-</a:t>
            </a:r>
            <a:r>
              <a:rPr lang="en-US" sz="2400" b="1" dirty="0" err="1" smtClean="0"/>
              <a:t>saccharides</a:t>
            </a:r>
            <a:r>
              <a:rPr lang="en-US" sz="2400" b="1" dirty="0" smtClean="0"/>
              <a:t> </a:t>
            </a:r>
            <a:r>
              <a:rPr lang="en-US" sz="2400" b="1" dirty="0" smtClean="0"/>
              <a:t>of nutritional importance include</a:t>
            </a:r>
            <a:r>
              <a:rPr lang="en-US" sz="2400" b="1" dirty="0" smtClean="0"/>
              <a:t>: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Glucose</a:t>
            </a:r>
            <a:r>
              <a:rPr lang="en-US" b="1" dirty="0" smtClean="0"/>
              <a:t>	</a:t>
            </a:r>
            <a:r>
              <a:rPr lang="en-US" b="1" dirty="0" smtClean="0"/>
              <a:t>	        </a:t>
            </a:r>
            <a:r>
              <a:rPr lang="en-US" b="1" dirty="0" smtClean="0"/>
              <a:t>Fructose		</a:t>
            </a:r>
            <a:r>
              <a:rPr lang="en-US" b="1" dirty="0" err="1" smtClean="0"/>
              <a:t>Galactose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Mannose	       </a:t>
            </a:r>
            <a:r>
              <a:rPr lang="en-US" b="1" dirty="0" err="1" smtClean="0"/>
              <a:t>Arabinose</a:t>
            </a:r>
            <a:r>
              <a:rPr lang="en-US" b="1" dirty="0" smtClean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Xylose</a:t>
            </a:r>
            <a:endParaRPr lang="en-US" b="1" dirty="0" smtClean="0"/>
          </a:p>
          <a:p>
            <a:pPr lvl="1"/>
            <a:endParaRPr lang="en-US" sz="1100" b="1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1447800" cy="157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648200"/>
            <a:ext cx="137885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6482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667000"/>
            <a:ext cx="1600200" cy="1333500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-FcI0BRwWOa9EM:http://www.biochem.arizona.edu/classes/bioc462/462bh2008/462bhonorsprojects/462bhonors2007/gsantarelli/glucose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2590800"/>
            <a:ext cx="1508263" cy="1576822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H1KG4awjEc4lXM:http://class.fst.ohio-state.edu/FST605/Images/image145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4572000"/>
            <a:ext cx="1323975" cy="162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Monosaccharides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Free m</a:t>
            </a:r>
            <a:r>
              <a:rPr lang="en-US" b="1" dirty="0" smtClean="0"/>
              <a:t>ono-</a:t>
            </a:r>
            <a:r>
              <a:rPr lang="en-US" b="1" dirty="0" err="1" smtClean="0"/>
              <a:t>saccharides</a:t>
            </a:r>
            <a:r>
              <a:rPr lang="en-US" b="1" dirty="0" smtClean="0"/>
              <a:t> </a:t>
            </a:r>
            <a:r>
              <a:rPr lang="en-US" b="1" dirty="0" smtClean="0"/>
              <a:t>occur in </a:t>
            </a:r>
            <a:endParaRPr lang="en-US" b="1" dirty="0" smtClean="0"/>
          </a:p>
          <a:p>
            <a:pPr lvl="1"/>
            <a:r>
              <a:rPr lang="en-US" b="1" dirty="0" smtClean="0"/>
              <a:t>L</a:t>
            </a:r>
            <a:r>
              <a:rPr lang="en-US" b="1" dirty="0" smtClean="0"/>
              <a:t>ow </a:t>
            </a:r>
            <a:r>
              <a:rPr lang="en-US" b="1" dirty="0" smtClean="0"/>
              <a:t>concentrations in plants</a:t>
            </a:r>
          </a:p>
          <a:p>
            <a:endParaRPr lang="en-US" sz="1100" b="1" dirty="0" smtClean="0"/>
          </a:p>
          <a:p>
            <a:r>
              <a:rPr lang="en-US" b="1" dirty="0" smtClean="0"/>
              <a:t>Important constituents of </a:t>
            </a:r>
            <a:endParaRPr lang="en-US" b="1" dirty="0" smtClean="0"/>
          </a:p>
          <a:p>
            <a:pPr lvl="1"/>
            <a:r>
              <a:rPr lang="en-US" b="1" dirty="0" err="1" smtClean="0"/>
              <a:t>O</a:t>
            </a:r>
            <a:r>
              <a:rPr lang="en-US" b="1" dirty="0" err="1" smtClean="0"/>
              <a:t>ligo-saccharides</a:t>
            </a:r>
            <a:endParaRPr lang="en-US" b="1" dirty="0" smtClean="0"/>
          </a:p>
          <a:p>
            <a:pPr lvl="1"/>
            <a:r>
              <a:rPr lang="en-US" b="1" dirty="0" smtClean="0"/>
              <a:t>Poly-</a:t>
            </a:r>
            <a:r>
              <a:rPr lang="en-US" b="1" dirty="0" err="1" smtClean="0"/>
              <a:t>saccharides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Di-</a:t>
            </a:r>
            <a:r>
              <a:rPr lang="en-US" b="1" dirty="0" err="1" smtClean="0"/>
              <a:t>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5720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Few </a:t>
            </a:r>
            <a:r>
              <a:rPr lang="en-US" sz="2600" b="1" dirty="0" smtClean="0"/>
              <a:t>of importance in equine diet</a:t>
            </a:r>
          </a:p>
          <a:p>
            <a:pPr lvl="1"/>
            <a:r>
              <a:rPr lang="en-US" b="1" dirty="0" smtClean="0"/>
              <a:t>Exception: Lactose for foals</a:t>
            </a:r>
          </a:p>
          <a:p>
            <a:pPr lvl="2">
              <a:buNone/>
            </a:pPr>
            <a:endParaRPr lang="en-US" sz="1000" b="1" dirty="0" smtClean="0"/>
          </a:p>
          <a:p>
            <a:r>
              <a:rPr lang="en-US" sz="2600" b="1" dirty="0" smtClean="0"/>
              <a:t>Include: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Sucrose</a:t>
            </a:r>
          </a:p>
          <a:p>
            <a:pPr lvl="2"/>
            <a:r>
              <a:rPr lang="en-US" b="1" dirty="0" smtClean="0"/>
              <a:t>Glucose + Fructose</a:t>
            </a:r>
            <a:endParaRPr lang="en-US" b="1" dirty="0" smtClean="0"/>
          </a:p>
          <a:p>
            <a:pPr>
              <a:buNone/>
            </a:pPr>
            <a:endParaRPr lang="en-US" sz="1100" b="1" dirty="0" smtClean="0"/>
          </a:p>
          <a:p>
            <a:pPr lvl="1"/>
            <a:r>
              <a:rPr lang="en-US" b="1" dirty="0" smtClean="0"/>
              <a:t>Lactose</a:t>
            </a:r>
          </a:p>
          <a:p>
            <a:pPr lvl="2"/>
            <a:r>
              <a:rPr lang="en-US" b="1" dirty="0" smtClean="0"/>
              <a:t>Glucose + </a:t>
            </a:r>
            <a:r>
              <a:rPr lang="en-US" b="1" dirty="0" err="1" smtClean="0"/>
              <a:t>Galactose</a:t>
            </a:r>
            <a:endParaRPr lang="en-US" b="1" dirty="0" smtClean="0"/>
          </a:p>
          <a:p>
            <a:pPr lvl="1">
              <a:buNone/>
            </a:pPr>
            <a:endParaRPr lang="en-US" sz="1000" b="1" dirty="0" smtClean="0"/>
          </a:p>
          <a:p>
            <a:pPr lvl="1"/>
            <a:r>
              <a:rPr lang="en-US" b="1" dirty="0" smtClean="0"/>
              <a:t>Maltose</a:t>
            </a:r>
          </a:p>
          <a:p>
            <a:pPr lvl="2"/>
            <a:r>
              <a:rPr lang="en-US" b="1" dirty="0" smtClean="0"/>
              <a:t>Glucose + Glucose</a:t>
            </a:r>
          </a:p>
        </p:txBody>
      </p:sp>
      <p:pic>
        <p:nvPicPr>
          <p:cNvPr id="27650" name="Picture 2" descr="http://food.oregonstate.edu/images/learni/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619375" cy="1333501"/>
          </a:xfrm>
          <a:prstGeom prst="rect">
            <a:avLst/>
          </a:prstGeom>
          <a:noFill/>
        </p:spPr>
      </p:pic>
      <p:pic>
        <p:nvPicPr>
          <p:cNvPr id="27652" name="Picture 4" descr="http://food.oregonstate.edu/images/learni/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333625" cy="1400175"/>
          </a:xfrm>
          <a:prstGeom prst="rect">
            <a:avLst/>
          </a:prstGeom>
          <a:noFill/>
        </p:spPr>
      </p:pic>
      <p:pic>
        <p:nvPicPr>
          <p:cNvPr id="27654" name="Picture 6" descr="http://food.oregonstate.edu/images/learni/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21907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Oligosaccharides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Composed </a:t>
            </a:r>
            <a:r>
              <a:rPr lang="en-US" b="1" dirty="0" smtClean="0"/>
              <a:t>of short chain </a:t>
            </a:r>
            <a:r>
              <a:rPr lang="en-US" b="1" dirty="0" err="1" smtClean="0"/>
              <a:t>monosaccharides</a:t>
            </a:r>
            <a:endParaRPr lang="en-US" b="1" dirty="0" smtClean="0"/>
          </a:p>
          <a:p>
            <a:pPr lvl="1"/>
            <a:r>
              <a:rPr lang="en-US" b="1" dirty="0" smtClean="0"/>
              <a:t>3 – 10 monosaccharide units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Most common:</a:t>
            </a:r>
          </a:p>
          <a:p>
            <a:pPr lvl="1"/>
            <a:r>
              <a:rPr lang="en-US" b="1" dirty="0" err="1" smtClean="0"/>
              <a:t>Raffinose</a:t>
            </a:r>
            <a:endParaRPr lang="en-US" b="1" dirty="0" smtClean="0"/>
          </a:p>
          <a:p>
            <a:pPr lvl="1"/>
            <a:r>
              <a:rPr lang="en-US" b="1" dirty="0" err="1" smtClean="0"/>
              <a:t>Stachyose</a:t>
            </a:r>
            <a:endParaRPr lang="en-US" b="1" dirty="0" smtClean="0"/>
          </a:p>
          <a:p>
            <a:pPr lvl="1"/>
            <a:r>
              <a:rPr lang="en-US" b="1" dirty="0" err="1" smtClean="0"/>
              <a:t>Fructooligosacharide</a:t>
            </a:r>
            <a:r>
              <a:rPr lang="en-US" b="1" dirty="0" smtClean="0"/>
              <a:t> aka </a:t>
            </a:r>
            <a:r>
              <a:rPr lang="en-US" b="1" dirty="0" err="1" smtClean="0"/>
              <a:t>fructan</a:t>
            </a:r>
            <a:endParaRPr lang="en-US" b="1" dirty="0" smtClean="0"/>
          </a:p>
          <a:p>
            <a:pPr lvl="1"/>
            <a:r>
              <a:rPr lang="en-US" b="1" dirty="0" err="1" smtClean="0"/>
              <a:t>Mannoligosacharides</a:t>
            </a:r>
            <a:endParaRPr lang="en-US" b="1" dirty="0" smtClean="0"/>
          </a:p>
          <a:p>
            <a:pPr lvl="1"/>
            <a:endParaRPr lang="en-US" sz="1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Polysaccharides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Contain </a:t>
            </a:r>
            <a:r>
              <a:rPr lang="en-US" b="1" dirty="0" smtClean="0"/>
              <a:t>&gt; 10 monosaccharide </a:t>
            </a:r>
            <a:r>
              <a:rPr lang="en-US" b="1" dirty="0" smtClean="0"/>
              <a:t>units</a:t>
            </a:r>
          </a:p>
          <a:p>
            <a:endParaRPr lang="en-US" sz="1000" b="1" dirty="0" smtClean="0"/>
          </a:p>
          <a:p>
            <a:r>
              <a:rPr lang="en-US" b="1" dirty="0" smtClean="0"/>
              <a:t>Largest </a:t>
            </a:r>
            <a:r>
              <a:rPr lang="en-US" b="1" dirty="0" smtClean="0"/>
              <a:t>and most complex </a:t>
            </a:r>
            <a:r>
              <a:rPr lang="en-US" b="1" dirty="0" smtClean="0"/>
              <a:t>CHO’s</a:t>
            </a:r>
          </a:p>
          <a:p>
            <a:endParaRPr lang="en-US" sz="1000" b="1" dirty="0" smtClean="0"/>
          </a:p>
          <a:p>
            <a:r>
              <a:rPr lang="en-US" b="1" dirty="0" smtClean="0"/>
              <a:t>Most common?</a:t>
            </a:r>
          </a:p>
          <a:p>
            <a:pPr lvl="1"/>
            <a:r>
              <a:rPr lang="en-US" b="1" dirty="0" smtClean="0"/>
              <a:t>Starch </a:t>
            </a:r>
            <a:r>
              <a:rPr lang="en-US" b="1" dirty="0" smtClean="0"/>
              <a:t>and </a:t>
            </a:r>
            <a:r>
              <a:rPr lang="en-US" b="1" dirty="0" smtClean="0"/>
              <a:t>Cellulose</a:t>
            </a:r>
          </a:p>
          <a:p>
            <a:pPr lvl="1"/>
            <a:r>
              <a:rPr lang="en-US" b="1" dirty="0" smtClean="0"/>
              <a:t>Pectin </a:t>
            </a:r>
            <a:r>
              <a:rPr lang="en-US" b="1" dirty="0" smtClean="0"/>
              <a:t>and </a:t>
            </a:r>
            <a:r>
              <a:rPr lang="en-US" b="1" dirty="0" err="1" smtClean="0"/>
              <a:t>Hemicellulose</a:t>
            </a:r>
            <a:r>
              <a:rPr lang="en-US" b="1" dirty="0" smtClean="0"/>
              <a:t> (not as common</a:t>
            </a:r>
            <a:r>
              <a:rPr lang="en-US" b="1" dirty="0" smtClean="0"/>
              <a:t>)</a:t>
            </a:r>
          </a:p>
          <a:p>
            <a:pPr lvl="1"/>
            <a:endParaRPr lang="en-US" sz="1000" b="1" dirty="0" smtClean="0"/>
          </a:p>
          <a:p>
            <a:r>
              <a:rPr lang="en-US" sz="2400" b="1" dirty="0" smtClean="0"/>
              <a:t>Type of linkage between monosaccharide residues in </a:t>
            </a:r>
            <a:r>
              <a:rPr lang="en-US" sz="2400" b="1" dirty="0" err="1" smtClean="0"/>
              <a:t>oligo</a:t>
            </a:r>
            <a:r>
              <a:rPr lang="en-US" sz="2400" b="1" dirty="0" smtClean="0"/>
              <a:t>- and polysaccharides has a great influence on what?</a:t>
            </a:r>
          </a:p>
          <a:p>
            <a:pPr lvl="1"/>
            <a:r>
              <a:rPr lang="en-US" b="1" dirty="0" smtClean="0"/>
              <a:t>Site of </a:t>
            </a:r>
            <a:r>
              <a:rPr lang="en-US" b="1" dirty="0" smtClean="0"/>
              <a:t>digestion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5163344" cy="54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452</TotalTime>
  <Words>798</Words>
  <Application>Microsoft Office PowerPoint</Application>
  <PresentationFormat>On-screen Show (4:3)</PresentationFormat>
  <Paragraphs>256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Carbohydrates</vt:lpstr>
      <vt:lpstr>Carbohydrates</vt:lpstr>
      <vt:lpstr>Carbohydrates</vt:lpstr>
      <vt:lpstr>Carbohydrates</vt:lpstr>
      <vt:lpstr>Monosaccharides</vt:lpstr>
      <vt:lpstr>Di-saccharides</vt:lpstr>
      <vt:lpstr>Oligosaccharides</vt:lpstr>
      <vt:lpstr>Polysaccharides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Slide 22</vt:lpstr>
      <vt:lpstr>Carbohydrates</vt:lpstr>
      <vt:lpstr>Carbohydrates</vt:lpstr>
      <vt:lpstr>Carbohydrates</vt:lpstr>
      <vt:lpstr>CHO Metabolism and Storage</vt:lpstr>
      <vt:lpstr>CHO Metabolism and Storage</vt:lpstr>
      <vt:lpstr>Glycogen</vt:lpstr>
      <vt:lpstr>CHO Metabolism and Storage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/ Carbohydrates</dc:title>
  <dc:creator>shsu</dc:creator>
  <cp:lastModifiedBy>Computer Services</cp:lastModifiedBy>
  <cp:revision>23</cp:revision>
  <dcterms:created xsi:type="dcterms:W3CDTF">2009-01-27T16:17:46Z</dcterms:created>
  <dcterms:modified xsi:type="dcterms:W3CDTF">2010-02-23T17:58:07Z</dcterms:modified>
</cp:coreProperties>
</file>