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58"/>
  </p:notesMasterIdLst>
  <p:handoutMasterIdLst>
    <p:handoutMasterId r:id="rId59"/>
  </p:handoutMasterIdLst>
  <p:sldIdLst>
    <p:sldId id="256" r:id="rId2"/>
    <p:sldId id="257" r:id="rId3"/>
    <p:sldId id="258" r:id="rId4"/>
    <p:sldId id="259" r:id="rId5"/>
    <p:sldId id="261" r:id="rId6"/>
    <p:sldId id="293" r:id="rId7"/>
    <p:sldId id="294" r:id="rId8"/>
    <p:sldId id="295" r:id="rId9"/>
    <p:sldId id="296" r:id="rId10"/>
    <p:sldId id="297" r:id="rId11"/>
    <p:sldId id="300" r:id="rId12"/>
    <p:sldId id="298" r:id="rId13"/>
    <p:sldId id="299" r:id="rId14"/>
    <p:sldId id="292" r:id="rId15"/>
    <p:sldId id="263" r:id="rId16"/>
    <p:sldId id="262" r:id="rId17"/>
    <p:sldId id="268" r:id="rId18"/>
    <p:sldId id="283" r:id="rId19"/>
    <p:sldId id="264" r:id="rId20"/>
    <p:sldId id="267" r:id="rId21"/>
    <p:sldId id="265" r:id="rId22"/>
    <p:sldId id="266" r:id="rId23"/>
    <p:sldId id="284" r:id="rId24"/>
    <p:sldId id="269" r:id="rId25"/>
    <p:sldId id="270" r:id="rId26"/>
    <p:sldId id="272" r:id="rId27"/>
    <p:sldId id="271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6" r:id="rId37"/>
    <p:sldId id="281" r:id="rId38"/>
    <p:sldId id="282" r:id="rId39"/>
    <p:sldId id="287" r:id="rId40"/>
    <p:sldId id="285" r:id="rId41"/>
    <p:sldId id="288" r:id="rId42"/>
    <p:sldId id="289" r:id="rId43"/>
    <p:sldId id="290" r:id="rId44"/>
    <p:sldId id="291" r:id="rId45"/>
    <p:sldId id="26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2438124-4E23-4F2B-A243-770C6F72B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87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89F9163-5782-4EFF-A624-F47C0780A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88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302C01-9C11-47D5-AF3D-82A408EE81B2}" type="slidenum">
              <a:rPr lang="en-US"/>
              <a:pPr/>
              <a:t>15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F72E8F-F251-4C91-9984-365D61C66894}" type="slidenum">
              <a:rPr lang="en-US"/>
              <a:pPr/>
              <a:t>37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BA40E7-7DE2-47CB-B734-43EC86D1BD1A}" type="slidenum">
              <a:rPr lang="en-US"/>
              <a:pPr/>
              <a:t>38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7A3C9F-5BA8-46EB-AE64-B14D0AFD7F58}" type="slidenum">
              <a:rPr lang="en-US"/>
              <a:pPr/>
              <a:t>40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93BB98-9F3D-4990-8C0D-697E0E86AA36}" type="slidenum">
              <a:rPr lang="en-US"/>
              <a:pPr/>
              <a:t>18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5F1D4C-8989-4514-BE2D-E4644A738FB7}" type="slidenum">
              <a:rPr lang="en-US"/>
              <a:pPr/>
              <a:t>20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A1DCDB-BD2C-4C3E-BB8A-B3947D5581FE}" type="slidenum">
              <a:rPr lang="en-US"/>
              <a:pPr/>
              <a:t>23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3BC1B5-B147-4F54-8A30-E8A1FF787564}" type="slidenum">
              <a:rPr lang="en-US"/>
              <a:pPr/>
              <a:t>26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3C4351-20C6-4495-A0D5-74C554AE1D58}" type="slidenum">
              <a:rPr lang="en-US"/>
              <a:pPr/>
              <a:t>28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49B613-53CE-4D55-B879-160529384D5B}" type="slidenum">
              <a:rPr lang="en-US"/>
              <a:pPr/>
              <a:t>33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2ADB22-2963-4D79-877E-9DB75B234819}" type="slidenum">
              <a:rPr lang="en-US"/>
              <a:pPr/>
              <a:t>34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2BB681-490E-44C8-8A3E-74A611E1A970}" type="slidenum">
              <a:rPr lang="en-US"/>
              <a:pPr/>
              <a:t>35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8C78167-CEFE-4B36-AFFD-5B648B4250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2226AA-ED66-43B8-BF9A-391951D1E4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E563D-EDDD-41FA-B527-07DA43EE77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B1E578-3C73-48EA-8697-2A4314A465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6684A-520A-49E6-AADB-FD69B77B49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CDEC5-4A7D-4ACE-8E7E-E73579E09D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40116-2302-419C-A871-04D06DB395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AAA6C-DCAF-4145-A1C0-BF70BDDB70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A87005-04C1-489B-A942-3B490C72D8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46F6D-C631-4BEF-B4F9-D01B2600C0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BFA031-05D8-44EB-8678-CC83924B42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82C13FF-12CC-488D-86E9-8092013F20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Selection and Evaluation of Horses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Introduction to Conformation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b="1" dirty="0"/>
              <a:t>I</a:t>
            </a:r>
            <a:r>
              <a:rPr lang="en-US" b="1" dirty="0" smtClean="0"/>
              <a:t>deal </a:t>
            </a:r>
            <a:r>
              <a:rPr lang="en-US" b="1" dirty="0" smtClean="0"/>
              <a:t>standard should </a:t>
            </a:r>
            <a:r>
              <a:rPr lang="en-US" b="1" dirty="0" smtClean="0"/>
              <a:t>include</a:t>
            </a:r>
          </a:p>
          <a:p>
            <a:pPr lvl="1"/>
            <a:r>
              <a:rPr lang="en-US" b="1" dirty="0" smtClean="0"/>
              <a:t>but </a:t>
            </a:r>
            <a:r>
              <a:rPr lang="en-US" b="1" dirty="0" smtClean="0"/>
              <a:t>not limited to a positive combination of:</a:t>
            </a:r>
          </a:p>
          <a:p>
            <a:pPr eaLnBrk="1" hangingPunct="1"/>
            <a:endParaRPr lang="en-US" sz="1000" b="1" dirty="0" smtClean="0"/>
          </a:p>
          <a:p>
            <a:pPr lvl="2"/>
            <a:r>
              <a:rPr lang="en-US" b="1" dirty="0" smtClean="0"/>
              <a:t>Balance</a:t>
            </a:r>
          </a:p>
          <a:p>
            <a:pPr lvl="1" eaLnBrk="1" hangingPunct="1"/>
            <a:endParaRPr lang="en-US" sz="1000" b="1" dirty="0" smtClean="0"/>
          </a:p>
          <a:p>
            <a:pPr lvl="2"/>
            <a:r>
              <a:rPr lang="en-US" b="1" dirty="0" smtClean="0"/>
              <a:t>Breed and sex character</a:t>
            </a:r>
          </a:p>
          <a:p>
            <a:pPr lvl="1" eaLnBrk="1" hangingPunct="1"/>
            <a:endParaRPr lang="en-US" sz="1000" b="1" dirty="0" smtClean="0"/>
          </a:p>
          <a:p>
            <a:pPr lvl="2"/>
            <a:r>
              <a:rPr lang="en-US" b="1" dirty="0" smtClean="0"/>
              <a:t>Soundness and correctness of conformation </a:t>
            </a:r>
            <a:endParaRPr lang="en-US" b="1" dirty="0" smtClean="0"/>
          </a:p>
          <a:p>
            <a:pPr lvl="3"/>
            <a:r>
              <a:rPr lang="en-US" b="1" dirty="0"/>
              <a:t>P</a:t>
            </a:r>
            <a:r>
              <a:rPr lang="en-US" b="1" dirty="0" smtClean="0"/>
              <a:t>articularly </a:t>
            </a:r>
            <a:r>
              <a:rPr lang="en-US" b="1" dirty="0" smtClean="0"/>
              <a:t>feet and legs</a:t>
            </a:r>
          </a:p>
          <a:p>
            <a:pPr lvl="1" eaLnBrk="1" hangingPunct="1"/>
            <a:endParaRPr lang="en-US" sz="1000" b="1" dirty="0" smtClean="0"/>
          </a:p>
          <a:p>
            <a:pPr lvl="2"/>
            <a:r>
              <a:rPr lang="en-US" b="1" dirty="0" smtClean="0"/>
              <a:t>Emphasis on correct manner of travel</a:t>
            </a:r>
          </a:p>
          <a:p>
            <a:pPr lvl="1" eaLnBrk="1" hangingPunct="1"/>
            <a:endParaRPr lang="en-US" sz="1000" b="1" dirty="0" smtClean="0"/>
          </a:p>
          <a:p>
            <a:pPr lvl="2"/>
            <a:r>
              <a:rPr lang="en-US" b="1" dirty="0" smtClean="0"/>
              <a:t>Muscling </a:t>
            </a:r>
            <a:endParaRPr lang="en-US" sz="4000" b="1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/>
              <a:t>APHA Purpose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/>
              <a:t>Ideal Paint Horse</a:t>
            </a:r>
          </a:p>
        </p:txBody>
      </p:sp>
      <p:pic>
        <p:nvPicPr>
          <p:cNvPr id="36868" name="Picture 4" descr="mixer_tobia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28800"/>
            <a:ext cx="3846513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Overo Patter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828800"/>
            <a:ext cx="3074988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 smtClean="0"/>
              <a:t>What are the eight priorities?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b="1" smtClean="0"/>
              <a:t>Balance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b="1" smtClean="0"/>
              <a:t>Breed Type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b="1" smtClean="0"/>
              <a:t>Sex Character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b="1" smtClean="0"/>
              <a:t>Quality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b="1" smtClean="0"/>
              <a:t>Structural Correctness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b="1" smtClean="0"/>
              <a:t>Movement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b="1" smtClean="0"/>
              <a:t>Size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b="1" smtClean="0"/>
              <a:t>Muscling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b="1" dirty="0" smtClean="0"/>
              <a:t>Priorities of Judging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b="1" smtClean="0"/>
              <a:t>Rating conformation depends on objective evaluation of four traits: </a:t>
            </a:r>
          </a:p>
          <a:p>
            <a:pPr eaLnBrk="1" hangingPunct="1"/>
            <a:endParaRPr lang="en-US" sz="1000" smtClean="0"/>
          </a:p>
          <a:p>
            <a:pPr lvl="1" eaLnBrk="1" hangingPunct="1"/>
            <a:r>
              <a:rPr lang="en-US" sz="2800" b="1" smtClean="0"/>
              <a:t>Balance</a:t>
            </a:r>
          </a:p>
          <a:p>
            <a:pPr lvl="1" eaLnBrk="1" hangingPunct="1"/>
            <a:r>
              <a:rPr lang="en-US" sz="2800" b="1" smtClean="0"/>
              <a:t>Structural Correctness</a:t>
            </a:r>
          </a:p>
          <a:p>
            <a:pPr lvl="1" eaLnBrk="1" hangingPunct="1"/>
            <a:r>
              <a:rPr lang="en-US" sz="2800" b="1" smtClean="0"/>
              <a:t>Breed and Sex Character</a:t>
            </a:r>
          </a:p>
          <a:p>
            <a:pPr lvl="1" eaLnBrk="1" hangingPunct="1"/>
            <a:r>
              <a:rPr lang="en-US" sz="2800" b="1" smtClean="0"/>
              <a:t>Degree of Muscling</a:t>
            </a:r>
            <a:r>
              <a:rPr lang="en-US" sz="2800" smtClean="0"/>
              <a:t> </a:t>
            </a:r>
          </a:p>
          <a:p>
            <a:pPr lvl="1" eaLnBrk="1" hangingPunct="1"/>
            <a:endParaRPr lang="en-US" sz="1000" smtClean="0"/>
          </a:p>
          <a:p>
            <a:pPr lvl="1" eaLnBrk="1" hangingPunct="1"/>
            <a:endParaRPr lang="en-US" sz="1000" smtClean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b="1" dirty="0" smtClean="0"/>
              <a:t>Priorities of Judging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381000"/>
            <a:ext cx="7126516" cy="6088079"/>
          </a:xfrm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23900" indent="-723900" eaLnBrk="1" hangingPunct="1"/>
            <a:r>
              <a:rPr lang="en-US" sz="10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horse_parts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304800"/>
            <a:ext cx="7620000" cy="6197600"/>
          </a:xfrm>
          <a:noFill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229600" cy="1295400"/>
          </a:xfrm>
        </p:spPr>
        <p:txBody>
          <a:bodyPr>
            <a:normAutofit/>
          </a:bodyPr>
          <a:lstStyle/>
          <a:p>
            <a:pPr eaLnBrk="1" hangingPunct="1"/>
            <a:endParaRPr lang="en-US" sz="57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3200" b="1" smtClean="0"/>
              <a:t>What is the ideal head?</a:t>
            </a:r>
          </a:p>
          <a:p>
            <a:pPr lvl="1" eaLnBrk="1" hangingPunct="1"/>
            <a:r>
              <a:rPr lang="en-US" sz="2800" b="1" smtClean="0"/>
              <a:t>Length of head</a:t>
            </a:r>
          </a:p>
          <a:p>
            <a:pPr lvl="1" eaLnBrk="1" hangingPunct="1"/>
            <a:r>
              <a:rPr lang="en-US" sz="2800" b="1" smtClean="0"/>
              <a:t>Ears</a:t>
            </a:r>
          </a:p>
          <a:p>
            <a:pPr lvl="1" eaLnBrk="1" hangingPunct="1"/>
            <a:r>
              <a:rPr lang="en-US" sz="2800" b="1" smtClean="0"/>
              <a:t>Eyes </a:t>
            </a:r>
          </a:p>
          <a:p>
            <a:pPr lvl="1" eaLnBrk="1" hangingPunct="1"/>
            <a:r>
              <a:rPr lang="en-US" sz="2800" b="1" smtClean="0"/>
              <a:t>Nostrils</a:t>
            </a:r>
          </a:p>
          <a:p>
            <a:pPr lvl="1" eaLnBrk="1" hangingPunct="1"/>
            <a:r>
              <a:rPr lang="en-US" sz="2800" b="1" smtClean="0"/>
              <a:t>Jaw</a:t>
            </a:r>
          </a:p>
          <a:p>
            <a:pPr lvl="1" eaLnBrk="1" hangingPunct="1"/>
            <a:r>
              <a:rPr lang="en-US" sz="2800" b="1" smtClean="0"/>
              <a:t>Mouth</a:t>
            </a:r>
          </a:p>
          <a:p>
            <a:pPr lvl="1" eaLnBrk="1" hangingPunct="1"/>
            <a:r>
              <a:rPr lang="en-US" sz="2800" b="1" smtClean="0"/>
              <a:t>Muzzle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Parts of the Horse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endParaRPr lang="en-US" b="1" dirty="0" smtClean="0"/>
          </a:p>
        </p:txBody>
      </p:sp>
      <p:pic>
        <p:nvPicPr>
          <p:cNvPr id="12292" name="Picture 4" descr="Head-Neck Confirm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388" y="533400"/>
            <a:ext cx="8634294" cy="565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89038"/>
          </a:xfrm>
        </p:spPr>
        <p:txBody>
          <a:bodyPr/>
          <a:lstStyle/>
          <a:p>
            <a:pPr algn="ctr" eaLnBrk="1" hangingPunct="1"/>
            <a:r>
              <a:rPr lang="en-US" sz="3800" b="1" u="sng" smtClean="0">
                <a:solidFill>
                  <a:srgbClr val="006600"/>
                </a:solidFill>
              </a:rPr>
              <a:t>Head</a:t>
            </a:r>
          </a:p>
        </p:txBody>
      </p:sp>
      <p:pic>
        <p:nvPicPr>
          <p:cNvPr id="13315" name="Picture 3" descr="CA8TGDW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71600"/>
            <a:ext cx="7620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6324600" y="1676400"/>
            <a:ext cx="1524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H="1" flipV="1">
            <a:off x="6248400" y="3048000"/>
            <a:ext cx="5334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What is the ideal neck? Throatlatch?</a:t>
            </a:r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b="1" dirty="0"/>
              <a:t>I</a:t>
            </a:r>
            <a:r>
              <a:rPr lang="en-US" b="1" dirty="0" smtClean="0"/>
              <a:t>deal </a:t>
            </a:r>
            <a:r>
              <a:rPr lang="en-US" b="1" dirty="0" smtClean="0"/>
              <a:t>neck would ~ be a 2 to 1 ratio top to bottom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A horse that is short and heavily muscled will have </a:t>
            </a:r>
            <a:endParaRPr lang="en-US" b="1" dirty="0" smtClean="0"/>
          </a:p>
          <a:p>
            <a:pPr lvl="2"/>
            <a:r>
              <a:rPr lang="en-US" b="1" dirty="0"/>
              <a:t>S</a:t>
            </a:r>
            <a:r>
              <a:rPr lang="en-US" b="1" dirty="0" smtClean="0"/>
              <a:t>horter</a:t>
            </a:r>
            <a:r>
              <a:rPr lang="en-US" b="1" dirty="0" smtClean="0"/>
              <a:t>, thicker neck </a:t>
            </a:r>
            <a:r>
              <a:rPr lang="en-US" b="1" dirty="0" smtClean="0"/>
              <a:t>than taller </a:t>
            </a:r>
            <a:r>
              <a:rPr lang="en-US" b="1" dirty="0" smtClean="0"/>
              <a:t>horse with less muscle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/>
              <a:t>N</a:t>
            </a:r>
            <a:r>
              <a:rPr lang="en-US" b="1" dirty="0" smtClean="0"/>
              <a:t>eck </a:t>
            </a:r>
            <a:r>
              <a:rPr lang="en-US" b="1" dirty="0" smtClean="0"/>
              <a:t>is proportional to the horse’s </a:t>
            </a:r>
            <a:r>
              <a:rPr lang="en-US" b="1" dirty="0" smtClean="0"/>
              <a:t>what?</a:t>
            </a:r>
          </a:p>
          <a:p>
            <a:pPr lvl="2"/>
            <a:r>
              <a:rPr lang="en-US" b="1" dirty="0"/>
              <a:t>O</a:t>
            </a:r>
            <a:r>
              <a:rPr lang="en-US" b="1" dirty="0" smtClean="0"/>
              <a:t>verall </a:t>
            </a:r>
            <a:r>
              <a:rPr lang="en-US" b="1" dirty="0" smtClean="0"/>
              <a:t>length and </a:t>
            </a:r>
            <a:r>
              <a:rPr lang="en-US" b="1" dirty="0" smtClean="0"/>
              <a:t>height</a:t>
            </a:r>
            <a:endParaRPr lang="en-US" b="1" dirty="0" smtClean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Parts of the Horse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What is conformation?</a:t>
            </a:r>
          </a:p>
          <a:p>
            <a:pPr lvl="1" eaLnBrk="1" hangingPunct="1"/>
            <a:r>
              <a:rPr lang="en-US" b="1" dirty="0"/>
              <a:t>P</a:t>
            </a:r>
            <a:r>
              <a:rPr lang="en-US" b="1" dirty="0" smtClean="0"/>
              <a:t>hysical </a:t>
            </a:r>
            <a:r>
              <a:rPr lang="en-US" b="1" dirty="0" smtClean="0"/>
              <a:t>appearance </a:t>
            </a:r>
            <a:r>
              <a:rPr lang="en-US" b="1" dirty="0" smtClean="0"/>
              <a:t>due to the arrangement of:</a:t>
            </a:r>
          </a:p>
          <a:p>
            <a:pPr lvl="2"/>
            <a:r>
              <a:rPr lang="en-US" b="1" dirty="0"/>
              <a:t>M</a:t>
            </a:r>
            <a:r>
              <a:rPr lang="en-US" b="1" dirty="0" smtClean="0"/>
              <a:t>uscle</a:t>
            </a:r>
          </a:p>
          <a:p>
            <a:pPr lvl="2"/>
            <a:r>
              <a:rPr lang="en-US" b="1" dirty="0" smtClean="0"/>
              <a:t>Bone</a:t>
            </a:r>
          </a:p>
          <a:p>
            <a:pPr lvl="2"/>
            <a:r>
              <a:rPr lang="en-US" b="1" dirty="0"/>
              <a:t>O</a:t>
            </a:r>
            <a:r>
              <a:rPr lang="en-US" b="1" dirty="0" smtClean="0"/>
              <a:t>ther </a:t>
            </a:r>
            <a:r>
              <a:rPr lang="en-US" b="1" dirty="0" smtClean="0"/>
              <a:t>body tissue</a:t>
            </a:r>
          </a:p>
          <a:p>
            <a:pPr lvl="1"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Is there a perfectly conformed horse?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Each breed organization has it’s ideal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Conformation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b="1" u="sng" smtClean="0">
                <a:solidFill>
                  <a:srgbClr val="006600"/>
                </a:solidFill>
              </a:rPr>
              <a:t>Neck</a:t>
            </a:r>
          </a:p>
        </p:txBody>
      </p:sp>
      <p:pic>
        <p:nvPicPr>
          <p:cNvPr id="15363" name="Picture 3" descr="CA8TGDW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371600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Line 4"/>
          <p:cNvSpPr>
            <a:spLocks noChangeShapeType="1"/>
          </p:cNvSpPr>
          <p:nvPr/>
        </p:nvSpPr>
        <p:spPr bwMode="auto">
          <a:xfrm flipV="1">
            <a:off x="4724400" y="2362200"/>
            <a:ext cx="15240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 rot="-1422816">
            <a:off x="5105400" y="22860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2x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V="1">
            <a:off x="5715000" y="3124200"/>
            <a:ext cx="6858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080125" y="33131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1x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5715000" y="3733800"/>
            <a:ext cx="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H="1">
            <a:off x="5486400" y="4114800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553200" y="3657600"/>
            <a:ext cx="2057400" cy="8223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6600"/>
                </a:solidFill>
              </a:rPr>
              <a:t>Neck Refinement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H="1" flipV="1">
            <a:off x="5715000" y="2971800"/>
            <a:ext cx="838200" cy="10668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 rot="-1498140">
            <a:off x="3733800" y="1981200"/>
            <a:ext cx="2133600" cy="457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6600"/>
                </a:solidFill>
              </a:rPr>
              <a:t>Neck</a:t>
            </a:r>
            <a:r>
              <a:rPr lang="en-US" sz="2400" b="1">
                <a:solidFill>
                  <a:schemeClr val="folHlink"/>
                </a:solidFill>
              </a:rPr>
              <a:t> </a:t>
            </a:r>
            <a:r>
              <a:rPr lang="en-US" sz="2400" b="1">
                <a:solidFill>
                  <a:srgbClr val="006600"/>
                </a:solidFill>
              </a:rPr>
              <a:t>Length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5257800" y="4648200"/>
            <a:ext cx="1447800" cy="457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6600"/>
                </a:solidFill>
              </a:rPr>
              <a:t>Neck 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What is the determining factor in the ratio of the top to bottom line of the neck?</a:t>
            </a:r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Slope of </a:t>
            </a:r>
            <a:r>
              <a:rPr lang="en-US" b="1" dirty="0" smtClean="0"/>
              <a:t>shoulder</a:t>
            </a:r>
            <a:r>
              <a:rPr lang="en-US" b="1" dirty="0" smtClean="0"/>
              <a:t>. Why?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As </a:t>
            </a:r>
            <a:r>
              <a:rPr lang="en-US" b="1" dirty="0" smtClean="0"/>
              <a:t>shoulder </a:t>
            </a:r>
            <a:r>
              <a:rPr lang="en-US" b="1" dirty="0" smtClean="0"/>
              <a:t>becomes more sloping what happens?</a:t>
            </a:r>
          </a:p>
          <a:p>
            <a:pPr lvl="2" eaLnBrk="1" hangingPunct="1"/>
            <a:r>
              <a:rPr lang="en-US" b="1" dirty="0" smtClean="0"/>
              <a:t>Top line becomes longer in relation to the bottom line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As the shoulder becomes </a:t>
            </a:r>
            <a:r>
              <a:rPr lang="en-US" b="1" dirty="0" smtClean="0"/>
              <a:t>straighter</a:t>
            </a:r>
          </a:p>
          <a:p>
            <a:pPr lvl="2"/>
            <a:r>
              <a:rPr lang="en-US" b="1" dirty="0"/>
              <a:t>R</a:t>
            </a:r>
            <a:r>
              <a:rPr lang="en-US" b="1" dirty="0" smtClean="0"/>
              <a:t>atio </a:t>
            </a:r>
            <a:r>
              <a:rPr lang="en-US" b="1" dirty="0" smtClean="0"/>
              <a:t>of the top to bottom line </a:t>
            </a:r>
            <a:r>
              <a:rPr lang="en-US" b="1" dirty="0" smtClean="0"/>
              <a:t>smaller</a:t>
            </a:r>
            <a:endParaRPr lang="en-US" b="1" dirty="0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Parts of the Horse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All horses are basically </a:t>
            </a:r>
            <a:r>
              <a:rPr lang="en-US" b="1" dirty="0" smtClean="0"/>
              <a:t>proportional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B</a:t>
            </a:r>
            <a:r>
              <a:rPr lang="en-US" b="1" dirty="0" smtClean="0"/>
              <a:t>ut </a:t>
            </a:r>
            <a:r>
              <a:rPr lang="en-US" b="1" dirty="0" smtClean="0"/>
              <a:t>not necessarily </a:t>
            </a:r>
            <a:r>
              <a:rPr lang="en-US" b="1" dirty="0" smtClean="0"/>
              <a:t>balanced</a:t>
            </a: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What is the single most important characteristic in equine </a:t>
            </a:r>
            <a:r>
              <a:rPr lang="en-US" b="1" dirty="0" smtClean="0"/>
              <a:t>selection?</a:t>
            </a:r>
            <a:endParaRPr lang="en-US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3500" b="1" dirty="0" smtClean="0"/>
              <a:t>Balance</a:t>
            </a: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What is balance determined by?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Skeletal structure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Parts of the Horse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9445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000" b="1" u="sng" smtClean="0">
                <a:solidFill>
                  <a:srgbClr val="006600"/>
                </a:solidFill>
                <a:latin typeface="Rockwell" pitchFamily="18" charset="0"/>
              </a:rPr>
              <a:t>Determining</a:t>
            </a:r>
            <a:r>
              <a:rPr lang="en-US" b="1" u="sng" smtClean="0">
                <a:solidFill>
                  <a:srgbClr val="006600"/>
                </a:solidFill>
              </a:rPr>
              <a:t> </a:t>
            </a:r>
            <a:r>
              <a:rPr lang="en-US" sz="5000" b="1" u="sng" smtClean="0">
                <a:solidFill>
                  <a:srgbClr val="006600"/>
                </a:solidFill>
                <a:latin typeface="Rockwell" pitchFamily="18" charset="0"/>
              </a:rPr>
              <a:t>Balance</a:t>
            </a:r>
          </a:p>
        </p:txBody>
      </p:sp>
      <p:pic>
        <p:nvPicPr>
          <p:cNvPr id="18435" name="Picture 3" descr="CA8TGDW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71600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6172200" y="1752600"/>
            <a:ext cx="0" cy="3276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V="1">
            <a:off x="4648200" y="1752600"/>
            <a:ext cx="0" cy="3276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3124200" y="1752600"/>
            <a:ext cx="0" cy="3276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1676400" y="1752600"/>
            <a:ext cx="0" cy="3276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133600" y="1981200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1/3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505200" y="1981200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1/3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4800600" y="1981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1/3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133600"/>
            <a:ext cx="7772400" cy="4191000"/>
          </a:xfrm>
        </p:spPr>
        <p:txBody>
          <a:bodyPr/>
          <a:lstStyle/>
          <a:p>
            <a:pPr eaLnBrk="1" hangingPunct="1"/>
            <a:r>
              <a:rPr lang="en-US" b="1" dirty="0" smtClean="0"/>
              <a:t>Nothing is more critical to balance than what?</a:t>
            </a:r>
          </a:p>
          <a:p>
            <a:pPr lvl="1" eaLnBrk="1" hangingPunct="1"/>
            <a:r>
              <a:rPr lang="en-US" b="1" dirty="0" smtClean="0"/>
              <a:t>Slope of shoulder</a:t>
            </a:r>
          </a:p>
          <a:p>
            <a:pPr lvl="1"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What happens when the slope of the shoulder changes?</a:t>
            </a:r>
          </a:p>
          <a:p>
            <a:pPr lvl="1" eaLnBrk="1" hangingPunct="1"/>
            <a:r>
              <a:rPr lang="en-US" b="1" dirty="0" smtClean="0"/>
              <a:t>Top to bottom line ratio of the neck changes</a:t>
            </a:r>
          </a:p>
          <a:p>
            <a:pPr lvl="1" eaLnBrk="1" hangingPunct="1"/>
            <a:r>
              <a:rPr lang="en-US" b="1" dirty="0" smtClean="0"/>
              <a:t>Ratio of the length of the back to length of the underline changes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Parts of the Horse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What happens when shoulder becomes straighter?</a:t>
            </a:r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Withers move forward, </a:t>
            </a:r>
            <a:r>
              <a:rPr lang="en-US" b="1" dirty="0" smtClean="0"/>
              <a:t>resulting in what?</a:t>
            </a:r>
          </a:p>
          <a:p>
            <a:pPr lvl="2"/>
            <a:r>
              <a:rPr lang="en-US" b="1" dirty="0" smtClean="0"/>
              <a:t>L</a:t>
            </a:r>
            <a:r>
              <a:rPr lang="en-US" b="1" dirty="0" smtClean="0"/>
              <a:t>onger </a:t>
            </a:r>
            <a:r>
              <a:rPr lang="en-US" b="1" dirty="0" smtClean="0"/>
              <a:t>back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Length of underline is not </a:t>
            </a:r>
            <a:r>
              <a:rPr lang="en-US" b="1" dirty="0" smtClean="0"/>
              <a:t>affected</a:t>
            </a:r>
          </a:p>
          <a:p>
            <a:pPr lvl="2"/>
            <a:r>
              <a:rPr lang="en-US" b="1" dirty="0" smtClean="0"/>
              <a:t>Thus </a:t>
            </a:r>
            <a:r>
              <a:rPr lang="en-US" b="1" dirty="0" smtClean="0"/>
              <a:t>the appearance of a tube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So what is the ideal top line to underline ratio?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Parts of the Horse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5000" b="1" u="sng" smtClean="0">
                <a:solidFill>
                  <a:srgbClr val="006600"/>
                </a:solidFill>
              </a:rPr>
              <a:t>Top Line</a:t>
            </a:r>
          </a:p>
        </p:txBody>
      </p:sp>
      <p:pic>
        <p:nvPicPr>
          <p:cNvPr id="21507" name="Picture 3" descr="CA8TGDW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1600"/>
            <a:ext cx="8534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Line 4"/>
          <p:cNvSpPr>
            <a:spLocks noChangeShapeType="1"/>
          </p:cNvSpPr>
          <p:nvPr/>
        </p:nvSpPr>
        <p:spPr bwMode="auto">
          <a:xfrm flipH="1">
            <a:off x="2438400" y="4114800"/>
            <a:ext cx="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4876800" y="41910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H="1">
            <a:off x="2438400" y="4419600"/>
            <a:ext cx="2438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4267200" y="27432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V="1">
            <a:off x="3048000" y="27432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H="1">
            <a:off x="3048000" y="2971800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When the shoulder is straight, the other angles of the horse’s body will be straight too.</a:t>
            </a:r>
          </a:p>
          <a:p>
            <a:pPr lvl="1" eaLnBrk="1" hangingPunct="1"/>
            <a:r>
              <a:rPr lang="en-US" b="1" dirty="0" smtClean="0"/>
              <a:t>Short, steep croup</a:t>
            </a:r>
          </a:p>
          <a:p>
            <a:pPr lvl="1" eaLnBrk="1" hangingPunct="1"/>
            <a:r>
              <a:rPr lang="en-US" b="1" dirty="0" smtClean="0"/>
              <a:t>Straight stifle</a:t>
            </a:r>
          </a:p>
          <a:p>
            <a:pPr lvl="1" eaLnBrk="1" hangingPunct="1"/>
            <a:r>
              <a:rPr lang="en-US" b="1" dirty="0" smtClean="0"/>
              <a:t>Straight pasterns</a:t>
            </a:r>
          </a:p>
          <a:p>
            <a:pPr lvl="1"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In </a:t>
            </a:r>
            <a:r>
              <a:rPr lang="en-US" b="1" dirty="0" smtClean="0"/>
              <a:t>general:</a:t>
            </a:r>
          </a:p>
          <a:p>
            <a:pPr lvl="1"/>
            <a:r>
              <a:rPr lang="en-US" b="1" dirty="0"/>
              <a:t>A</a:t>
            </a:r>
            <a:r>
              <a:rPr lang="en-US" b="1" dirty="0" smtClean="0"/>
              <a:t>ngle </a:t>
            </a:r>
            <a:r>
              <a:rPr lang="en-US" b="1" dirty="0" smtClean="0"/>
              <a:t>of </a:t>
            </a:r>
            <a:r>
              <a:rPr lang="en-US" b="1" dirty="0" smtClean="0"/>
              <a:t>pasterns </a:t>
            </a:r>
            <a:r>
              <a:rPr lang="en-US" b="1" dirty="0" smtClean="0"/>
              <a:t>will correspond </a:t>
            </a:r>
            <a:r>
              <a:rPr lang="en-US" b="1" dirty="0" smtClean="0"/>
              <a:t>with</a:t>
            </a:r>
          </a:p>
          <a:p>
            <a:pPr lvl="1"/>
            <a:r>
              <a:rPr lang="en-US" b="1" dirty="0"/>
              <a:t>A</a:t>
            </a:r>
            <a:r>
              <a:rPr lang="en-US" b="1" dirty="0" smtClean="0"/>
              <a:t>ngle </a:t>
            </a:r>
            <a:r>
              <a:rPr lang="en-US" b="1" dirty="0" smtClean="0"/>
              <a:t>of the shoulder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Parts of the Horse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800" b="1" dirty="0" smtClean="0">
                <a:latin typeface="Courier New" pitchFamily="49" charset="0"/>
              </a:rPr>
              <a:t>  </a:t>
            </a:r>
            <a:r>
              <a:rPr lang="en-US" sz="3600" b="1" dirty="0" smtClean="0"/>
              <a:t>What is the ideal slope to the shoulder?</a:t>
            </a:r>
          </a:p>
        </p:txBody>
      </p:sp>
      <p:pic>
        <p:nvPicPr>
          <p:cNvPr id="23555" name="Picture 3" descr="CA8TGDW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0"/>
            <a:ext cx="807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4267200" y="2667000"/>
            <a:ext cx="1981200" cy="1828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H="1">
            <a:off x="5486400" y="43434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 flipH="1">
            <a:off x="5486400" y="3657600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918325" y="3492500"/>
            <a:ext cx="1128713" cy="4365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/>
              <a:t>Length</a:t>
            </a: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4343400" y="5486400"/>
            <a:ext cx="14478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5791200" y="6248400"/>
            <a:ext cx="971550" cy="4365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Angle</a:t>
            </a: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4876800" y="61722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3489325" y="2120900"/>
            <a:ext cx="971550" cy="4365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/>
              <a:t>Angle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smtClean="0"/>
              <a:t>What else besides overall balance does the slope of the shoulder influence?</a:t>
            </a:r>
          </a:p>
          <a:p>
            <a:pPr lvl="1" eaLnBrk="1" hangingPunct="1"/>
            <a:r>
              <a:rPr lang="en-US" b="1" smtClean="0"/>
              <a:t>Length of stride</a:t>
            </a:r>
          </a:p>
          <a:p>
            <a:pPr lvl="1" eaLnBrk="1" hangingPunct="1"/>
            <a:endParaRPr lang="en-US" b="1" smtClean="0"/>
          </a:p>
          <a:p>
            <a:pPr eaLnBrk="1" hangingPunct="1"/>
            <a:r>
              <a:rPr lang="en-US" b="1" smtClean="0"/>
              <a:t>Angle of shoulder and pasterns serve to absorb shock when the horse moves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Therefore, what will occur with a straight shouldered horse?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Parts of the Horse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Before </a:t>
            </a:r>
            <a:r>
              <a:rPr lang="en-US" b="1" dirty="0" smtClean="0"/>
              <a:t>comparing horses</a:t>
            </a:r>
            <a:r>
              <a:rPr lang="en-US" b="1" dirty="0" smtClean="0"/>
              <a:t>, what is essential?</a:t>
            </a:r>
          </a:p>
          <a:p>
            <a:pPr lvl="1" eaLnBrk="1" hangingPunct="1"/>
            <a:r>
              <a:rPr lang="en-US" b="1" dirty="0"/>
              <a:t>A</a:t>
            </a:r>
            <a:r>
              <a:rPr lang="en-US" b="1" dirty="0" smtClean="0"/>
              <a:t> </a:t>
            </a:r>
            <a:r>
              <a:rPr lang="en-US" b="1" dirty="0" smtClean="0"/>
              <a:t>mental picture of the </a:t>
            </a:r>
            <a:r>
              <a:rPr lang="en-US" b="1" dirty="0" smtClean="0"/>
              <a:t>ideal</a:t>
            </a:r>
            <a:endParaRPr lang="en-US" b="1" dirty="0" smtClean="0"/>
          </a:p>
          <a:p>
            <a:pPr lvl="1"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What is the purpose of judging?</a:t>
            </a:r>
          </a:p>
          <a:p>
            <a:pPr lvl="1" eaLnBrk="1" hangingPunct="1"/>
            <a:r>
              <a:rPr lang="en-US" b="1" dirty="0" smtClean="0"/>
              <a:t>To find within a group of horses, the horse most typical of the ideal of that breed, the second closest, etc.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Conformation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What are ideal withers?</a:t>
            </a:r>
          </a:p>
          <a:p>
            <a:pPr lvl="1" eaLnBrk="1" hangingPunct="1"/>
            <a:r>
              <a:rPr lang="en-US" b="1" dirty="0" smtClean="0"/>
              <a:t>Sharp, prominent, and slightly higher than the croup</a:t>
            </a:r>
          </a:p>
          <a:p>
            <a:pPr lvl="1" eaLnBrk="1" hangingPunct="1"/>
            <a:endParaRPr lang="en-US" sz="2000" b="1" dirty="0" smtClean="0"/>
          </a:p>
          <a:p>
            <a:pPr eaLnBrk="1" hangingPunct="1"/>
            <a:r>
              <a:rPr lang="en-US" b="1" dirty="0"/>
              <a:t>P</a:t>
            </a:r>
            <a:r>
              <a:rPr lang="en-US" b="1" dirty="0" smtClean="0"/>
              <a:t>roperly </a:t>
            </a:r>
            <a:r>
              <a:rPr lang="en-US" b="1" dirty="0" smtClean="0"/>
              <a:t>balanced horse will appear to be </a:t>
            </a:r>
            <a:endParaRPr lang="en-US" b="1" dirty="0" smtClean="0"/>
          </a:p>
          <a:p>
            <a:pPr lvl="1"/>
            <a:r>
              <a:rPr lang="en-US" b="1" dirty="0"/>
              <a:t>S</a:t>
            </a:r>
            <a:r>
              <a:rPr lang="en-US" b="1" dirty="0" smtClean="0"/>
              <a:t>loping </a:t>
            </a:r>
            <a:r>
              <a:rPr lang="en-US" b="1" dirty="0" smtClean="0"/>
              <a:t>downhill from front to back</a:t>
            </a:r>
          </a:p>
          <a:p>
            <a:pPr eaLnBrk="1" hangingPunct="1"/>
            <a:endParaRPr lang="en-US" sz="2000" b="1" dirty="0" smtClean="0"/>
          </a:p>
          <a:p>
            <a:pPr eaLnBrk="1" hangingPunct="1"/>
            <a:r>
              <a:rPr lang="en-US" b="1" dirty="0" smtClean="0"/>
              <a:t>When withers are higher than the </a:t>
            </a:r>
            <a:r>
              <a:rPr lang="en-US" b="1" dirty="0" smtClean="0"/>
              <a:t>croup</a:t>
            </a:r>
          </a:p>
          <a:p>
            <a:pPr lvl="1"/>
            <a:r>
              <a:rPr lang="en-US" b="1" dirty="0"/>
              <a:t>H</a:t>
            </a:r>
            <a:r>
              <a:rPr lang="en-US" b="1" dirty="0" smtClean="0"/>
              <a:t>indquarters </a:t>
            </a:r>
            <a:r>
              <a:rPr lang="en-US" b="1" dirty="0" smtClean="0"/>
              <a:t>are positioned under the body more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Parts of the Horse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b="1" dirty="0" smtClean="0"/>
              <a:t>Hindquarters should appear square when viewed from the side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sz="3200" b="1" dirty="0" smtClean="0"/>
              <a:t>The croup should remain flat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sz="3200" b="1" dirty="0" smtClean="0"/>
              <a:t>The hip should be long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sz="3200" b="1" dirty="0" smtClean="0"/>
              <a:t>Stifles should be powerful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Parts of the Horse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 dirty="0" smtClean="0"/>
              <a:t>Feet and Legs:</a:t>
            </a:r>
          </a:p>
          <a:p>
            <a:pPr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3000" b="1" dirty="0" smtClean="0"/>
              <a:t>Should be free of </a:t>
            </a:r>
            <a:endParaRPr lang="en-US" sz="3000" b="1" dirty="0" smtClean="0"/>
          </a:p>
          <a:p>
            <a:pPr lvl="2">
              <a:lnSpc>
                <a:spcPct val="90000"/>
              </a:lnSpc>
            </a:pPr>
            <a:r>
              <a:rPr lang="en-US" sz="2800" b="1" dirty="0"/>
              <a:t>B</a:t>
            </a:r>
            <a:r>
              <a:rPr lang="en-US" sz="2800" b="1" dirty="0" smtClean="0"/>
              <a:t>lemishes </a:t>
            </a:r>
            <a:r>
              <a:rPr lang="en-US" sz="2800" b="1" dirty="0" smtClean="0"/>
              <a:t>and </a:t>
            </a:r>
            <a:r>
              <a:rPr lang="en-US" sz="2800" b="1" dirty="0" err="1" smtClean="0"/>
              <a:t>unsoundnesses</a:t>
            </a:r>
            <a:endParaRPr lang="en-US" sz="2800" b="1" dirty="0" smtClean="0"/>
          </a:p>
          <a:p>
            <a:pPr lvl="1"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3000" b="1" dirty="0" smtClean="0"/>
              <a:t>Should be straight from profile as well as front and hind</a:t>
            </a:r>
          </a:p>
          <a:p>
            <a:pPr lvl="1"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3000" b="1" dirty="0" smtClean="0"/>
              <a:t>Should be able to track freely and easily while maintaining a straight line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Parts of the Horse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02837leg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28600"/>
            <a:ext cx="2743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g02837leg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52400"/>
            <a:ext cx="27432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04800" y="4365625"/>
            <a:ext cx="40386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 b="1"/>
              <a:t>Forelegs, viewed from the front, should be centered under the points of the shoulders.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257800" y="4322763"/>
            <a:ext cx="3190875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 b="1"/>
              <a:t>From the side, knees should be flat and pastern should slope at about 45 degrees</a:t>
            </a:r>
            <a:r>
              <a:rPr lang="en-US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ideal_front_sid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928938" y="1752600"/>
            <a:ext cx="1893887" cy="3890963"/>
          </a:xfrm>
          <a:noFill/>
          <a:ln>
            <a:solidFill>
              <a:srgbClr val="008000"/>
            </a:solidFill>
          </a:ln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algn="ctr" eaLnBrk="1" hangingPunct="1"/>
            <a:r>
              <a:rPr lang="en-US" b="1" smtClean="0"/>
              <a:t>Ideal Leg Conformation</a:t>
            </a:r>
          </a:p>
        </p:txBody>
      </p:sp>
      <p:pic>
        <p:nvPicPr>
          <p:cNvPr id="29700" name="Picture 4" descr="ideal_fro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752600"/>
            <a:ext cx="1943100" cy="3886200"/>
          </a:xfrm>
          <a:prstGeom prst="rect">
            <a:avLst/>
          </a:prstGeom>
          <a:solidFill>
            <a:srgbClr val="669900"/>
          </a:solidFill>
          <a:ln w="9525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29701" name="Picture 5" descr="ideal_re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752600"/>
            <a:ext cx="1752600" cy="3886200"/>
          </a:xfrm>
          <a:prstGeom prst="rect">
            <a:avLst/>
          </a:prstGeom>
          <a:solidFill>
            <a:srgbClr val="669900"/>
          </a:solidFill>
          <a:ln w="9525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29702" name="Picture 6" descr="ideal_rear_sid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1676400"/>
            <a:ext cx="2100263" cy="39624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AC9IZI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257800" y="144780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Ideal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638800" y="49530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Pigeon-toed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990600" y="51054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Splay-footed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b="1" smtClean="0"/>
              <a:t>Foreleg Conformation</a:t>
            </a:r>
          </a:p>
        </p:txBody>
      </p:sp>
      <p:pic>
        <p:nvPicPr>
          <p:cNvPr id="31748" name="Picture 4" descr="Foreleg Confirm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565" y="685800"/>
            <a:ext cx="8737953" cy="517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ASAGM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g02837leg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28600"/>
            <a:ext cx="25146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g02837leg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28600"/>
            <a:ext cx="2514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57200" y="4198938"/>
            <a:ext cx="35052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 b="1"/>
              <a:t>Hind legs, viewed from the rear, should be centered under the points of the buttocks;</a:t>
            </a:r>
          </a:p>
          <a:p>
            <a:pPr eaLnBrk="0" hangingPunct="0"/>
            <a:endParaRPr lang="en-US" sz="2800" b="1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5410200" y="4175125"/>
            <a:ext cx="35052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 b="1"/>
              <a:t>From the side, hock, cannon and fetlock should align with the back of the buttock.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endParaRPr lang="en-US" b="1" dirty="0" smtClean="0"/>
          </a:p>
        </p:txBody>
      </p:sp>
      <p:pic>
        <p:nvPicPr>
          <p:cNvPr id="34820" name="Picture 4" descr="Hind Leg Confirm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"/>
            <a:ext cx="7582902" cy="582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Will the ideal horse of the class always possess the optimal conformation for all performance events?</a:t>
            </a:r>
          </a:p>
          <a:p>
            <a:pPr eaLnBrk="1" hangingPunct="1"/>
            <a:endParaRPr lang="en-US" sz="1400" b="1" dirty="0" smtClean="0"/>
          </a:p>
          <a:p>
            <a:pPr lvl="1" eaLnBrk="1" hangingPunct="1"/>
            <a:r>
              <a:rPr lang="en-US" b="1" dirty="0" smtClean="0"/>
              <a:t>It is essential to judge horses in a conformation class based on their merit </a:t>
            </a:r>
            <a:r>
              <a:rPr lang="en-US" b="1" i="1" dirty="0" smtClean="0"/>
              <a:t>that day.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Do not attempt to predict the riding ability of an individual being shown in a conformation class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Conformation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unsound_hors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1219200"/>
            <a:ext cx="7391400" cy="5403934"/>
          </a:xfrm>
          <a:noFill/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884238"/>
          </a:xfrm>
          <a:solidFill>
            <a:srgbClr val="DFE416"/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en-US" sz="4400" dirty="0" smtClean="0"/>
              <a:t>Blemishes and </a:t>
            </a:r>
            <a:r>
              <a:rPr lang="en-US" sz="4400" dirty="0" err="1" smtClean="0"/>
              <a:t>Unsoundnesses</a:t>
            </a:r>
            <a:endParaRPr lang="en-US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/>
              <a:t>Blemishes</a:t>
            </a:r>
          </a:p>
        </p:txBody>
      </p:sp>
      <p:pic>
        <p:nvPicPr>
          <p:cNvPr id="36868" name="Picture 4" descr="parrot mou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3340100" cy="487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Toed-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752600"/>
            <a:ext cx="3043238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/>
              <a:t>Blemishes</a:t>
            </a:r>
          </a:p>
        </p:txBody>
      </p:sp>
      <p:pic>
        <p:nvPicPr>
          <p:cNvPr id="37892" name="Picture 4" descr="Splin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76400"/>
            <a:ext cx="2998788" cy="487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Toed-O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676400"/>
            <a:ext cx="2989263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/>
              <a:t>Blemishes</a:t>
            </a:r>
          </a:p>
        </p:txBody>
      </p:sp>
      <p:pic>
        <p:nvPicPr>
          <p:cNvPr id="38916" name="Picture 4" descr="Club-Wi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52600"/>
            <a:ext cx="3108325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Sickle Hock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752600"/>
            <a:ext cx="327183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/>
              <a:t>Blemishes</a:t>
            </a:r>
          </a:p>
        </p:txBody>
      </p:sp>
      <p:pic>
        <p:nvPicPr>
          <p:cNvPr id="39940" name="Picture 4" descr="Bog Spav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52600"/>
            <a:ext cx="3244850" cy="490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Postlegged-Hoof Align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752600"/>
            <a:ext cx="3052763" cy="491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/>
              <a:t>C</a:t>
            </a:r>
            <a:r>
              <a:rPr lang="en-US" sz="2400" b="1" dirty="0" smtClean="0"/>
              <a:t>lear </a:t>
            </a:r>
            <a:r>
              <a:rPr lang="en-US" sz="2400" b="1" dirty="0" smtClean="0"/>
              <a:t>mental picture of the ideal or </a:t>
            </a:r>
            <a:r>
              <a:rPr lang="en-US" sz="2400" b="1" dirty="0" smtClean="0"/>
              <a:t>type</a:t>
            </a:r>
          </a:p>
          <a:p>
            <a:pPr lvl="1"/>
            <a:r>
              <a:rPr lang="en-US" b="1" dirty="0"/>
              <a:t>A</a:t>
            </a:r>
            <a:r>
              <a:rPr lang="en-US" sz="2200" b="1" dirty="0" smtClean="0"/>
              <a:t>bility </a:t>
            </a:r>
            <a:r>
              <a:rPr lang="en-US" sz="2200" b="1" dirty="0" smtClean="0"/>
              <a:t>to recognize undesirable traits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sz="2400" b="1" dirty="0" smtClean="0"/>
              <a:t>Ability to employ deductive </a:t>
            </a:r>
            <a:r>
              <a:rPr lang="en-US" sz="2400" b="1" dirty="0" smtClean="0"/>
              <a:t>reasoning</a:t>
            </a:r>
          </a:p>
          <a:p>
            <a:pPr lvl="1"/>
            <a:r>
              <a:rPr lang="en-US" b="1" dirty="0"/>
              <a:t>I</a:t>
            </a:r>
            <a:r>
              <a:rPr lang="en-US" sz="2200" b="1" dirty="0" smtClean="0"/>
              <a:t>ncorporate </a:t>
            </a:r>
            <a:r>
              <a:rPr lang="en-US" sz="2200" b="1" dirty="0" smtClean="0"/>
              <a:t>practical </a:t>
            </a:r>
            <a:r>
              <a:rPr lang="en-US" b="1" dirty="0" smtClean="0"/>
              <a:t>decisions </a:t>
            </a:r>
            <a:r>
              <a:rPr lang="en-US" sz="2200" b="1" dirty="0" smtClean="0"/>
              <a:t>in </a:t>
            </a:r>
            <a:r>
              <a:rPr lang="en-US" sz="2200" b="1" dirty="0" smtClean="0"/>
              <a:t>a positive manner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/>
              <a:t>M</a:t>
            </a:r>
            <a:r>
              <a:rPr lang="en-US" sz="2400" b="1" dirty="0" smtClean="0"/>
              <a:t>ental </a:t>
            </a:r>
            <a:r>
              <a:rPr lang="en-US" sz="2400" b="1" dirty="0" smtClean="0"/>
              <a:t>and physical stamina necessary to </a:t>
            </a:r>
            <a:endParaRPr lang="en-US" sz="2400" b="1" dirty="0" smtClean="0"/>
          </a:p>
          <a:p>
            <a:pPr lvl="1"/>
            <a:r>
              <a:rPr lang="en-US" b="1" dirty="0"/>
              <a:t>M</a:t>
            </a:r>
            <a:r>
              <a:rPr lang="en-US" sz="2200" b="1" dirty="0" smtClean="0"/>
              <a:t>ake </a:t>
            </a:r>
            <a:r>
              <a:rPr lang="en-US" sz="2200" b="1" dirty="0" smtClean="0"/>
              <a:t>logical decisions under pressure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/>
              <a:t>A</a:t>
            </a:r>
            <a:r>
              <a:rPr lang="en-US" sz="2400" b="1" dirty="0" smtClean="0"/>
              <a:t>bility </a:t>
            </a:r>
            <a:r>
              <a:rPr lang="en-US" sz="2400" b="1" dirty="0" smtClean="0"/>
              <a:t>to effectively defend the placing of a class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3800" b="1" dirty="0" smtClean="0">
                <a:cs typeface="Arial" pitchFamily="34" charset="0"/>
              </a:rPr>
              <a:t>Characteristics of a Successful Judge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900" b="1" smtClean="0"/>
              <a:t>POSITIVE EVALUATION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b="1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900" b="1" smtClean="0"/>
              <a:t>vs.</a:t>
            </a:r>
          </a:p>
          <a:p>
            <a:pPr algn="ctr" eaLnBrk="1" hangingPunct="1">
              <a:lnSpc>
                <a:spcPct val="90000"/>
              </a:lnSpc>
            </a:pPr>
            <a:endParaRPr lang="en-US" sz="1800" b="1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900" b="1" smtClean="0"/>
              <a:t>ELIMINATION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0695" y="2247900"/>
            <a:ext cx="3102610" cy="38782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 err="1" smtClean="0"/>
              <a:t>Mr</a:t>
            </a:r>
            <a:r>
              <a:rPr lang="en-US" b="1" dirty="0" smtClean="0"/>
              <a:t> </a:t>
            </a:r>
            <a:r>
              <a:rPr lang="en-US" b="1" dirty="0" err="1" smtClean="0"/>
              <a:t>Yella</a:t>
            </a:r>
            <a:r>
              <a:rPr lang="en-US" b="1" dirty="0" smtClean="0"/>
              <a:t> </a:t>
            </a:r>
            <a:r>
              <a:rPr lang="en-US" b="1" dirty="0" err="1" smtClean="0"/>
              <a:t>Fella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800" b="1" dirty="0" smtClean="0"/>
              <a:t>2005, 2006, 2007, 2008</a:t>
            </a:r>
            <a:br>
              <a:rPr lang="en-US" sz="2800" b="1" dirty="0" smtClean="0"/>
            </a:br>
            <a:r>
              <a:rPr lang="en-US" sz="2800" b="1" dirty="0" smtClean="0"/>
              <a:t> Leading AQHA Halter Sire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600200"/>
            <a:ext cx="5915025" cy="4876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b="1" smtClean="0"/>
              <a:t>Sock Broker</a:t>
            </a:r>
            <a:br>
              <a:rPr lang="en-US" b="1" smtClean="0"/>
            </a:br>
            <a:r>
              <a:rPr lang="en-US" sz="2400" b="1" smtClean="0"/>
              <a:t>1997, 1998, 1999 APHA Leading Sire of Halter Horses</a:t>
            </a:r>
            <a:r>
              <a:rPr lang="en-US" sz="2400" smtClean="0"/>
              <a:t> </a:t>
            </a:r>
            <a:endParaRPr lang="en-US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752600"/>
            <a:ext cx="3573463" cy="4435475"/>
          </a:xfrm>
        </p:spPr>
      </p:pic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b="1" smtClean="0"/>
              <a:t>Mighty Awesome</a:t>
            </a:r>
            <a:br>
              <a:rPr lang="en-US" b="1" smtClean="0"/>
            </a:br>
            <a:r>
              <a:rPr lang="en-US" sz="2000" b="1" smtClean="0"/>
              <a:t>All Time Leading APHA Halter Sire</a:t>
            </a:r>
            <a:endParaRPr lang="en-US" b="1" smtClean="0"/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819400"/>
            <a:ext cx="3305175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What defines conformation?</a:t>
            </a:r>
            <a:endParaRPr lang="en-US" b="1" dirty="0" smtClean="0"/>
          </a:p>
          <a:p>
            <a:pPr lvl="1" eaLnBrk="1" hangingPunct="1"/>
            <a:r>
              <a:rPr lang="en-US" b="1" dirty="0" smtClean="0"/>
              <a:t>Skeleton</a:t>
            </a:r>
            <a:endParaRPr lang="en-US" b="1" dirty="0" smtClean="0"/>
          </a:p>
          <a:p>
            <a:pPr lvl="1"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Geometry of the horse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A really competent judge must have:</a:t>
            </a:r>
          </a:p>
          <a:p>
            <a:pPr lvl="1" eaLnBrk="1" hangingPunct="1"/>
            <a:r>
              <a:rPr lang="en-US" b="1" dirty="0" smtClean="0"/>
              <a:t>A sound understanding of all </a:t>
            </a:r>
            <a:r>
              <a:rPr lang="en-US" b="1" dirty="0" smtClean="0"/>
              <a:t>parts</a:t>
            </a:r>
          </a:p>
          <a:p>
            <a:pPr lvl="2"/>
            <a:r>
              <a:rPr lang="en-US" b="1" dirty="0" smtClean="0"/>
              <a:t>Also, </a:t>
            </a:r>
            <a:r>
              <a:rPr lang="en-US" b="1" dirty="0" smtClean="0"/>
              <a:t>the </a:t>
            </a:r>
            <a:r>
              <a:rPr lang="en-US" b="1" dirty="0" smtClean="0"/>
              <a:t>function of those parts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Conformation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5000" b="1" smtClean="0"/>
              <a:t>Intoxicate</a:t>
            </a:r>
            <a:br>
              <a:rPr lang="en-US" sz="5000" b="1" smtClean="0"/>
            </a:br>
            <a:r>
              <a:rPr lang="en-US" sz="2900" b="1" smtClean="0"/>
              <a:t>2003 Sorrel Stallion</a:t>
            </a:r>
          </a:p>
        </p:txBody>
      </p:sp>
      <p:pic>
        <p:nvPicPr>
          <p:cNvPr id="46084" name="Picture 4" descr="Intoxicatev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828800"/>
            <a:ext cx="4933950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en-US" b="1" smtClean="0"/>
          </a:p>
        </p:txBody>
      </p:sp>
      <p:pic>
        <p:nvPicPr>
          <p:cNvPr id="47108" name="Picture 4" descr="Skips%20Contention%20V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81000"/>
            <a:ext cx="59055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600200"/>
            <a:ext cx="3657600" cy="3124200"/>
          </a:xfrm>
        </p:spPr>
        <p:txBody>
          <a:bodyPr/>
          <a:lstStyle/>
          <a:p>
            <a:pPr algn="ctr" eaLnBrk="1" hangingPunct="1"/>
            <a:r>
              <a:rPr lang="en-US" sz="4400" b="1" dirty="0" err="1" smtClean="0"/>
              <a:t>Perpetualism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100" b="1" dirty="0" smtClean="0"/>
              <a:t>1993 Stallion</a:t>
            </a:r>
            <a:br>
              <a:rPr lang="en-US" sz="2100" b="1" dirty="0" smtClean="0"/>
            </a:br>
            <a:r>
              <a:rPr lang="en-US" sz="2100" b="1" dirty="0" smtClean="0"/>
              <a:t>16 Hands, 1450 lbs.</a:t>
            </a:r>
            <a:br>
              <a:rPr lang="en-US" sz="2100" b="1" dirty="0" smtClean="0"/>
            </a:br>
            <a:r>
              <a:rPr lang="en-US" sz="2100" b="1" dirty="0" smtClean="0"/>
              <a:t>Three Time World Champion</a:t>
            </a:r>
            <a:endParaRPr lang="en-US" sz="3800" b="1" dirty="0" smtClean="0"/>
          </a:p>
        </p:txBody>
      </p:sp>
      <p:pic>
        <p:nvPicPr>
          <p:cNvPr id="48132" name="Picture 4" descr="perpetualismSQUAREv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066800"/>
            <a:ext cx="424815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/>
              <a:t>Lucky</a:t>
            </a:r>
          </a:p>
        </p:txBody>
      </p:sp>
      <p:pic>
        <p:nvPicPr>
          <p:cNvPr id="49156" name="Picture 4" descr="Horses - Horse Pictu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95400"/>
            <a:ext cx="6477000" cy="534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0180" name="Picture 4" descr="Horses - Horse Pictu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914400"/>
            <a:ext cx="6705600" cy="56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04" name="Picture 4" descr="Horses - Horse Pictu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762000"/>
            <a:ext cx="74676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1676400"/>
            <a:ext cx="3216275" cy="4938713"/>
          </a:xfrm>
        </p:spPr>
      </p:pic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b="1" smtClean="0"/>
              <a:t>Smart Chic Olena</a:t>
            </a:r>
            <a:br>
              <a:rPr lang="en-US" b="1" smtClean="0"/>
            </a:br>
            <a:r>
              <a:rPr lang="es-ES" sz="2000" b="1" smtClean="0"/>
              <a:t>$8,000,000.00 Sire (NCHA, NRHA, NRCHA) </a:t>
            </a:r>
            <a:endParaRPr lang="en-US" sz="2000" b="1" smtClean="0"/>
          </a:p>
        </p:txBody>
      </p:sp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572000"/>
            <a:ext cx="25908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828800"/>
            <a:ext cx="2667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dirty="0" smtClean="0"/>
              <a:t>AQHA States:</a:t>
            </a:r>
          </a:p>
          <a:p>
            <a:pPr eaLnBrk="1" hangingPunct="1">
              <a:lnSpc>
                <a:spcPct val="80000"/>
              </a:lnSpc>
            </a:pPr>
            <a:endParaRPr lang="en-US" sz="10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b="1" dirty="0"/>
              <a:t>H</a:t>
            </a:r>
            <a:r>
              <a:rPr lang="en-US" b="1" dirty="0" smtClean="0"/>
              <a:t>orse </a:t>
            </a:r>
            <a:r>
              <a:rPr lang="en-US" b="1" dirty="0" smtClean="0"/>
              <a:t>should possess eye appeal that is the result of:</a:t>
            </a:r>
          </a:p>
          <a:p>
            <a:pPr eaLnBrk="1" hangingPunct="1">
              <a:lnSpc>
                <a:spcPct val="80000"/>
              </a:lnSpc>
            </a:pPr>
            <a:endParaRPr lang="en-US" sz="1000" b="1" dirty="0" smtClean="0"/>
          </a:p>
          <a:p>
            <a:pPr lvl="2" eaLnBrk="1" hangingPunct="1">
              <a:lnSpc>
                <a:spcPct val="80000"/>
              </a:lnSpc>
            </a:pPr>
            <a:r>
              <a:rPr lang="en-US" sz="2400" b="1" dirty="0" smtClean="0"/>
              <a:t>Head</a:t>
            </a:r>
          </a:p>
          <a:p>
            <a:pPr lvl="3">
              <a:lnSpc>
                <a:spcPct val="80000"/>
              </a:lnSpc>
            </a:pPr>
            <a:r>
              <a:rPr lang="en-US" sz="2200" b="1" dirty="0"/>
              <a:t>H</a:t>
            </a:r>
            <a:r>
              <a:rPr lang="en-US" sz="2200" b="1" dirty="0" smtClean="0"/>
              <a:t>armonious </a:t>
            </a:r>
            <a:r>
              <a:rPr lang="en-US" sz="2200" b="1" dirty="0" smtClean="0"/>
              <a:t>blending </a:t>
            </a:r>
            <a:r>
              <a:rPr lang="en-US" sz="2200" b="1" dirty="0" smtClean="0"/>
              <a:t>and attractive</a:t>
            </a:r>
            <a:endParaRPr lang="en-US" sz="2200" b="1" dirty="0" smtClean="0"/>
          </a:p>
          <a:p>
            <a:pPr lvl="1" eaLnBrk="1" hangingPunct="1">
              <a:lnSpc>
                <a:spcPct val="80000"/>
              </a:lnSpc>
            </a:pPr>
            <a:endParaRPr lang="en-US" sz="1000" b="1" dirty="0" smtClean="0"/>
          </a:p>
          <a:p>
            <a:pPr lvl="2" eaLnBrk="1" hangingPunct="1">
              <a:lnSpc>
                <a:spcPct val="80000"/>
              </a:lnSpc>
            </a:pPr>
            <a:r>
              <a:rPr lang="en-US" sz="2400" b="1" dirty="0" smtClean="0"/>
              <a:t>Throatlatch</a:t>
            </a:r>
          </a:p>
          <a:p>
            <a:pPr lvl="3">
              <a:lnSpc>
                <a:spcPct val="80000"/>
              </a:lnSpc>
            </a:pPr>
            <a:r>
              <a:rPr lang="en-US" sz="2200" b="1" dirty="0" smtClean="0"/>
              <a:t>Refined, well-proportioned with a trim </a:t>
            </a:r>
            <a:r>
              <a:rPr lang="en-US" sz="2200" b="1" dirty="0" smtClean="0"/>
              <a:t>neck</a:t>
            </a:r>
          </a:p>
          <a:p>
            <a:pPr lvl="1" eaLnBrk="1" hangingPunct="1">
              <a:lnSpc>
                <a:spcPct val="80000"/>
              </a:lnSpc>
            </a:pPr>
            <a:endParaRPr lang="en-US" sz="1000" b="1" dirty="0" smtClean="0"/>
          </a:p>
          <a:p>
            <a:pPr lvl="2" eaLnBrk="1" hangingPunct="1">
              <a:lnSpc>
                <a:spcPct val="80000"/>
              </a:lnSpc>
            </a:pPr>
            <a:r>
              <a:rPr lang="en-US" sz="2400" b="1" dirty="0" smtClean="0"/>
              <a:t>S</a:t>
            </a:r>
            <a:r>
              <a:rPr lang="en-US" sz="2400" b="1" dirty="0" smtClean="0"/>
              <a:t>houlder</a:t>
            </a:r>
          </a:p>
          <a:p>
            <a:pPr lvl="3">
              <a:lnSpc>
                <a:spcPct val="80000"/>
              </a:lnSpc>
            </a:pPr>
            <a:r>
              <a:rPr lang="en-US" sz="2200" b="1" dirty="0" smtClean="0"/>
              <a:t>Long and sloping</a:t>
            </a:r>
            <a:endParaRPr lang="en-US" sz="2200" b="1" dirty="0" smtClean="0"/>
          </a:p>
          <a:p>
            <a:pPr lvl="1" eaLnBrk="1" hangingPunct="1">
              <a:lnSpc>
                <a:spcPct val="80000"/>
              </a:lnSpc>
            </a:pPr>
            <a:endParaRPr lang="en-US" sz="1000" b="1" dirty="0" smtClean="0"/>
          </a:p>
          <a:p>
            <a:pPr lvl="1" eaLnBrk="1" hangingPunct="1">
              <a:lnSpc>
                <a:spcPct val="80000"/>
              </a:lnSpc>
            </a:pPr>
            <a:endParaRPr lang="en-US" sz="2800" b="1" dirty="0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/>
              <a:t>The Ideal?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699247" y="2248347"/>
            <a:ext cx="7745505" cy="415245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b="1" dirty="0" smtClean="0"/>
              <a:t>AQHA States:</a:t>
            </a:r>
          </a:p>
          <a:p>
            <a:pPr eaLnBrk="1" hangingPunct="1">
              <a:lnSpc>
                <a:spcPct val="80000"/>
              </a:lnSpc>
            </a:pPr>
            <a:endParaRPr lang="en-US" sz="10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b="1" dirty="0"/>
              <a:t>H</a:t>
            </a:r>
            <a:r>
              <a:rPr lang="en-US" b="1" dirty="0" smtClean="0"/>
              <a:t>orse </a:t>
            </a:r>
            <a:r>
              <a:rPr lang="en-US" b="1" dirty="0" smtClean="0"/>
              <a:t>should possess eye appeal that is the result of:</a:t>
            </a:r>
          </a:p>
          <a:p>
            <a:pPr lvl="1" eaLnBrk="1" hangingPunct="1">
              <a:lnSpc>
                <a:spcPct val="80000"/>
              </a:lnSpc>
            </a:pPr>
            <a:endParaRPr lang="en-US" sz="1000" b="1" dirty="0" smtClean="0"/>
          </a:p>
          <a:p>
            <a:pPr lvl="2" eaLnBrk="1" hangingPunct="1">
              <a:lnSpc>
                <a:spcPct val="80000"/>
              </a:lnSpc>
            </a:pPr>
            <a:r>
              <a:rPr lang="en-US" sz="2400" b="1" dirty="0"/>
              <a:t>H</a:t>
            </a:r>
            <a:r>
              <a:rPr lang="en-US" sz="2400" b="1" dirty="0" smtClean="0"/>
              <a:t>eart girth</a:t>
            </a:r>
          </a:p>
          <a:p>
            <a:pPr lvl="3">
              <a:lnSpc>
                <a:spcPct val="80000"/>
              </a:lnSpc>
            </a:pPr>
            <a:r>
              <a:rPr lang="en-US" sz="2200" b="1" dirty="0" smtClean="0"/>
              <a:t>Deep</a:t>
            </a:r>
            <a:endParaRPr lang="en-US" sz="2200" b="1" dirty="0" smtClean="0"/>
          </a:p>
          <a:p>
            <a:pPr lvl="2" eaLnBrk="1" hangingPunct="1">
              <a:lnSpc>
                <a:spcPct val="80000"/>
              </a:lnSpc>
            </a:pPr>
            <a:endParaRPr lang="en-US" sz="1000" b="1" dirty="0" smtClean="0"/>
          </a:p>
          <a:p>
            <a:pPr lvl="2" eaLnBrk="1" hangingPunct="1"/>
            <a:r>
              <a:rPr lang="en-US" sz="2400" b="1" dirty="0"/>
              <a:t>B</a:t>
            </a:r>
            <a:r>
              <a:rPr lang="en-US" sz="2400" b="1" dirty="0" smtClean="0"/>
              <a:t>ack </a:t>
            </a:r>
          </a:p>
          <a:p>
            <a:pPr lvl="3"/>
            <a:r>
              <a:rPr lang="en-US" sz="2200" b="1" dirty="0" smtClean="0"/>
              <a:t>Short with </a:t>
            </a:r>
            <a:r>
              <a:rPr lang="en-US" sz="2200" b="1" dirty="0" smtClean="0"/>
              <a:t>strong loin and coupling </a:t>
            </a:r>
          </a:p>
          <a:p>
            <a:pPr lvl="1" eaLnBrk="1" hangingPunct="1"/>
            <a:endParaRPr lang="en-US" sz="1000" b="1" dirty="0" smtClean="0"/>
          </a:p>
          <a:p>
            <a:pPr lvl="2" eaLnBrk="1" hangingPunct="1"/>
            <a:r>
              <a:rPr lang="en-US" sz="2400" b="1" dirty="0"/>
              <a:t>H</a:t>
            </a:r>
            <a:r>
              <a:rPr lang="en-US" sz="2400" b="1" dirty="0" smtClean="0"/>
              <a:t>ip </a:t>
            </a:r>
            <a:r>
              <a:rPr lang="en-US" sz="2400" b="1" dirty="0" smtClean="0"/>
              <a:t>and </a:t>
            </a:r>
            <a:r>
              <a:rPr lang="en-US" sz="2400" b="1" dirty="0" smtClean="0"/>
              <a:t>croup</a:t>
            </a:r>
          </a:p>
          <a:p>
            <a:pPr lvl="3"/>
            <a:r>
              <a:rPr lang="en-US" sz="2200" b="1" dirty="0" smtClean="0"/>
              <a:t>Long and flat</a:t>
            </a:r>
            <a:endParaRPr lang="en-US" sz="2200" b="1" dirty="0" smtClean="0"/>
          </a:p>
          <a:p>
            <a:pPr lvl="1" eaLnBrk="1" hangingPunct="1"/>
            <a:endParaRPr lang="en-US" sz="1000" b="1" dirty="0" smtClean="0"/>
          </a:p>
          <a:p>
            <a:pPr lvl="2" eaLnBrk="1" hangingPunct="1"/>
            <a:r>
              <a:rPr lang="en-US" sz="2400" b="1" dirty="0"/>
              <a:t>S</a:t>
            </a:r>
            <a:r>
              <a:rPr lang="en-US" sz="2400" b="1" dirty="0" smtClean="0"/>
              <a:t>tifle</a:t>
            </a:r>
            <a:r>
              <a:rPr lang="en-US" sz="2400" b="1" dirty="0" smtClean="0"/>
              <a:t>, gaskin, forearm, and </a:t>
            </a:r>
            <a:r>
              <a:rPr lang="en-US" sz="2400" b="1" dirty="0" smtClean="0"/>
              <a:t>chest</a:t>
            </a:r>
          </a:p>
          <a:p>
            <a:pPr lvl="3"/>
            <a:r>
              <a:rPr lang="en-US" sz="2200" b="1" dirty="0"/>
              <a:t>Well defined and muscular</a:t>
            </a:r>
            <a:endParaRPr lang="en-US" sz="2200" b="1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latin typeface="Arial" charset="0"/>
              </a:rPr>
              <a:t>The Ideal?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9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9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9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9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/>
              <a:t>C</a:t>
            </a:r>
            <a:r>
              <a:rPr lang="en-US" b="1" dirty="0" smtClean="0"/>
              <a:t>haracteristics </a:t>
            </a:r>
            <a:r>
              <a:rPr lang="en-US" b="1" dirty="0" smtClean="0"/>
              <a:t>should be coupled with:</a:t>
            </a:r>
          </a:p>
          <a:p>
            <a:pPr eaLnBrk="1" hangingPunct="1">
              <a:buFont typeface="Wingdings" pitchFamily="2" charset="2"/>
              <a:buNone/>
            </a:pPr>
            <a:endParaRPr lang="en-US" sz="1000" b="1" dirty="0" smtClean="0"/>
          </a:p>
          <a:p>
            <a:pPr lvl="1" eaLnBrk="1" hangingPunct="1"/>
            <a:r>
              <a:rPr lang="en-US" sz="2800" b="1" dirty="0" smtClean="0"/>
              <a:t>Straight and structurally correct legs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sz="2800" b="1" dirty="0" smtClean="0"/>
              <a:t>Feet that are free of blemishes 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000" b="1" dirty="0" smtClean="0"/>
          </a:p>
          <a:p>
            <a:pPr lvl="1" eaLnBrk="1" hangingPunct="1"/>
            <a:r>
              <a:rPr lang="en-US" sz="2800" b="1" dirty="0" smtClean="0"/>
              <a:t>Should also be a balanced athlete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sz="2800" b="1" dirty="0" smtClean="0"/>
              <a:t>Muscled uniformly throughout</a:t>
            </a:r>
          </a:p>
          <a:p>
            <a:pPr eaLnBrk="1" hangingPunct="1"/>
            <a:endParaRPr lang="en-US" b="1" dirty="0" smtClean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latin typeface="Arial" charset="0"/>
              </a:rPr>
              <a:t>The Ideal?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8153400" cy="4191000"/>
          </a:xfrm>
        </p:spPr>
        <p:txBody>
          <a:bodyPr/>
          <a:lstStyle/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sz="2800" b="1" dirty="0" smtClean="0"/>
              <a:t>To Preserve AQH Type by selecting: </a:t>
            </a:r>
          </a:p>
          <a:p>
            <a:pPr lvl="1" eaLnBrk="1" hangingPunct="1"/>
            <a:endParaRPr lang="en-US" sz="1000" b="1" dirty="0" smtClean="0"/>
          </a:p>
          <a:p>
            <a:pPr lvl="2" eaLnBrk="1" hangingPunct="1"/>
            <a:r>
              <a:rPr lang="en-US" sz="2100" b="1" u="sng" dirty="0" smtClean="0"/>
              <a:t>Well-mannered </a:t>
            </a:r>
            <a:r>
              <a:rPr lang="en-US" sz="2100" b="1" dirty="0" smtClean="0"/>
              <a:t>individuals in the order of their resemblance to the breed ideal and that are the most positive combination of</a:t>
            </a:r>
          </a:p>
          <a:p>
            <a:pPr lvl="2" eaLnBrk="1" hangingPunct="1"/>
            <a:endParaRPr lang="en-US" sz="1000" b="1" dirty="0" smtClean="0"/>
          </a:p>
          <a:p>
            <a:pPr lvl="3" eaLnBrk="1" hangingPunct="1"/>
            <a:r>
              <a:rPr lang="en-US" sz="2100" b="1" dirty="0" smtClean="0"/>
              <a:t>Balance</a:t>
            </a:r>
          </a:p>
          <a:p>
            <a:pPr lvl="3" eaLnBrk="1" hangingPunct="1"/>
            <a:r>
              <a:rPr lang="en-US" sz="2100" b="1" dirty="0" smtClean="0"/>
              <a:t>Structural correctness</a:t>
            </a:r>
          </a:p>
          <a:p>
            <a:pPr lvl="3" eaLnBrk="1" hangingPunct="1"/>
            <a:r>
              <a:rPr lang="en-US" sz="2100" b="1" u="sng" dirty="0" smtClean="0"/>
              <a:t>Movement </a:t>
            </a:r>
          </a:p>
          <a:p>
            <a:pPr lvl="3" eaLnBrk="1" hangingPunct="1"/>
            <a:r>
              <a:rPr lang="en-US" sz="2100" b="1" u="sng" dirty="0" smtClean="0"/>
              <a:t>With appropriate</a:t>
            </a:r>
            <a:r>
              <a:rPr lang="en-US" sz="2100" b="1" dirty="0" smtClean="0"/>
              <a:t> breed and sex characteristics</a:t>
            </a:r>
          </a:p>
          <a:p>
            <a:pPr lvl="3" eaLnBrk="1" hangingPunct="1"/>
            <a:r>
              <a:rPr lang="en-US" sz="2100" b="1" dirty="0" smtClean="0"/>
              <a:t>Adequate muscling</a:t>
            </a:r>
          </a:p>
          <a:p>
            <a:pPr eaLnBrk="1" hangingPunct="1">
              <a:buFont typeface="Wingdings" pitchFamily="2" charset="2"/>
              <a:buNone/>
            </a:pPr>
            <a:endParaRPr lang="en-US" sz="1800" b="1" dirty="0" smtClean="0"/>
          </a:p>
          <a:p>
            <a:pPr eaLnBrk="1" hangingPunct="1"/>
            <a:endParaRPr lang="en-US" sz="2900" b="1" dirty="0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/>
              <a:t>AQHA Purpose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268</TotalTime>
  <Words>1053</Words>
  <Application>Microsoft Office PowerPoint</Application>
  <PresentationFormat>On-screen Show (4:3)</PresentationFormat>
  <Paragraphs>279</Paragraphs>
  <Slides>56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Hardcover</vt:lpstr>
      <vt:lpstr>Selection and Evaluation of Horses</vt:lpstr>
      <vt:lpstr>Conformation</vt:lpstr>
      <vt:lpstr>Conformation</vt:lpstr>
      <vt:lpstr>Conformation</vt:lpstr>
      <vt:lpstr>Conformation</vt:lpstr>
      <vt:lpstr>The Ideal?</vt:lpstr>
      <vt:lpstr>The Ideal?</vt:lpstr>
      <vt:lpstr>The Ideal?</vt:lpstr>
      <vt:lpstr>AQHA Purpose</vt:lpstr>
      <vt:lpstr>APHA Purpose</vt:lpstr>
      <vt:lpstr>Ideal Paint Horse</vt:lpstr>
      <vt:lpstr>Priorities of Judging</vt:lpstr>
      <vt:lpstr>Priorities of Judging</vt:lpstr>
      <vt:lpstr> </vt:lpstr>
      <vt:lpstr>PowerPoint Presentation</vt:lpstr>
      <vt:lpstr>Parts of the Horse</vt:lpstr>
      <vt:lpstr>PowerPoint Presentation</vt:lpstr>
      <vt:lpstr>Head</vt:lpstr>
      <vt:lpstr>Parts of the Horse</vt:lpstr>
      <vt:lpstr>Neck</vt:lpstr>
      <vt:lpstr>Parts of the Horse</vt:lpstr>
      <vt:lpstr>Parts of the Horse</vt:lpstr>
      <vt:lpstr>Determining Balance</vt:lpstr>
      <vt:lpstr>Parts of the Horse</vt:lpstr>
      <vt:lpstr>Parts of the Horse</vt:lpstr>
      <vt:lpstr>Top Line</vt:lpstr>
      <vt:lpstr>Parts of the Horse</vt:lpstr>
      <vt:lpstr>  What is the ideal slope to the shoulder?</vt:lpstr>
      <vt:lpstr>Parts of the Horse</vt:lpstr>
      <vt:lpstr>Parts of the Horse</vt:lpstr>
      <vt:lpstr>Parts of the Horse</vt:lpstr>
      <vt:lpstr>Parts of the Horse</vt:lpstr>
      <vt:lpstr>PowerPoint Presentation</vt:lpstr>
      <vt:lpstr>Ideal Leg Conformation</vt:lpstr>
      <vt:lpstr>PowerPoint Presentation</vt:lpstr>
      <vt:lpstr>Foreleg Conformation</vt:lpstr>
      <vt:lpstr>PowerPoint Presentation</vt:lpstr>
      <vt:lpstr>PowerPoint Presentation</vt:lpstr>
      <vt:lpstr>PowerPoint Presentation</vt:lpstr>
      <vt:lpstr>Blemishes and Unsoundnesses</vt:lpstr>
      <vt:lpstr>Blemishes</vt:lpstr>
      <vt:lpstr>Blemishes</vt:lpstr>
      <vt:lpstr>Blemishes</vt:lpstr>
      <vt:lpstr>Blemishes</vt:lpstr>
      <vt:lpstr>Characteristics of a Successful Judge</vt:lpstr>
      <vt:lpstr>PowerPoint Presentation</vt:lpstr>
      <vt:lpstr>Mr Yella Fella 2005, 2006, 2007, 2008  Leading AQHA Halter Sire</vt:lpstr>
      <vt:lpstr>Sock Broker 1997, 1998, 1999 APHA Leading Sire of Halter Horses </vt:lpstr>
      <vt:lpstr>Mighty Awesome All Time Leading APHA Halter Sire</vt:lpstr>
      <vt:lpstr>Intoxicate 2003 Sorrel Stallion</vt:lpstr>
      <vt:lpstr>PowerPoint Presentation</vt:lpstr>
      <vt:lpstr>Perpetualism 1993 Stallion 16 Hands, 1450 lbs. Three Time World Champion</vt:lpstr>
      <vt:lpstr>Lucky</vt:lpstr>
      <vt:lpstr>PowerPoint Presentation</vt:lpstr>
      <vt:lpstr>PowerPoint Presentation</vt:lpstr>
      <vt:lpstr>Smart Chic Olena $8,000,000.00 Sire (NCHA, NRHA, NRCHA) </vt:lpstr>
    </vt:vector>
  </TitlesOfParts>
  <Company>Sam Houston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Selection and Evaluation of Horses</dc:title>
  <dc:creator>shsu</dc:creator>
  <cp:lastModifiedBy>Computer Services</cp:lastModifiedBy>
  <cp:revision>9</cp:revision>
  <dcterms:created xsi:type="dcterms:W3CDTF">2007-01-09T21:24:14Z</dcterms:created>
  <dcterms:modified xsi:type="dcterms:W3CDTF">2012-03-20T16:11:46Z</dcterms:modified>
</cp:coreProperties>
</file>