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81" r:id="rId2"/>
    <p:sldId id="282" r:id="rId3"/>
    <p:sldId id="283" r:id="rId4"/>
    <p:sldId id="284" r:id="rId5"/>
    <p:sldId id="316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322" r:id="rId18"/>
    <p:sldId id="318" r:id="rId19"/>
    <p:sldId id="319" r:id="rId20"/>
    <p:sldId id="320" r:id="rId21"/>
    <p:sldId id="321" r:id="rId22"/>
    <p:sldId id="296" r:id="rId23"/>
    <p:sldId id="323" r:id="rId24"/>
    <p:sldId id="297" r:id="rId25"/>
    <p:sldId id="29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6A698E-F758-458A-82D4-B0ABFDADB4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6BFAF-5134-42E0-903B-E11307A9C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313CA-7011-4781-9008-80C2271EBF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CA708-0BA5-4C52-BFB7-31110B7C38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AB6F0-1082-4D6E-8886-1E3C2EB6B8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C73C6-DB5E-4178-8B92-53A95FAB19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BDF1-7B1B-48A7-ADB7-36C3161351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D415A-B370-48E5-9E3B-3725E0B1B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9A82A-3650-45D4-9665-3E84293E7A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7D494-2743-40C3-A3DA-CA2DAFC1D8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FE3CC-BDE9-4001-B567-EC4ABFDA3D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FB8E38-D0BE-4A5A-816F-A52C34A271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Recognizing the Healthy Horse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AGRI 3364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8077200" cy="3962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Includes: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Inner </a:t>
            </a:r>
            <a:r>
              <a:rPr lang="en-US" b="1" dirty="0" smtClean="0"/>
              <a:t>eyelid &amp; nostril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Inner lips </a:t>
            </a:r>
            <a:r>
              <a:rPr lang="en-US" b="1" dirty="0" smtClean="0"/>
              <a:t>&amp; </a:t>
            </a:r>
            <a:r>
              <a:rPr lang="en-US" b="1" dirty="0" smtClean="0"/>
              <a:t>gums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Vulva of the mare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Membranes should be </a:t>
            </a:r>
          </a:p>
          <a:p>
            <a:pPr lvl="1" eaLnBrk="1" hangingPunct="1"/>
            <a:r>
              <a:rPr lang="en-US" b="1" dirty="0" smtClean="0"/>
              <a:t>Bright and moist and have a clear pink color</a:t>
            </a:r>
            <a:endParaRPr lang="en-US" sz="1000" b="1" dirty="0" smtClean="0"/>
          </a:p>
          <a:p>
            <a:pPr lvl="1" eaLnBrk="1" hangingPunct="1"/>
            <a:r>
              <a:rPr lang="en-US" b="1" dirty="0" smtClean="0"/>
              <a:t>Should be aware of unusual odors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Breath should not be </a:t>
            </a:r>
          </a:p>
          <a:p>
            <a:pPr lvl="1" eaLnBrk="1" hangingPunct="1"/>
            <a:r>
              <a:rPr lang="en-US" b="1" dirty="0" smtClean="0"/>
              <a:t>Sweet-smelling or foul and pungent in odor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Mucous Membranes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8534400" cy="40735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Why performed?</a:t>
            </a:r>
          </a:p>
          <a:p>
            <a:pPr lvl="1" eaLnBrk="1" hangingPunct="1"/>
            <a:r>
              <a:rPr lang="en-US" sz="2800" b="1" dirty="0" smtClean="0"/>
              <a:t>Dehydration</a:t>
            </a:r>
          </a:p>
          <a:p>
            <a:pPr lvl="1" eaLnBrk="1" hangingPunct="1"/>
            <a:r>
              <a:rPr lang="en-US" sz="2800" b="1" dirty="0" smtClean="0"/>
              <a:t>Should be performed if CRT exceeds 2 sec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sz="3200" b="1" dirty="0" smtClean="0"/>
              <a:t>To accomplish:</a:t>
            </a:r>
          </a:p>
          <a:p>
            <a:pPr lvl="1" eaLnBrk="1" hangingPunct="1"/>
            <a:r>
              <a:rPr lang="en-US" sz="2800" b="1" dirty="0" smtClean="0"/>
              <a:t>Pinch skin on side of neck for a few seconds</a:t>
            </a:r>
          </a:p>
          <a:p>
            <a:pPr lvl="1" eaLnBrk="1" hangingPunct="1"/>
            <a:r>
              <a:rPr lang="en-US" sz="2800" b="1" dirty="0" smtClean="0"/>
              <a:t>Skin should return to body in 3 seconds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Skin Pliability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077200" cy="3921125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Feces:</a:t>
            </a:r>
          </a:p>
          <a:p>
            <a:pPr lvl="1"/>
            <a:r>
              <a:rPr lang="en-US" b="1" dirty="0" smtClean="0"/>
              <a:t>Consistency and color reflect health status</a:t>
            </a:r>
          </a:p>
          <a:p>
            <a:pPr eaLnBrk="1" hangingPunct="1"/>
            <a:endParaRPr lang="en-US" sz="1000" b="1" dirty="0" smtClean="0"/>
          </a:p>
          <a:p>
            <a:pPr lvl="1"/>
            <a:r>
              <a:rPr lang="en-US" b="1" dirty="0" smtClean="0"/>
              <a:t>Consistency normally depends on </a:t>
            </a:r>
          </a:p>
          <a:p>
            <a:pPr lvl="2"/>
            <a:r>
              <a:rPr lang="en-US" b="1" dirty="0" smtClean="0"/>
              <a:t>Feed ingested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Loose bowels may indicate </a:t>
            </a:r>
          </a:p>
          <a:p>
            <a:pPr lvl="1" eaLnBrk="1" hangingPunct="1"/>
            <a:r>
              <a:rPr lang="en-US" b="1" dirty="0" smtClean="0"/>
              <a:t>Disease of G.I. Tract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Other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8534400" cy="3190875"/>
          </a:xfrm>
        </p:spPr>
        <p:txBody>
          <a:bodyPr/>
          <a:lstStyle/>
          <a:p>
            <a:pPr eaLnBrk="1" hangingPunct="1"/>
            <a:r>
              <a:rPr lang="en-US" sz="2600" b="1" dirty="0" smtClean="0"/>
              <a:t>How much will an adult horse produce in 24 hrs?</a:t>
            </a:r>
          </a:p>
          <a:p>
            <a:pPr lvl="1" eaLnBrk="1" hangingPunct="1"/>
            <a:r>
              <a:rPr lang="en-US" sz="2400" b="1" dirty="0" smtClean="0"/>
              <a:t>28-50 lbs</a:t>
            </a:r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Occurs 8 to 10 times/d</a:t>
            </a:r>
          </a:p>
          <a:p>
            <a:pPr eaLnBrk="1" hangingPunct="1"/>
            <a:endParaRPr lang="en-US" sz="2600" b="1" dirty="0" smtClean="0"/>
          </a:p>
          <a:p>
            <a:pPr eaLnBrk="1" hangingPunct="1"/>
            <a:r>
              <a:rPr lang="en-US" sz="2600" b="1" dirty="0" smtClean="0"/>
              <a:t>Blood is an indication of</a:t>
            </a:r>
          </a:p>
          <a:p>
            <a:pPr lvl="1" eaLnBrk="1" hangingPunct="1"/>
            <a:r>
              <a:rPr lang="en-US" sz="2400" b="1" dirty="0" smtClean="0"/>
              <a:t>Severe inflammation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Feces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86000"/>
            <a:ext cx="7693025" cy="3657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/>
              <a:t>Normal is </a:t>
            </a:r>
          </a:p>
          <a:p>
            <a:pPr lvl="1" eaLnBrk="1" hangingPunct="1"/>
            <a:r>
              <a:rPr lang="en-US" sz="2400" b="1" dirty="0" smtClean="0"/>
              <a:t>Turbid and Rarely Clear</a:t>
            </a:r>
          </a:p>
          <a:p>
            <a:pPr lvl="1" eaLnBrk="1" hangingPunct="1"/>
            <a:r>
              <a:rPr lang="en-US" sz="2400" b="1" dirty="0" smtClean="0"/>
              <a:t>Color is usually pale</a:t>
            </a:r>
          </a:p>
          <a:p>
            <a:pPr lvl="1" eaLnBrk="1" hangingPunct="1"/>
            <a:r>
              <a:rPr lang="en-US" sz="2400" b="1" dirty="0" smtClean="0"/>
              <a:t>Can be reddish-yellow and still be normal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Frequency and Amount?</a:t>
            </a:r>
          </a:p>
          <a:p>
            <a:pPr lvl="1" eaLnBrk="1" hangingPunct="1"/>
            <a:r>
              <a:rPr lang="en-US" sz="2400" b="1" dirty="0" smtClean="0"/>
              <a:t>Urinate 5 to7 times/ 24 hr period</a:t>
            </a:r>
          </a:p>
          <a:p>
            <a:pPr lvl="1" eaLnBrk="1" hangingPunct="1"/>
            <a:r>
              <a:rPr lang="en-US" sz="2400" b="1" dirty="0" smtClean="0"/>
              <a:t>Amount varies from 4 to 7 quarts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Mares may produce very thick</a:t>
            </a:r>
          </a:p>
          <a:p>
            <a:pPr lvl="1" eaLnBrk="1" hangingPunct="1"/>
            <a:r>
              <a:rPr lang="en-US" b="1" dirty="0" smtClean="0"/>
              <a:t>Oily urine while in estrus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6868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/>
              <a:t>Important Function for the Healthy Eye: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Maintained by the Lachrymal Apparatus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Distributes the tears on the inner surface of the eyeball</a:t>
            </a:r>
          </a:p>
          <a:p>
            <a:pPr lvl="1"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Tears are collected in the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b="1" dirty="0" smtClean="0"/>
              <a:t>Lower inside corner of the eye &amp; directed in the nasal duct</a:t>
            </a:r>
          </a:p>
          <a:p>
            <a:pPr lvl="1"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Obstruction of passage will cause tears to spill over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610600" cy="39973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Purpose:</a:t>
            </a:r>
          </a:p>
          <a:p>
            <a:pPr lvl="1" eaLnBrk="1" hangingPunct="1"/>
            <a:r>
              <a:rPr lang="en-US" sz="2800" b="1" dirty="0" smtClean="0"/>
              <a:t>Thermoregulation</a:t>
            </a:r>
          </a:p>
          <a:p>
            <a:pPr lvl="1" eaLnBrk="1" hangingPunct="1"/>
            <a:r>
              <a:rPr lang="en-US" sz="2800" b="1" dirty="0" smtClean="0"/>
              <a:t>Excitement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3200" b="1" dirty="0" smtClean="0"/>
              <a:t>Unhealthy conditions:</a:t>
            </a:r>
          </a:p>
          <a:p>
            <a:pPr lvl="1" eaLnBrk="1" hangingPunct="1"/>
            <a:r>
              <a:rPr lang="en-US" sz="2800" b="1" dirty="0" smtClean="0"/>
              <a:t>May sweat profusely from extended exercise</a:t>
            </a:r>
          </a:p>
          <a:p>
            <a:pPr lvl="1" eaLnBrk="1" hangingPunct="1"/>
            <a:r>
              <a:rPr lang="en-US" sz="2800" b="1" dirty="0" smtClean="0"/>
              <a:t>Some loose the ability to sweat</a:t>
            </a:r>
          </a:p>
          <a:p>
            <a:pPr lvl="2" eaLnBrk="1" hangingPunct="1"/>
            <a:r>
              <a:rPr lang="en-US" sz="2500" b="1" dirty="0" err="1" smtClean="0"/>
              <a:t>Anhydrosis</a:t>
            </a:r>
            <a:endParaRPr lang="en-US" sz="2500" b="1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Sweat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it?</a:t>
            </a:r>
          </a:p>
          <a:p>
            <a:pPr lvl="1"/>
            <a:r>
              <a:rPr lang="en-US" b="1" dirty="0" smtClean="0"/>
              <a:t>1 to 9</a:t>
            </a:r>
          </a:p>
          <a:p>
            <a:pPr lvl="2"/>
            <a:r>
              <a:rPr lang="en-US" b="1" dirty="0" smtClean="0"/>
              <a:t>1 = Poor</a:t>
            </a:r>
          </a:p>
          <a:p>
            <a:pPr lvl="2"/>
            <a:r>
              <a:rPr lang="en-US" b="1" dirty="0" smtClean="0"/>
              <a:t>9 = Extremely Fat</a:t>
            </a:r>
          </a:p>
          <a:p>
            <a:pPr lvl="2"/>
            <a:endParaRPr lang="en-US" sz="1000" b="1" dirty="0" smtClean="0"/>
          </a:p>
          <a:p>
            <a:r>
              <a:rPr lang="en-US" b="1" dirty="0" smtClean="0"/>
              <a:t>What is the best BCS?</a:t>
            </a:r>
          </a:p>
          <a:p>
            <a:pPr lvl="1"/>
            <a:r>
              <a:rPr lang="en-US" b="1" dirty="0" smtClean="0"/>
              <a:t>Depends on situation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Body Condition Score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BCS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584" y="2247900"/>
            <a:ext cx="5326832" cy="3878263"/>
          </a:xfr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Body Condition Scoring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 descr="BCS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934" y="2247900"/>
            <a:ext cx="5048131" cy="3878263"/>
          </a:xfr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Body Condition Scoring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93025" cy="4267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How do we determine our horse is healthy?</a:t>
            </a:r>
          </a:p>
          <a:p>
            <a:pPr lvl="1" eaLnBrk="1" hangingPunct="1"/>
            <a:r>
              <a:rPr lang="en-US" sz="2600" b="1" dirty="0" smtClean="0"/>
              <a:t>Normal personality?</a:t>
            </a:r>
          </a:p>
          <a:p>
            <a:pPr lvl="1" eaLnBrk="1" hangingPunct="1"/>
            <a:r>
              <a:rPr lang="en-US" sz="2600" b="1" dirty="0" smtClean="0"/>
              <a:t>Normal behavior?</a:t>
            </a:r>
          </a:p>
          <a:p>
            <a:pPr lvl="1" eaLnBrk="1" hangingPunct="1"/>
            <a:endParaRPr lang="en-US" sz="3000" b="1" dirty="0" smtClean="0"/>
          </a:p>
          <a:p>
            <a:pPr eaLnBrk="1" hangingPunct="1"/>
            <a:r>
              <a:rPr lang="en-US" b="1" dirty="0" smtClean="0"/>
              <a:t>If abnormal, what should we do?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Should we call the Vet?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What Score Would this Be?</a:t>
            </a:r>
          </a:p>
        </p:txBody>
      </p:sp>
      <p:pic>
        <p:nvPicPr>
          <p:cNvPr id="21507" name="Picture 9" descr="BugsBefor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2752705"/>
            <a:ext cx="3803650" cy="2851191"/>
          </a:xfrm>
          <a:noFill/>
        </p:spPr>
      </p:pic>
      <p:pic>
        <p:nvPicPr>
          <p:cNvPr id="21508" name="Picture 10" descr="Bugsyhalfrear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093885" y="2239963"/>
            <a:ext cx="2905930" cy="3876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What Score Would this Be?</a:t>
            </a:r>
          </a:p>
        </p:txBody>
      </p:sp>
      <p:pic>
        <p:nvPicPr>
          <p:cNvPr id="22531" name="Picture 9" descr="BugsyShow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2752705"/>
            <a:ext cx="3803650" cy="2851191"/>
          </a:xfrm>
          <a:noFill/>
        </p:spPr>
      </p:pic>
      <p:pic>
        <p:nvPicPr>
          <p:cNvPr id="22532" name="Picture 10" descr="BugsyShow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45025" y="2752705"/>
            <a:ext cx="3803650" cy="285119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endParaRPr lang="en-US" sz="400" b="1" dirty="0" smtClean="0"/>
          </a:p>
          <a:p>
            <a:pPr eaLnBrk="1" hangingPunct="1"/>
            <a:r>
              <a:rPr lang="en-US" sz="2800" b="1" dirty="0" smtClean="0"/>
              <a:t>Should move in a cadenced manner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Lame vs. Sound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How do we determine lameness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Degrees of lameness</a:t>
            </a:r>
          </a:p>
          <a:p>
            <a:pPr lvl="1" eaLnBrk="1" hangingPunct="1"/>
            <a:r>
              <a:rPr lang="en-US" sz="2300" b="1" dirty="0" smtClean="0"/>
              <a:t>Grades 1 – 4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What causes lameness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Treatment?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200" b="1" dirty="0" smtClean="0"/>
              <a:t>Hair Coat</a:t>
            </a:r>
          </a:p>
          <a:p>
            <a:pPr lvl="1" eaLnBrk="1" hangingPunct="1"/>
            <a:r>
              <a:rPr lang="en-US" sz="2800" b="1" dirty="0" smtClean="0"/>
              <a:t>Time of year</a:t>
            </a:r>
          </a:p>
          <a:p>
            <a:pPr lvl="1" eaLnBrk="1" hangingPunct="1"/>
            <a:r>
              <a:rPr lang="en-US" sz="2800" b="1" dirty="0" smtClean="0"/>
              <a:t>Housing</a:t>
            </a:r>
          </a:p>
          <a:p>
            <a:pPr lvl="1" eaLnBrk="1" hangingPunct="1"/>
            <a:r>
              <a:rPr lang="en-US" sz="2800" b="1" dirty="0" smtClean="0"/>
              <a:t>Parasite control</a:t>
            </a:r>
          </a:p>
          <a:p>
            <a:pPr lvl="1" eaLnBrk="1" hangingPunct="1"/>
            <a:r>
              <a:rPr lang="en-US" sz="2800" b="1" dirty="0" smtClean="0"/>
              <a:t>Age</a:t>
            </a:r>
          </a:p>
          <a:p>
            <a:pPr lvl="1" eaLnBrk="1" hangingPunct="1"/>
            <a:r>
              <a:rPr lang="en-US" sz="2800" b="1" dirty="0" smtClean="0"/>
              <a:t>Etc.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sz="3200" b="1" dirty="0" smtClean="0"/>
              <a:t>Hoof Condition</a:t>
            </a:r>
          </a:p>
          <a:p>
            <a:pPr lvl="1" eaLnBrk="1" hangingPunct="1"/>
            <a:r>
              <a:rPr lang="en-US" sz="2800" b="1" dirty="0" smtClean="0"/>
              <a:t>Should be hard, slick shiny surface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Parameters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00" dirty="0" smtClean="0"/>
          </a:p>
          <a:p>
            <a:pPr eaLnBrk="1" hangingPunct="1"/>
            <a:r>
              <a:rPr lang="en-US" b="1" dirty="0" smtClean="0"/>
              <a:t>Typically are content if they can </a:t>
            </a:r>
          </a:p>
          <a:p>
            <a:pPr lvl="1" eaLnBrk="1" hangingPunct="1"/>
            <a:r>
              <a:rPr lang="en-US" b="1" dirty="0" smtClean="0"/>
              <a:t>Eat and drink at will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What if a horse stops eating?</a:t>
            </a:r>
          </a:p>
          <a:p>
            <a:pPr lvl="1" eaLnBrk="1" hangingPunct="1"/>
            <a:r>
              <a:rPr lang="en-US" b="1" dirty="0" smtClean="0"/>
              <a:t>May be first sign of a problem</a:t>
            </a:r>
          </a:p>
          <a:p>
            <a:pPr lvl="1" eaLnBrk="1" hangingPunct="1"/>
            <a:r>
              <a:rPr lang="en-US" b="1" dirty="0" smtClean="0"/>
              <a:t>May not be a problem at all </a:t>
            </a:r>
          </a:p>
          <a:p>
            <a:pPr lvl="1" eaLnBrk="1" hangingPunct="1"/>
            <a:r>
              <a:rPr lang="en-US" b="1" dirty="0" smtClean="0"/>
              <a:t>Here again, important to know your horse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Feeding Habits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Important to understand</a:t>
            </a:r>
          </a:p>
          <a:p>
            <a:pPr lvl="1" eaLnBrk="1" hangingPunct="1"/>
            <a:r>
              <a:rPr lang="en-US" b="1" smtClean="0"/>
              <a:t>Eating, drinking, content, disturbed, aggressive, etc.</a:t>
            </a:r>
          </a:p>
          <a:p>
            <a:pPr lvl="1" eaLnBrk="1" hangingPunct="1"/>
            <a:endParaRPr lang="en-US" b="1" smtClean="0"/>
          </a:p>
          <a:p>
            <a:pPr eaLnBrk="1" hangingPunct="1"/>
            <a:r>
              <a:rPr lang="en-US" b="1" smtClean="0"/>
              <a:t>Abnormal behavior:</a:t>
            </a:r>
          </a:p>
          <a:p>
            <a:pPr lvl="1" eaLnBrk="1" hangingPunct="1"/>
            <a:r>
              <a:rPr lang="en-US" b="1" smtClean="0"/>
              <a:t>Stall walking </a:t>
            </a:r>
          </a:p>
          <a:p>
            <a:pPr lvl="1" eaLnBrk="1" hangingPunct="1"/>
            <a:r>
              <a:rPr lang="en-US" b="1" smtClean="0"/>
              <a:t>Weaving </a:t>
            </a:r>
          </a:p>
          <a:p>
            <a:pPr lvl="1" eaLnBrk="1" hangingPunct="1"/>
            <a:r>
              <a:rPr lang="en-US" b="1" smtClean="0"/>
              <a:t>Cribbing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3200" b="1" smtClean="0"/>
              <a:t>First observation</a:t>
            </a:r>
          </a:p>
          <a:p>
            <a:pPr lvl="1" eaLnBrk="1" hangingPunct="1"/>
            <a:r>
              <a:rPr lang="en-US" sz="2800" b="1" smtClean="0"/>
              <a:t>How alert?</a:t>
            </a:r>
          </a:p>
          <a:p>
            <a:pPr lvl="1" eaLnBrk="1" hangingPunct="1"/>
            <a:r>
              <a:rPr lang="en-US" sz="2800" b="1" smtClean="0"/>
              <a:t>Eyes, ears, posture, movement</a:t>
            </a:r>
          </a:p>
          <a:p>
            <a:pPr lvl="1" eaLnBrk="1" hangingPunct="1"/>
            <a:r>
              <a:rPr lang="en-US" sz="2800" b="1" smtClean="0"/>
              <a:t>Should be continued through observation</a:t>
            </a:r>
          </a:p>
          <a:p>
            <a:pPr lvl="1" eaLnBrk="1" hangingPunct="1"/>
            <a:endParaRPr lang="en-US" sz="1000" b="1" smtClean="0"/>
          </a:p>
          <a:p>
            <a:pPr eaLnBrk="1" hangingPunct="1"/>
            <a:r>
              <a:rPr lang="en-US" sz="3200" b="1" smtClean="0"/>
              <a:t>Content horses generally display a certain degree of calmness and are alert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772400" cy="41497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Vital Signs</a:t>
            </a:r>
          </a:p>
          <a:p>
            <a:pPr lvl="1" eaLnBrk="1" hangingPunct="1"/>
            <a:r>
              <a:rPr lang="en-US" sz="2800" b="1" dirty="0" smtClean="0"/>
              <a:t>Temperature</a:t>
            </a:r>
          </a:p>
          <a:p>
            <a:pPr lvl="1" eaLnBrk="1" hangingPunct="1"/>
            <a:r>
              <a:rPr lang="en-US" sz="2800" b="1" dirty="0" smtClean="0"/>
              <a:t>Pulse</a:t>
            </a:r>
          </a:p>
          <a:p>
            <a:pPr lvl="1" eaLnBrk="1" hangingPunct="1"/>
            <a:r>
              <a:rPr lang="en-US" sz="2800" b="1" dirty="0" smtClean="0"/>
              <a:t>Respiration Rate</a:t>
            </a:r>
          </a:p>
          <a:p>
            <a:pPr lvl="1" eaLnBrk="1" hangingPunct="1"/>
            <a:r>
              <a:rPr lang="en-US" sz="2800" b="1" dirty="0" smtClean="0"/>
              <a:t>Capillary Refill Time</a:t>
            </a:r>
          </a:p>
          <a:p>
            <a:pPr lvl="1" eaLnBrk="1" hangingPunct="1"/>
            <a:r>
              <a:rPr lang="en-US" sz="2800" b="1" dirty="0" smtClean="0"/>
              <a:t>Mucous Membranes</a:t>
            </a:r>
          </a:p>
          <a:p>
            <a:pPr lvl="1" eaLnBrk="1" hangingPunct="1"/>
            <a:r>
              <a:rPr lang="en-US" sz="2800" b="1" dirty="0" smtClean="0"/>
              <a:t>Skin Pliability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Other Parameters</a:t>
            </a:r>
          </a:p>
          <a:p>
            <a:pPr lvl="1" eaLnBrk="1" hangingPunct="1"/>
            <a:r>
              <a:rPr lang="en-US" b="1" smtClean="0"/>
              <a:t>Body Fluids</a:t>
            </a:r>
          </a:p>
          <a:p>
            <a:pPr lvl="1" eaLnBrk="1" hangingPunct="1"/>
            <a:r>
              <a:rPr lang="en-US" b="1" smtClean="0"/>
              <a:t>Body Condition and Weight</a:t>
            </a:r>
          </a:p>
          <a:p>
            <a:pPr lvl="1" eaLnBrk="1" hangingPunct="1"/>
            <a:r>
              <a:rPr lang="en-US" b="1" smtClean="0"/>
              <a:t>Movement</a:t>
            </a:r>
          </a:p>
          <a:p>
            <a:pPr lvl="1" eaLnBrk="1" hangingPunct="1"/>
            <a:r>
              <a:rPr lang="en-US" b="1" smtClean="0"/>
              <a:t>Hair Coat</a:t>
            </a:r>
          </a:p>
          <a:p>
            <a:pPr lvl="1" eaLnBrk="1" hangingPunct="1"/>
            <a:r>
              <a:rPr lang="en-US" b="1" smtClean="0"/>
              <a:t>Hoof Condition</a:t>
            </a:r>
          </a:p>
          <a:p>
            <a:pPr lvl="1" eaLnBrk="1" hangingPunct="1"/>
            <a:r>
              <a:rPr lang="en-US" b="1" smtClean="0"/>
              <a:t>Feeding Habits</a:t>
            </a:r>
          </a:p>
          <a:p>
            <a:pPr lvl="1" eaLnBrk="1" hangingPunct="1"/>
            <a:r>
              <a:rPr lang="en-US" b="1" smtClean="0"/>
              <a:t>Normal Behavior</a:t>
            </a:r>
          </a:p>
          <a:p>
            <a:pPr lvl="1" eaLnBrk="1" hangingPunct="1"/>
            <a:r>
              <a:rPr lang="en-US" b="1" smtClean="0"/>
              <a:t>Behavior Disorders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693025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Temperature of Average Horse</a:t>
            </a:r>
          </a:p>
          <a:p>
            <a:pPr lvl="1" eaLnBrk="1" hangingPunct="1"/>
            <a:r>
              <a:rPr lang="en-US" b="1" dirty="0" smtClean="0"/>
              <a:t>100 to 101.5</a:t>
            </a:r>
            <a:r>
              <a:rPr lang="en-US" b="1" dirty="0" smtClean="0">
                <a:cs typeface="Arial" charset="0"/>
              </a:rPr>
              <a:t>° (May Vary)</a:t>
            </a:r>
            <a:endParaRPr lang="en-US" sz="1300" b="1" dirty="0" smtClean="0">
              <a:cs typeface="Arial" charset="0"/>
            </a:endParaRPr>
          </a:p>
          <a:p>
            <a:pPr eaLnBrk="1" hangingPunct="1"/>
            <a:endParaRPr lang="en-US" sz="1200" b="1" dirty="0" smtClean="0">
              <a:cs typeface="Arial" charset="0"/>
            </a:endParaRPr>
          </a:p>
          <a:p>
            <a:pPr eaLnBrk="1" hangingPunct="1"/>
            <a:r>
              <a:rPr lang="en-US" b="1" dirty="0" smtClean="0">
                <a:cs typeface="Arial" charset="0"/>
              </a:rPr>
              <a:t>Temperature of Foals Will Usually Be</a:t>
            </a:r>
          </a:p>
          <a:p>
            <a:pPr lvl="1" eaLnBrk="1" hangingPunct="1"/>
            <a:r>
              <a:rPr lang="en-US" b="1" dirty="0" smtClean="0">
                <a:cs typeface="Arial" charset="0"/>
              </a:rPr>
              <a:t>Higher</a:t>
            </a:r>
          </a:p>
          <a:p>
            <a:pPr eaLnBrk="1" hangingPunct="1"/>
            <a:endParaRPr lang="en-US" sz="1200" b="1" dirty="0" smtClean="0">
              <a:cs typeface="Arial" charset="0"/>
            </a:endParaRPr>
          </a:p>
          <a:p>
            <a:pPr eaLnBrk="1" hangingPunct="1"/>
            <a:r>
              <a:rPr lang="en-US" b="1" dirty="0" smtClean="0">
                <a:cs typeface="Arial" charset="0"/>
              </a:rPr>
              <a:t>Factors that May Cause Variations Include:</a:t>
            </a:r>
          </a:p>
          <a:p>
            <a:pPr lvl="1" eaLnBrk="1" hangingPunct="1"/>
            <a:r>
              <a:rPr lang="en-US" sz="2200" b="1" dirty="0" smtClean="0">
                <a:cs typeface="Arial" charset="0"/>
              </a:rPr>
              <a:t>Time of Day, Age, Sex, Ambient Temperature, Wind, Precipitation, Activity, and Disease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772400" cy="3921125"/>
          </a:xfrm>
        </p:spPr>
        <p:txBody>
          <a:bodyPr/>
          <a:lstStyle/>
          <a:p>
            <a:pPr eaLnBrk="1" hangingPunct="1"/>
            <a:r>
              <a:rPr lang="en-US" b="1" dirty="0" smtClean="0"/>
              <a:t>How do Horses Breathe?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Can be Affected the Same as Temperature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Normal Pulse Rate for Resting Horse</a:t>
            </a:r>
          </a:p>
          <a:p>
            <a:pPr lvl="1" eaLnBrk="1" hangingPunct="1"/>
            <a:r>
              <a:rPr lang="en-US" b="1" dirty="0" smtClean="0"/>
              <a:t>45 - 60 beats/min</a:t>
            </a:r>
          </a:p>
          <a:p>
            <a:pPr lvl="1" eaLnBrk="1" hangingPunct="1"/>
            <a:r>
              <a:rPr lang="en-US" b="1" dirty="0" smtClean="0"/>
              <a:t>Can exceed 200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Normal Respiration Rate</a:t>
            </a:r>
          </a:p>
          <a:p>
            <a:pPr lvl="1" eaLnBrk="1" hangingPunct="1"/>
            <a:r>
              <a:rPr lang="en-US" b="1" dirty="0" smtClean="0"/>
              <a:t>8 to 15 breaths/min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dirty="0" smtClean="0"/>
              <a:t>Pulse &amp; Respiration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does fitness effects these rates? </a:t>
            </a:r>
          </a:p>
          <a:p>
            <a:pPr lvl="1" eaLnBrk="1" hangingPunct="1"/>
            <a:r>
              <a:rPr lang="en-US" b="1" dirty="0" smtClean="0"/>
              <a:t>Determines how fast they return to normal</a:t>
            </a:r>
          </a:p>
          <a:p>
            <a:pPr eaLnBrk="1" hangingPunct="1"/>
            <a:endParaRPr lang="en-US" sz="2500" b="1" dirty="0" smtClean="0"/>
          </a:p>
          <a:p>
            <a:pPr eaLnBrk="1" hangingPunct="1"/>
            <a:r>
              <a:rPr lang="en-US" b="1" dirty="0" smtClean="0"/>
              <a:t>Respiration rate should always be </a:t>
            </a:r>
          </a:p>
          <a:p>
            <a:pPr lvl="1" eaLnBrk="1" hangingPunct="1"/>
            <a:r>
              <a:rPr lang="en-US" b="1" dirty="0" smtClean="0"/>
              <a:t>Lower than pulse </a:t>
            </a:r>
            <a:r>
              <a:rPr lang="en-US" b="1" dirty="0" smtClean="0"/>
              <a:t>rate</a:t>
            </a:r>
            <a:endParaRPr lang="en-US" b="1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dirty="0" smtClean="0"/>
              <a:t>Pulse &amp; Respiration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Purpose?</a:t>
            </a:r>
          </a:p>
          <a:p>
            <a:pPr lvl="1" eaLnBrk="1" hangingPunct="1"/>
            <a:r>
              <a:rPr lang="en-US" sz="2600" b="1" dirty="0"/>
              <a:t>D</a:t>
            </a:r>
            <a:r>
              <a:rPr lang="en-US" sz="2600" b="1" dirty="0" smtClean="0"/>
              <a:t>etermine dehydration &amp; proper </a:t>
            </a:r>
            <a:r>
              <a:rPr lang="en-US" sz="2600" b="1" dirty="0" smtClean="0"/>
              <a:t>blood flow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How do we determine?</a:t>
            </a:r>
          </a:p>
          <a:p>
            <a:pPr lvl="1" eaLnBrk="1" hangingPunct="1"/>
            <a:r>
              <a:rPr lang="en-US" sz="2600" b="1" dirty="0" smtClean="0"/>
              <a:t>Firmly press thumb </a:t>
            </a:r>
            <a:r>
              <a:rPr lang="en-US" sz="2600" b="1" dirty="0" smtClean="0"/>
              <a:t>against upper </a:t>
            </a:r>
            <a:r>
              <a:rPr lang="en-US" sz="2600" b="1" dirty="0" smtClean="0"/>
              <a:t>gum for a couple of seconds</a:t>
            </a:r>
          </a:p>
          <a:p>
            <a:pPr lvl="1" eaLnBrk="1" hangingPunct="1"/>
            <a:r>
              <a:rPr lang="en-US" sz="2600" b="1" dirty="0" smtClean="0"/>
              <a:t>Area should appear </a:t>
            </a:r>
            <a:r>
              <a:rPr lang="en-US" sz="2600" b="1" dirty="0" smtClean="0"/>
              <a:t>white</a:t>
            </a:r>
          </a:p>
          <a:p>
            <a:pPr lvl="2"/>
            <a:r>
              <a:rPr lang="en-US" sz="2400" b="1" dirty="0"/>
              <a:t>S</a:t>
            </a:r>
            <a:r>
              <a:rPr lang="en-US" sz="2400" b="1" dirty="0" smtClean="0"/>
              <a:t>hould </a:t>
            </a:r>
            <a:r>
              <a:rPr lang="en-US" sz="2400" b="1" dirty="0" smtClean="0"/>
              <a:t>return </a:t>
            </a:r>
            <a:r>
              <a:rPr lang="en-US" sz="2400" b="1" dirty="0" smtClean="0"/>
              <a:t>to normal </a:t>
            </a:r>
            <a:r>
              <a:rPr lang="en-US" sz="2400" b="1" dirty="0" smtClean="0"/>
              <a:t>color in ~2 seconds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Capillary Refill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365</TotalTime>
  <Words>657</Words>
  <Application>Microsoft Office PowerPoint</Application>
  <PresentationFormat>On-screen Show (4:3)</PresentationFormat>
  <Paragraphs>190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Hardcover</vt:lpstr>
      <vt:lpstr>Recognizing the Healthy Horse</vt:lpstr>
      <vt:lpstr>Introduction</vt:lpstr>
      <vt:lpstr>Examination</vt:lpstr>
      <vt:lpstr>Examination</vt:lpstr>
      <vt:lpstr>Examination</vt:lpstr>
      <vt:lpstr>Temperature</vt:lpstr>
      <vt:lpstr>Pulse &amp; Respiration Rate</vt:lpstr>
      <vt:lpstr>Pulse &amp; Respiration Rate</vt:lpstr>
      <vt:lpstr>Capillary Refill Time</vt:lpstr>
      <vt:lpstr>Mucous Membranes</vt:lpstr>
      <vt:lpstr>Skin Pliability Test</vt:lpstr>
      <vt:lpstr>Other Parameters</vt:lpstr>
      <vt:lpstr>Feces</vt:lpstr>
      <vt:lpstr>Urine</vt:lpstr>
      <vt:lpstr>Tears</vt:lpstr>
      <vt:lpstr>Sweat</vt:lpstr>
      <vt:lpstr>Body Condition Score</vt:lpstr>
      <vt:lpstr>Body Condition Scoring</vt:lpstr>
      <vt:lpstr>Body Condition Scoring</vt:lpstr>
      <vt:lpstr>What Score Would this Be?</vt:lpstr>
      <vt:lpstr>What Score Would this Be?</vt:lpstr>
      <vt:lpstr>Movement</vt:lpstr>
      <vt:lpstr>Other Parameters</vt:lpstr>
      <vt:lpstr>Feeding Habits</vt:lpstr>
      <vt:lpstr>Behavior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Parasites</dc:title>
  <dc:creator>shsu</dc:creator>
  <cp:lastModifiedBy>Computer Services</cp:lastModifiedBy>
  <cp:revision>10</cp:revision>
  <dcterms:created xsi:type="dcterms:W3CDTF">2006-04-26T22:22:03Z</dcterms:created>
  <dcterms:modified xsi:type="dcterms:W3CDTF">2012-02-28T16:58:47Z</dcterms:modified>
</cp:coreProperties>
</file>