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0" r:id="rId2"/>
    <p:sldId id="319" r:id="rId3"/>
    <p:sldId id="320" r:id="rId4"/>
    <p:sldId id="321" r:id="rId5"/>
    <p:sldId id="281" r:id="rId6"/>
    <p:sldId id="282" r:id="rId7"/>
    <p:sldId id="32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323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D9BB20-E07D-4AD5-94D1-0D5B31B8F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39C0-95DA-49EB-A9DD-ED1DE7EB4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D044-63CD-4217-B26A-3B427B7B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DEC36-4C2F-4110-9C2E-E37F8ABBD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E09AB-4BF2-4C9B-8FE5-FC83E0862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B469E-1D2B-4F50-8DBE-21C114974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41935-C5F3-4304-8CD5-0FD7DB724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2BD94-991B-4A2A-AA3D-88B3BC341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23EFE-36F1-4844-A0B3-B2F40B54D6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78EB8-D82D-4AF7-B3A3-31EDA878D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1F732-237A-4C4A-BBB2-C90801EFA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8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1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5ACF54C-1451-4CF4-BD70-DCC22CADB43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s\candle_light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INNT\profiles\shsu\My%20Documents\My%20Videos\Stacy%20Westfall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Videos\badday31.mpe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229600" cy="1828800"/>
          </a:xfrm>
        </p:spPr>
        <p:txBody>
          <a:bodyPr/>
          <a:lstStyle/>
          <a:p>
            <a:r>
              <a:rPr lang="en-US" b="1" dirty="0"/>
              <a:t>Equine Behavior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5905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4530725"/>
          </a:xfrm>
        </p:spPr>
        <p:txBody>
          <a:bodyPr/>
          <a:lstStyle/>
          <a:p>
            <a:r>
              <a:rPr lang="en-US" sz="2800" b="1" dirty="0" err="1"/>
              <a:t>Epimeletic</a:t>
            </a:r>
            <a:r>
              <a:rPr lang="en-US" sz="2800" b="1" dirty="0"/>
              <a:t> Behavior:</a:t>
            </a:r>
          </a:p>
          <a:p>
            <a:pPr lvl="1"/>
            <a:r>
              <a:rPr lang="en-US" sz="2400" b="1" dirty="0"/>
              <a:t>The concern of one animal for another animal’s </a:t>
            </a:r>
            <a:r>
              <a:rPr lang="en-US" sz="2400" b="1" dirty="0" smtClean="0"/>
              <a:t>needs</a:t>
            </a:r>
          </a:p>
          <a:p>
            <a:pPr lvl="1"/>
            <a:endParaRPr lang="en-US" sz="1000" b="1" dirty="0"/>
          </a:p>
          <a:p>
            <a:pPr lvl="1"/>
            <a:r>
              <a:rPr lang="en-US" b="1" dirty="0"/>
              <a:t>Examples:</a:t>
            </a:r>
          </a:p>
          <a:p>
            <a:pPr lvl="2"/>
            <a:r>
              <a:rPr lang="en-US" b="1" dirty="0"/>
              <a:t>Mares care for their foals and will fight other horses to protect them</a:t>
            </a:r>
          </a:p>
          <a:p>
            <a:pPr lvl="2"/>
            <a:r>
              <a:rPr lang="en-US" b="1" dirty="0"/>
              <a:t>Horses that do not associate much may stand head to tail during fly season</a:t>
            </a:r>
          </a:p>
          <a:p>
            <a:pPr lvl="2"/>
            <a:r>
              <a:rPr lang="en-US" b="1" dirty="0"/>
              <a:t>Stallions seldom exhibit </a:t>
            </a:r>
            <a:r>
              <a:rPr lang="en-US" b="1" dirty="0" err="1"/>
              <a:t>epimeletic</a:t>
            </a:r>
            <a:r>
              <a:rPr lang="en-US" b="1" dirty="0"/>
              <a:t> behavior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56260"/>
            <a:ext cx="2324100" cy="15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530725"/>
          </a:xfrm>
        </p:spPr>
        <p:txBody>
          <a:bodyPr/>
          <a:lstStyle/>
          <a:p>
            <a:r>
              <a:rPr lang="en-US" sz="2800" b="1" dirty="0"/>
              <a:t>Et-</a:t>
            </a:r>
            <a:r>
              <a:rPr lang="en-US" sz="2800" b="1" dirty="0" err="1"/>
              <a:t>Epimeletic</a:t>
            </a:r>
            <a:r>
              <a:rPr lang="en-US" sz="2800" b="1" dirty="0"/>
              <a:t> Behavior:</a:t>
            </a:r>
          </a:p>
          <a:p>
            <a:pPr lvl="1"/>
            <a:r>
              <a:rPr lang="en-US" sz="2400" b="1" dirty="0"/>
              <a:t>Involves signaling for care and attention</a:t>
            </a:r>
          </a:p>
          <a:p>
            <a:pPr lvl="1"/>
            <a:r>
              <a:rPr lang="en-US" b="1" dirty="0"/>
              <a:t>Examples:</a:t>
            </a:r>
          </a:p>
          <a:p>
            <a:pPr lvl="2"/>
            <a:r>
              <a:rPr lang="en-US" b="1" dirty="0"/>
              <a:t>Weanlings call for their dams when separated</a:t>
            </a:r>
          </a:p>
          <a:p>
            <a:pPr lvl="2"/>
            <a:r>
              <a:rPr lang="en-US" b="1" dirty="0" smtClean="0"/>
              <a:t>Recognize </a:t>
            </a:r>
            <a:r>
              <a:rPr lang="en-US" b="1" dirty="0"/>
              <a:t>a pickup truck that feeds them and will meet it regularly at an appointed </a:t>
            </a:r>
            <a:r>
              <a:rPr lang="en-US" b="1" dirty="0" smtClean="0"/>
              <a:t>time</a:t>
            </a:r>
            <a:endParaRPr lang="en-US" b="1" dirty="0"/>
          </a:p>
          <a:p>
            <a:pPr lvl="2"/>
            <a:r>
              <a:rPr lang="en-US" b="1" dirty="0"/>
              <a:t>Pair Bonding: when separated they may call each other</a:t>
            </a:r>
          </a:p>
          <a:p>
            <a:pPr lvl="2"/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939808"/>
            <a:ext cx="2051049" cy="169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838200"/>
            <a:ext cx="1403799" cy="183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/>
              <a:t>Ingestive</a:t>
            </a:r>
            <a:r>
              <a:rPr lang="en-US" sz="2800" b="1" dirty="0"/>
              <a:t> Behavior:</a:t>
            </a:r>
          </a:p>
          <a:p>
            <a:pPr>
              <a:buFont typeface="Wingdings" pitchFamily="2" charset="2"/>
              <a:buNone/>
            </a:pPr>
            <a:endParaRPr lang="en-US" sz="1000" b="1" dirty="0"/>
          </a:p>
          <a:p>
            <a:pPr lvl="1"/>
            <a:r>
              <a:rPr lang="en-US" sz="2400" b="1" dirty="0"/>
              <a:t>The stomach of a horse is </a:t>
            </a:r>
            <a:r>
              <a:rPr lang="en-US" sz="2400" b="1" dirty="0" smtClean="0"/>
              <a:t>small</a:t>
            </a:r>
          </a:p>
          <a:p>
            <a:pPr lvl="1"/>
            <a:endParaRPr lang="en-US" sz="1000" b="1" dirty="0" smtClean="0"/>
          </a:p>
          <a:p>
            <a:pPr lvl="1"/>
            <a:r>
              <a:rPr lang="en-US" sz="2400" b="1" dirty="0" smtClean="0"/>
              <a:t>T</a:t>
            </a:r>
            <a:r>
              <a:rPr lang="en-US" sz="2400" b="1" dirty="0" smtClean="0"/>
              <a:t>herefore </a:t>
            </a:r>
            <a:r>
              <a:rPr lang="en-US" sz="2400" b="1" dirty="0"/>
              <a:t>they prefer to eat often and in small amounts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Like to cover ground while grazing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419600"/>
            <a:ext cx="3114675" cy="222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419600"/>
            <a:ext cx="4191000" cy="224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Eliminative Behavior:</a:t>
            </a:r>
          </a:p>
          <a:p>
            <a:pPr lvl="1"/>
            <a:r>
              <a:rPr lang="en-US" sz="2400" b="1" dirty="0"/>
              <a:t>Where and when they urinate and/or defecate</a:t>
            </a:r>
          </a:p>
          <a:p>
            <a:endParaRPr lang="en-US" sz="1400" b="1" dirty="0"/>
          </a:p>
          <a:p>
            <a:r>
              <a:rPr lang="en-US" sz="2800" b="1" dirty="0"/>
              <a:t>Horses many times will wait until they get back to their stalls to urinate.  Why?</a:t>
            </a:r>
          </a:p>
          <a:p>
            <a:endParaRPr lang="en-US" sz="1400" b="1" dirty="0"/>
          </a:p>
          <a:p>
            <a:r>
              <a:rPr lang="en-US" sz="2800" b="1" dirty="0" smtClean="0"/>
              <a:t>Habit?</a:t>
            </a:r>
            <a:endParaRPr lang="en-US" sz="2800" b="1" dirty="0"/>
          </a:p>
          <a:p>
            <a:pPr lvl="1"/>
            <a:r>
              <a:rPr lang="en-US" sz="2400" b="1" dirty="0"/>
              <a:t>Usually only opportunity at horse show</a:t>
            </a:r>
          </a:p>
          <a:p>
            <a:pPr lvl="1"/>
            <a:r>
              <a:rPr lang="en-US" sz="2400" b="1" dirty="0"/>
              <a:t>Raised in pasture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Eliminative Behavior:</a:t>
            </a:r>
            <a:endParaRPr lang="en-US" sz="2800" dirty="0"/>
          </a:p>
          <a:p>
            <a:pPr lvl="1"/>
            <a:r>
              <a:rPr lang="en-US" sz="2400" b="1" dirty="0"/>
              <a:t>Stallions will often defecate outside the stall in the same spot every day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Grazing mares and geldings on good size pastures will generally defecate and urinate at will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In crowded pastures two spots may be found</a:t>
            </a:r>
          </a:p>
          <a:p>
            <a:pPr lvl="2"/>
            <a:r>
              <a:rPr lang="en-US" sz="2200" b="1" dirty="0"/>
              <a:t>Maybe a form of natural parasite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Eliminative Behavior</a:t>
            </a:r>
            <a:endParaRPr lang="en-US" b="1" dirty="0"/>
          </a:p>
        </p:txBody>
      </p:sp>
      <p:pic>
        <p:nvPicPr>
          <p:cNvPr id="4" name="candle_ligh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6764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Investigative Behavior</a:t>
            </a:r>
            <a:r>
              <a:rPr lang="en-US" sz="2800" b="1" dirty="0" smtClean="0"/>
              <a:t>:</a:t>
            </a:r>
          </a:p>
          <a:p>
            <a:pPr>
              <a:lnSpc>
                <a:spcPct val="90000"/>
              </a:lnSpc>
              <a:buNone/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Curious and constantly investigating their surroundings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They frequently find an open bend, gate, or other things to meddle with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May also use the senses of touch, hearing, and smell to </a:t>
            </a:r>
            <a:endParaRPr lang="en-US" b="1" dirty="0" smtClean="0"/>
          </a:p>
          <a:p>
            <a:pPr lvl="2">
              <a:lnSpc>
                <a:spcPct val="90000"/>
              </a:lnSpc>
            </a:pPr>
            <a:r>
              <a:rPr lang="en-US" sz="2200" b="1" dirty="0" smtClean="0"/>
              <a:t>Identify </a:t>
            </a:r>
            <a:r>
              <a:rPr lang="en-US" sz="2200" b="1" dirty="0"/>
              <a:t>aspects of their surroundings their inadequate eyesight has not clarified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Abnormal Behavior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Any difficult maneuver that is required of a horse by a human is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“</a:t>
            </a:r>
            <a:r>
              <a:rPr lang="en-US" sz="2400" b="1" dirty="0"/>
              <a:t>A</a:t>
            </a:r>
            <a:r>
              <a:rPr lang="en-US" sz="2400" b="1" dirty="0" smtClean="0"/>
              <a:t>bnormal</a:t>
            </a:r>
            <a:r>
              <a:rPr lang="en-US" sz="2400" b="1" dirty="0"/>
              <a:t>” behavior </a:t>
            </a:r>
            <a:r>
              <a:rPr lang="en-US" sz="2400" b="1" dirty="0" smtClean="0"/>
              <a:t>from </a:t>
            </a:r>
            <a:r>
              <a:rPr lang="en-US" sz="2400" b="1" dirty="0"/>
              <a:t>the horse’s point of view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Horses are asked to adapt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2400" b="1" dirty="0"/>
              <a:t>Level of willingness is attributed to 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200" b="1" dirty="0" smtClean="0"/>
              <a:t>Their </a:t>
            </a:r>
            <a:r>
              <a:rPr lang="en-US" sz="2200" b="1" dirty="0"/>
              <a:t>flexibility and to their trainers’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Abnormal Behavior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Some are able to adapt and some are not</a:t>
            </a:r>
          </a:p>
          <a:p>
            <a:endParaRPr lang="en-US" sz="1000" b="1" dirty="0"/>
          </a:p>
          <a:p>
            <a:r>
              <a:rPr lang="en-US" sz="2800" b="1" dirty="0"/>
              <a:t>We attribute level of intelligence with?</a:t>
            </a:r>
          </a:p>
          <a:p>
            <a:pPr lvl="1"/>
            <a:r>
              <a:rPr lang="en-US" sz="2400" b="1" dirty="0"/>
              <a:t>Level of adaptability</a:t>
            </a:r>
          </a:p>
          <a:p>
            <a:endParaRPr lang="en-US" sz="1000" b="1" dirty="0"/>
          </a:p>
          <a:p>
            <a:r>
              <a:rPr lang="en-US" sz="2800" b="1" dirty="0"/>
              <a:t>When horses are faced with abnormal conditions, they are exposed to:</a:t>
            </a:r>
          </a:p>
          <a:p>
            <a:pPr lvl="1"/>
            <a:r>
              <a:rPr lang="en-US" sz="2400" b="1" dirty="0" smtClean="0"/>
              <a:t>Conflict</a:t>
            </a:r>
          </a:p>
          <a:p>
            <a:pPr lvl="1"/>
            <a:r>
              <a:rPr lang="en-US" sz="2400" b="1" dirty="0" smtClean="0"/>
              <a:t>Uncertainty</a:t>
            </a:r>
          </a:p>
          <a:p>
            <a:pPr lvl="1"/>
            <a:r>
              <a:rPr lang="en-US" sz="2400" b="1" dirty="0" smtClean="0"/>
              <a:t>Restriction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Abnormal Behavior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Conflict:</a:t>
            </a:r>
          </a:p>
          <a:p>
            <a:pPr lvl="1"/>
            <a:r>
              <a:rPr lang="en-US" sz="2400" b="1" dirty="0"/>
              <a:t>Mental conflict result from two opposing urges, both of which are equally strong</a:t>
            </a:r>
          </a:p>
          <a:p>
            <a:pPr lvl="1"/>
            <a:endParaRPr lang="en-US" sz="1000" b="1" dirty="0"/>
          </a:p>
          <a:p>
            <a:pPr lvl="1"/>
            <a:r>
              <a:rPr lang="en-US" sz="2600" b="1" dirty="0"/>
              <a:t>Example: </a:t>
            </a:r>
            <a:endParaRPr lang="en-US" sz="2600" b="1" dirty="0" smtClean="0"/>
          </a:p>
          <a:p>
            <a:pPr lvl="1"/>
            <a:endParaRPr lang="en-US" sz="1000" b="1" dirty="0"/>
          </a:p>
          <a:p>
            <a:pPr lvl="2"/>
            <a:r>
              <a:rPr lang="en-US" sz="2100" b="1" dirty="0"/>
              <a:t>Young horses being exposed to work they are unfamiliar with and expected to perform the task at a high </a:t>
            </a:r>
            <a:r>
              <a:rPr lang="en-US" sz="2100" b="1" dirty="0" smtClean="0"/>
              <a:t>level</a:t>
            </a:r>
          </a:p>
          <a:p>
            <a:pPr lvl="2"/>
            <a:endParaRPr lang="en-US" sz="2100" b="1" dirty="0"/>
          </a:p>
          <a:p>
            <a:pPr lvl="2"/>
            <a:r>
              <a:rPr lang="en-US" sz="2100" b="1" dirty="0"/>
              <a:t>This creates anxiousness to avoid the work and possibly creating difficult situations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Equine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858000" cy="4225925"/>
          </a:xfrm>
        </p:spPr>
        <p:txBody>
          <a:bodyPr/>
          <a:lstStyle/>
          <a:p>
            <a:r>
              <a:rPr lang="en-US" sz="2800" b="1" dirty="0" smtClean="0"/>
              <a:t>Why is it important to understand?</a:t>
            </a:r>
          </a:p>
          <a:p>
            <a:endParaRPr lang="en-US" sz="1000" b="1" dirty="0" smtClean="0"/>
          </a:p>
          <a:p>
            <a:pPr lvl="1"/>
            <a:r>
              <a:rPr lang="en-US" sz="2400" b="1" dirty="0" smtClean="0"/>
              <a:t>So communication can take place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So safety can be maintained</a:t>
            </a:r>
          </a:p>
          <a:p>
            <a:pPr lvl="1"/>
            <a:endParaRPr lang="en-US" sz="2400" b="1" dirty="0" smtClean="0"/>
          </a:p>
          <a:p>
            <a:pPr lvl="1"/>
            <a:r>
              <a:rPr lang="en-US" sz="2400" b="1" dirty="0" smtClean="0"/>
              <a:t>So training can occur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0"/>
            <a:ext cx="2301127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Abnormal Behavior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Uncertainty:</a:t>
            </a:r>
          </a:p>
          <a:p>
            <a:pPr lvl="1"/>
            <a:r>
              <a:rPr lang="en-US" sz="2400" b="1" dirty="0"/>
              <a:t>Horses exhibit abnormal behavior when faced with problems beyond their power of </a:t>
            </a:r>
            <a:r>
              <a:rPr lang="en-US" sz="2400" b="1" dirty="0" smtClean="0"/>
              <a:t>resolution</a:t>
            </a:r>
            <a:endParaRPr lang="en-US" sz="2400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Example:</a:t>
            </a:r>
          </a:p>
          <a:p>
            <a:pPr lvl="2"/>
            <a:r>
              <a:rPr lang="en-US" b="1" dirty="0"/>
              <a:t>Rider becomes angry and spurs the horse forward then jerks on the reins; may create buck or rear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Abnormal Behavior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Uncertainty:</a:t>
            </a:r>
          </a:p>
          <a:p>
            <a:pPr lvl="1"/>
            <a:r>
              <a:rPr lang="en-US" sz="2400" b="1" dirty="0"/>
              <a:t>A good trainer must not only know how to ask for the desired response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But must also be sensitive enough to know when a poor response is the result of confusion rather than resistance on the horse’s part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Too much uncertainty will result in what?</a:t>
            </a:r>
          </a:p>
          <a:p>
            <a:pPr lvl="2"/>
            <a:r>
              <a:rPr lang="en-US" sz="2200" b="1" dirty="0"/>
              <a:t>Timid, hostile horses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Abnormal Behavior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Restriction:</a:t>
            </a:r>
          </a:p>
          <a:p>
            <a:pPr lvl="1"/>
            <a:r>
              <a:rPr lang="en-US" sz="2400" b="1" dirty="0"/>
              <a:t>Horses build a mental defense for restrictive conditions and relieve anxiety or boredom by abnormal behavior</a:t>
            </a:r>
          </a:p>
          <a:p>
            <a:endParaRPr lang="en-US" sz="3000" b="1" dirty="0" smtClean="0"/>
          </a:p>
          <a:p>
            <a:r>
              <a:rPr lang="en-US" sz="2800" b="1" dirty="0" smtClean="0"/>
              <a:t>Example:</a:t>
            </a:r>
            <a:endParaRPr lang="en-US" sz="2800" b="1" dirty="0"/>
          </a:p>
          <a:p>
            <a:pPr lvl="1"/>
            <a:r>
              <a:rPr lang="en-US" sz="2400" b="1" dirty="0"/>
              <a:t>The unexercised confined horse develops stable vices that may continue when activities are increased or when boredom ceases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Abnormal Behavior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Restriction:</a:t>
            </a:r>
          </a:p>
          <a:p>
            <a:pPr lvl="1"/>
            <a:r>
              <a:rPr lang="en-US" b="1" dirty="0" smtClean="0"/>
              <a:t>Examples</a:t>
            </a:r>
            <a:r>
              <a:rPr lang="en-US" b="1" dirty="0" smtClean="0"/>
              <a:t>?</a:t>
            </a:r>
            <a:endParaRPr lang="en-US" b="1" dirty="0" smtClean="0"/>
          </a:p>
          <a:p>
            <a:pPr lvl="1"/>
            <a:endParaRPr lang="en-US" sz="1000" b="1" dirty="0"/>
          </a:p>
          <a:p>
            <a:pPr lvl="2"/>
            <a:r>
              <a:rPr lang="en-US" b="1" dirty="0"/>
              <a:t>Cribbing, weaving, stall-walking, kicking, pawing, and eating bedding is a </a:t>
            </a:r>
            <a:r>
              <a:rPr lang="en-US" b="1" dirty="0" smtClean="0"/>
              <a:t>few</a:t>
            </a:r>
            <a:endParaRPr lang="en-US" b="1" dirty="0"/>
          </a:p>
          <a:p>
            <a:pPr lvl="1"/>
            <a:endParaRPr lang="en-US" sz="1000" b="1" dirty="0"/>
          </a:p>
          <a:p>
            <a:pPr lvl="2"/>
            <a:r>
              <a:rPr lang="en-US" b="1" dirty="0"/>
              <a:t>Almost all of these are </a:t>
            </a:r>
            <a:endParaRPr lang="en-US" b="1" dirty="0" smtClean="0"/>
          </a:p>
          <a:p>
            <a:pPr lvl="3"/>
            <a:r>
              <a:rPr lang="en-US" b="1" dirty="0" smtClean="0"/>
              <a:t>M</a:t>
            </a:r>
            <a:r>
              <a:rPr lang="en-US" b="1" dirty="0" smtClean="0"/>
              <a:t>anagement-induced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Cribbing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 descr="cribb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5000625" cy="3314700"/>
          </a:xfrm>
          <a:prstGeom prst="rect">
            <a:avLst/>
          </a:prstGeom>
          <a:noFill/>
        </p:spPr>
      </p:pic>
      <p:pic>
        <p:nvPicPr>
          <p:cNvPr id="56325" name="Picture 5" descr="Horse wearing crib str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057400"/>
            <a:ext cx="2625725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Weaving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0702pa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28800"/>
            <a:ext cx="5715000" cy="465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Psychology and Training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Psychology of Training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The value of a horse is determined by what?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Largely by how much training has taken place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Horse training deals with what?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The modification of behavior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When training </a:t>
            </a:r>
            <a:r>
              <a:rPr lang="en-US" sz="2800" b="1" dirty="0" smtClean="0"/>
              <a:t>begins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U</a:t>
            </a:r>
            <a:r>
              <a:rPr lang="en-US" sz="2400" b="1" dirty="0" smtClean="0"/>
              <a:t>p </a:t>
            </a:r>
            <a:r>
              <a:rPr lang="en-US" sz="2400" b="1" dirty="0"/>
              <a:t>to the trainer to decide the best method to achieve a specific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Psychology of Training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Does genetics play a role in training?</a:t>
            </a:r>
          </a:p>
          <a:p>
            <a:pPr lvl="1"/>
            <a:r>
              <a:rPr lang="en-US" sz="2400" b="1" dirty="0"/>
              <a:t>Suitability to purpose</a:t>
            </a:r>
          </a:p>
          <a:p>
            <a:pPr lvl="1"/>
            <a:r>
              <a:rPr lang="en-US" sz="2400" b="1" dirty="0"/>
              <a:t>Learning ability</a:t>
            </a:r>
          </a:p>
          <a:p>
            <a:pPr lvl="1"/>
            <a:r>
              <a:rPr lang="en-US" sz="2400" b="1" dirty="0"/>
              <a:t>Growth potential</a:t>
            </a:r>
          </a:p>
          <a:p>
            <a:pPr lvl="1"/>
            <a:r>
              <a:rPr lang="en-US" sz="2400" b="1" dirty="0"/>
              <a:t>Speed</a:t>
            </a:r>
          </a:p>
          <a:p>
            <a:pPr lvl="1"/>
            <a:r>
              <a:rPr lang="en-US" sz="2400" b="1" dirty="0"/>
              <a:t>Strength</a:t>
            </a:r>
          </a:p>
          <a:p>
            <a:pPr lvl="1"/>
            <a:r>
              <a:rPr lang="en-US" sz="2400" b="1" dirty="0"/>
              <a:t>Athleticism, etc.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362200"/>
            <a:ext cx="3400425" cy="426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Psychology of Training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To modify behavior, the trainer has to manipulate the horses what?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Environment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The environment will be divided into: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Stimuli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Reinforcement</a:t>
            </a:r>
          </a:p>
          <a:p>
            <a:pPr lvl="2">
              <a:lnSpc>
                <a:spcPct val="90000"/>
              </a:lnSpc>
            </a:pPr>
            <a:r>
              <a:rPr lang="en-US" sz="2200" b="1" dirty="0"/>
              <a:t>Will be used relative to the response he/she desires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3127374" cy="39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Equine Behavior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30725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What types of behaviors do horses typically display?</a:t>
            </a:r>
          </a:p>
          <a:p>
            <a:endParaRPr lang="en-US" sz="1000" b="1" dirty="0" smtClean="0"/>
          </a:p>
          <a:p>
            <a:pPr lvl="1"/>
            <a:r>
              <a:rPr lang="en-US" sz="2600" b="1" dirty="0" smtClean="0"/>
              <a:t>Fight or Flight?</a:t>
            </a:r>
          </a:p>
          <a:p>
            <a:pPr lvl="1"/>
            <a:endParaRPr lang="en-US" sz="1100" b="1" dirty="0" smtClean="0"/>
          </a:p>
          <a:p>
            <a:pPr lvl="1"/>
            <a:r>
              <a:rPr lang="en-US" sz="2600" b="1" dirty="0" smtClean="0"/>
              <a:t>Creatures of Habit?</a:t>
            </a:r>
          </a:p>
          <a:p>
            <a:pPr lvl="1"/>
            <a:endParaRPr lang="en-US" sz="1100" b="1" dirty="0" smtClean="0"/>
          </a:p>
          <a:p>
            <a:pPr lvl="1"/>
            <a:r>
              <a:rPr lang="en-US" sz="2600" b="1" dirty="0" smtClean="0"/>
              <a:t>Creatures of Laziness?</a:t>
            </a:r>
          </a:p>
          <a:p>
            <a:endParaRPr lang="en-US" b="1" dirty="0" smtClean="0"/>
          </a:p>
          <a:p>
            <a:r>
              <a:rPr lang="en-US" sz="3000" b="1" dirty="0" smtClean="0"/>
              <a:t>Would it be beneficial to understand these behaviors when attempting to train?</a:t>
            </a:r>
            <a:endParaRPr lang="en-US" sz="3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3517900" cy="232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Psychology of Training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What are the fundamentals to the psychology of training?</a:t>
            </a:r>
          </a:p>
          <a:p>
            <a:pPr lvl="1"/>
            <a:r>
              <a:rPr lang="en-US" sz="2400" b="1" dirty="0" smtClean="0"/>
              <a:t>Responses</a:t>
            </a:r>
          </a:p>
          <a:p>
            <a:pPr lvl="1"/>
            <a:r>
              <a:rPr lang="en-US" sz="2400" b="1" dirty="0" smtClean="0"/>
              <a:t>Stimuli</a:t>
            </a:r>
          </a:p>
          <a:p>
            <a:pPr lvl="1"/>
            <a:r>
              <a:rPr lang="en-US" sz="2400" b="1" dirty="0" smtClean="0"/>
              <a:t>Reinforcement</a:t>
            </a:r>
          </a:p>
          <a:p>
            <a:pPr lvl="1"/>
            <a:endParaRPr lang="en-US" sz="1000" b="1" dirty="0"/>
          </a:p>
          <a:p>
            <a:r>
              <a:rPr lang="en-US" sz="2800" b="1" dirty="0"/>
              <a:t>The aspiring trainer must 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Develop </a:t>
            </a:r>
            <a:r>
              <a:rPr lang="en-US" sz="2400" b="1" dirty="0"/>
              <a:t>a clear understanding of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Responses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Refers to the acts or movements which the horse makes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Training involves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Teaching </a:t>
            </a:r>
            <a:r>
              <a:rPr lang="en-US" sz="2400" b="1" dirty="0"/>
              <a:t>the horse to make the desired response</a:t>
            </a:r>
          </a:p>
          <a:p>
            <a:pPr>
              <a:lnSpc>
                <a:spcPct val="90000"/>
              </a:lnSpc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Major responses such as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Stopping </a:t>
            </a:r>
            <a:r>
              <a:rPr lang="en-US" sz="2400" b="1" dirty="0"/>
              <a:t>and jumping are the result of many minor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Stimuli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Divided into: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Conditioned and unconditioned </a:t>
            </a:r>
            <a:r>
              <a:rPr lang="en-US" b="1" dirty="0" smtClean="0"/>
              <a:t>categories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Depends </a:t>
            </a:r>
            <a:r>
              <a:rPr lang="en-US" b="1" dirty="0"/>
              <a:t>on their natural effect on the </a:t>
            </a:r>
            <a:r>
              <a:rPr lang="en-US" b="1" dirty="0" smtClean="0"/>
              <a:t>horse</a:t>
            </a:r>
            <a:endParaRPr lang="en-US" b="1" dirty="0"/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What is an unconditioned response?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A </a:t>
            </a:r>
            <a:r>
              <a:rPr lang="en-US" b="1" dirty="0" smtClean="0"/>
              <a:t>natural response </a:t>
            </a:r>
            <a:r>
              <a:rPr lang="en-US" b="1" dirty="0"/>
              <a:t>with no </a:t>
            </a:r>
            <a:r>
              <a:rPr lang="en-US" b="1" dirty="0" smtClean="0"/>
              <a:t>practice</a:t>
            </a:r>
          </a:p>
          <a:p>
            <a:pPr lvl="2">
              <a:lnSpc>
                <a:spcPct val="90000"/>
              </a:lnSpc>
            </a:pPr>
            <a:endParaRPr lang="en-US" sz="600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What is a conditioned response?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L</a:t>
            </a:r>
            <a:r>
              <a:rPr lang="en-US" b="1" dirty="0" smtClean="0"/>
              <a:t>earned </a:t>
            </a:r>
            <a:r>
              <a:rPr lang="en-US" b="1" dirty="0"/>
              <a:t>through </a:t>
            </a:r>
            <a:r>
              <a:rPr lang="en-US" b="1" dirty="0" smtClean="0"/>
              <a:t>practice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Considered </a:t>
            </a:r>
            <a:r>
              <a:rPr lang="en-US" b="1" dirty="0"/>
              <a:t>a conditioned </a:t>
            </a:r>
            <a:r>
              <a:rPr lang="en-US" b="1" dirty="0" smtClean="0"/>
              <a:t>stimulus</a:t>
            </a:r>
          </a:p>
          <a:p>
            <a:pPr lvl="3">
              <a:lnSpc>
                <a:spcPct val="90000"/>
              </a:lnSpc>
            </a:pPr>
            <a:r>
              <a:rPr lang="en-US" b="1" dirty="0" smtClean="0"/>
              <a:t>K</a:t>
            </a:r>
            <a:r>
              <a:rPr lang="en-US" b="1" dirty="0" smtClean="0"/>
              <a:t>nown </a:t>
            </a:r>
            <a:r>
              <a:rPr lang="en-US" b="1" dirty="0"/>
              <a:t>as </a:t>
            </a:r>
            <a:r>
              <a:rPr lang="en-US" b="1" dirty="0" smtClean="0"/>
              <a:t>cues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Basic Cues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Since cues must be learned, where does the trainer start? </a:t>
            </a:r>
            <a:endParaRPr lang="en-US" sz="2800" b="1" dirty="0" smtClean="0"/>
          </a:p>
          <a:p>
            <a:pPr>
              <a:lnSpc>
                <a:spcPct val="90000"/>
              </a:lnSpc>
            </a:pPr>
            <a:endParaRPr lang="en-US" sz="105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With those basic cues that are the closest to being </a:t>
            </a:r>
            <a:r>
              <a:rPr lang="en-US" sz="2400" b="1" dirty="0" smtClean="0"/>
              <a:t>natural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Example: Direct rein pressure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If these obvious cues were all the horse ever acquired, would he be considered a very highly trained horse?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029200"/>
            <a:ext cx="1666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Presenting New Cues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19600" cy="4530725"/>
          </a:xfrm>
        </p:spPr>
        <p:txBody>
          <a:bodyPr/>
          <a:lstStyle/>
          <a:p>
            <a:r>
              <a:rPr lang="en-US" sz="2800" b="1" dirty="0"/>
              <a:t>Using the basic </a:t>
            </a:r>
            <a:r>
              <a:rPr lang="en-US" sz="2800" b="1" dirty="0" smtClean="0"/>
              <a:t>cues</a:t>
            </a:r>
          </a:p>
          <a:p>
            <a:endParaRPr lang="en-US" sz="1800" b="1" dirty="0" smtClean="0"/>
          </a:p>
          <a:p>
            <a:pPr lvl="1"/>
            <a:r>
              <a:rPr lang="en-US" sz="2400" b="1" dirty="0" smtClean="0"/>
              <a:t>Trainer </a:t>
            </a:r>
            <a:r>
              <a:rPr lang="en-US" sz="2400" b="1" dirty="0"/>
              <a:t>will advance to more advanced cues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Pairing the new cue with the more basic in a daily training routine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New cue should always be presented first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895600"/>
            <a:ext cx="33147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Presenting Specific Cues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30725"/>
          </a:xfrm>
        </p:spPr>
        <p:txBody>
          <a:bodyPr/>
          <a:lstStyle/>
          <a:p>
            <a:r>
              <a:rPr lang="en-US" sz="2800" b="1" dirty="0"/>
              <a:t>Best communication with horse seems to be through what? </a:t>
            </a:r>
          </a:p>
          <a:p>
            <a:pPr lvl="1"/>
            <a:r>
              <a:rPr lang="en-US" sz="2400" b="1" dirty="0"/>
              <a:t>Touch and </a:t>
            </a:r>
            <a:r>
              <a:rPr lang="en-US" sz="2400" b="1" dirty="0" smtClean="0"/>
              <a:t>Hearing</a:t>
            </a:r>
            <a:endParaRPr lang="en-US" sz="2400" b="1" dirty="0"/>
          </a:p>
          <a:p>
            <a:endParaRPr lang="en-US" sz="1000" b="1" dirty="0"/>
          </a:p>
          <a:p>
            <a:r>
              <a:rPr lang="en-US" sz="2800" b="1" dirty="0"/>
              <a:t>Common stimuli (cues) used in training are voice commands and pressures</a:t>
            </a:r>
          </a:p>
          <a:p>
            <a:pPr lvl="1"/>
            <a:r>
              <a:rPr lang="en-US" sz="2400" b="1" dirty="0"/>
              <a:t>Examples: nose, mouth, neck, ribs, etc.</a:t>
            </a:r>
          </a:p>
          <a:p>
            <a:pPr lvl="1"/>
            <a:r>
              <a:rPr lang="en-US" sz="2400" b="1" dirty="0"/>
              <a:t>Some research states that horses make greater use of hearing than touch or 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Presenting Specific Cues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Indiscriminate presentation of cues only confuses the horse</a:t>
            </a:r>
          </a:p>
          <a:p>
            <a:endParaRPr lang="en-US" sz="1400" b="1" dirty="0"/>
          </a:p>
          <a:p>
            <a:r>
              <a:rPr lang="en-US" sz="2800" b="1" dirty="0"/>
              <a:t>Cues must be specific so </a:t>
            </a:r>
            <a:r>
              <a:rPr lang="en-US" sz="2800" b="1" dirty="0" smtClean="0"/>
              <a:t>that</a:t>
            </a:r>
          </a:p>
          <a:p>
            <a:pPr lvl="1"/>
            <a:r>
              <a:rPr lang="en-US" sz="2400" b="1" dirty="0" smtClean="0"/>
              <a:t>Horse </a:t>
            </a:r>
            <a:r>
              <a:rPr lang="en-US" sz="2400" b="1" dirty="0"/>
              <a:t>can identify them and separate them from outlying factors</a:t>
            </a:r>
          </a:p>
          <a:p>
            <a:endParaRPr lang="en-US" sz="1400" b="1" dirty="0"/>
          </a:p>
          <a:p>
            <a:r>
              <a:rPr lang="en-US" sz="2800" b="1" dirty="0"/>
              <a:t>Good horsemanship is a </a:t>
            </a:r>
            <a:r>
              <a:rPr lang="en-US" sz="2800" b="1" dirty="0" smtClean="0"/>
              <a:t>must!!!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Reinforcement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Certain events are capable of strengthening responses to certain stimuli</a:t>
            </a:r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It is doubtful that any learning can be accomplished without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Reinforcement</a:t>
            </a:r>
            <a:endParaRPr lang="en-US" sz="2400" b="1" dirty="0"/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Can be divided into </a:t>
            </a:r>
            <a:endParaRPr lang="en-US" sz="28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Primary </a:t>
            </a:r>
            <a:r>
              <a:rPr lang="en-US" sz="2400" b="1" dirty="0"/>
              <a:t>and secondary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Reinforcement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Primary </a:t>
            </a:r>
            <a:r>
              <a:rPr lang="en-US" sz="2800" b="1" dirty="0" err="1"/>
              <a:t>reinforcers</a:t>
            </a:r>
            <a:r>
              <a:rPr lang="en-US" sz="2800" b="1" dirty="0"/>
              <a:t> </a:t>
            </a:r>
            <a:r>
              <a:rPr lang="en-US" sz="2800" b="1" dirty="0" smtClean="0"/>
              <a:t>have </a:t>
            </a:r>
            <a:r>
              <a:rPr lang="en-US" sz="2400" b="1" dirty="0" smtClean="0"/>
              <a:t>natural </a:t>
            </a:r>
            <a:r>
              <a:rPr lang="en-US" sz="2400" b="1" dirty="0"/>
              <a:t>reinforcing </a:t>
            </a:r>
            <a:r>
              <a:rPr lang="en-US" sz="2400" b="1" dirty="0" smtClean="0"/>
              <a:t>properties</a:t>
            </a:r>
            <a:endParaRPr lang="en-US" b="1" dirty="0"/>
          </a:p>
          <a:p>
            <a:pPr lvl="1"/>
            <a:r>
              <a:rPr lang="en-US" b="1" dirty="0"/>
              <a:t>Examples:</a:t>
            </a:r>
          </a:p>
          <a:p>
            <a:pPr lvl="1"/>
            <a:r>
              <a:rPr lang="en-US" b="1" dirty="0" smtClean="0"/>
              <a:t>Feed</a:t>
            </a:r>
          </a:p>
          <a:p>
            <a:pPr lvl="2"/>
            <a:r>
              <a:rPr lang="en-US" b="1" dirty="0" smtClean="0"/>
              <a:t>C</a:t>
            </a:r>
            <a:r>
              <a:rPr lang="en-US" b="1" dirty="0" smtClean="0"/>
              <a:t>an </a:t>
            </a:r>
            <a:r>
              <a:rPr lang="en-US" b="1" dirty="0"/>
              <a:t>be used as reward and can strengthen certain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Reinforcement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Secondary </a:t>
            </a:r>
            <a:r>
              <a:rPr lang="en-US" sz="2800" b="1" dirty="0" err="1"/>
              <a:t>reinforcers</a:t>
            </a:r>
            <a:r>
              <a:rPr lang="en-US" sz="2800" b="1" dirty="0"/>
              <a:t> are 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Acquired </a:t>
            </a:r>
            <a:r>
              <a:rPr lang="en-US" sz="2400" b="1" dirty="0"/>
              <a:t>over a period of </a:t>
            </a:r>
            <a:r>
              <a:rPr lang="en-US" sz="2400" b="1" dirty="0" smtClean="0"/>
              <a:t>time</a:t>
            </a:r>
          </a:p>
          <a:p>
            <a:pPr lvl="1"/>
            <a:r>
              <a:rPr lang="en-US" sz="2400" b="1" dirty="0" smtClean="0"/>
              <a:t>Can </a:t>
            </a:r>
            <a:r>
              <a:rPr lang="en-US" sz="2400" b="1" dirty="0"/>
              <a:t>be said that they are learned</a:t>
            </a:r>
          </a:p>
          <a:p>
            <a:endParaRPr lang="en-US" b="1" dirty="0"/>
          </a:p>
          <a:p>
            <a:r>
              <a:rPr lang="en-US" sz="2800" b="1" dirty="0"/>
              <a:t>Learning that the training period will end if he performs well is 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Secondary </a:t>
            </a:r>
            <a:r>
              <a:rPr lang="en-US" sz="2400" b="1" dirty="0"/>
              <a:t>reinforcement for the horse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Equine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530725"/>
          </a:xfrm>
        </p:spPr>
        <p:txBody>
          <a:bodyPr/>
          <a:lstStyle/>
          <a:p>
            <a:r>
              <a:rPr lang="en-US" sz="2800" b="1" dirty="0" smtClean="0"/>
              <a:t>What is a horseman?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What is horsemanship?</a:t>
            </a:r>
          </a:p>
          <a:p>
            <a:pPr lvl="1"/>
            <a:r>
              <a:rPr lang="en-US" sz="2400" b="1" dirty="0" smtClean="0"/>
              <a:t>The ability to effectively communicate with your horse according to the work at which you desire to achieve</a:t>
            </a:r>
          </a:p>
          <a:p>
            <a:pPr lvl="1"/>
            <a:endParaRPr lang="en-US" sz="1000" b="1" dirty="0" smtClean="0"/>
          </a:p>
          <a:p>
            <a:r>
              <a:rPr lang="en-US" sz="2800" b="1" dirty="0" smtClean="0"/>
              <a:t>When does horsemanship start?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800" b="1" dirty="0" smtClean="0"/>
              <a:t>When does it end?</a:t>
            </a:r>
          </a:p>
          <a:p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394074"/>
            <a:ext cx="25146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Stacy Westfall</a:t>
            </a:r>
            <a:endParaRPr lang="en-US" b="1" dirty="0"/>
          </a:p>
        </p:txBody>
      </p:sp>
      <p:pic>
        <p:nvPicPr>
          <p:cNvPr id="4" name="Stacy Westfal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447800"/>
            <a:ext cx="6527800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  <a:r>
              <a:rPr lang="en-US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Agonistic Behavior (</a:t>
            </a:r>
            <a:r>
              <a:rPr lang="en-US" sz="2800" dirty="0"/>
              <a:t>Includes All):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Aggressive and conflict-related actions</a:t>
            </a:r>
          </a:p>
          <a:p>
            <a:pPr lvl="2">
              <a:lnSpc>
                <a:spcPct val="90000"/>
              </a:lnSpc>
            </a:pPr>
            <a:r>
              <a:rPr lang="en-US" sz="2200" b="1" dirty="0"/>
              <a:t>Fighting</a:t>
            </a:r>
          </a:p>
          <a:p>
            <a:pPr lvl="2">
              <a:lnSpc>
                <a:spcPct val="90000"/>
              </a:lnSpc>
            </a:pPr>
            <a:r>
              <a:rPr lang="en-US" sz="2200" b="1" dirty="0"/>
              <a:t>Submission</a:t>
            </a:r>
          </a:p>
          <a:p>
            <a:pPr lvl="2">
              <a:lnSpc>
                <a:spcPct val="90000"/>
              </a:lnSpc>
            </a:pPr>
            <a:r>
              <a:rPr lang="en-US" sz="2200" b="1" dirty="0"/>
              <a:t>Escape attempts</a:t>
            </a:r>
          </a:p>
          <a:p>
            <a:pPr lvl="2"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i="1" dirty="0"/>
              <a:t>Dominance hierarchy</a:t>
            </a:r>
          </a:p>
          <a:p>
            <a:pPr>
              <a:lnSpc>
                <a:spcPct val="90000"/>
              </a:lnSpc>
            </a:pPr>
            <a:endParaRPr lang="en-US" sz="1000" b="1" i="1" dirty="0"/>
          </a:p>
          <a:p>
            <a:pPr>
              <a:lnSpc>
                <a:spcPct val="90000"/>
              </a:lnSpc>
            </a:pPr>
            <a:r>
              <a:rPr lang="en-US" sz="2800" b="1" dirty="0"/>
              <a:t>Stallions do not </a:t>
            </a:r>
            <a:r>
              <a:rPr lang="en-US" sz="2800" b="1" dirty="0" smtClean="0"/>
              <a:t>normally</a:t>
            </a:r>
          </a:p>
          <a:p>
            <a:pPr>
              <a:lnSpc>
                <a:spcPct val="90000"/>
              </a:lnSpc>
              <a:buNone/>
            </a:pPr>
            <a:r>
              <a:rPr lang="en-US" sz="2800" b="1" dirty="0" smtClean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/>
              <a:t>submit </a:t>
            </a:r>
            <a:r>
              <a:rPr lang="en-US" sz="2800" b="1" dirty="0"/>
              <a:t>to dominance easily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May fight to the death if in small pastures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14600"/>
            <a:ext cx="3448050" cy="21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Agonistic Behavior:</a:t>
            </a:r>
          </a:p>
          <a:p>
            <a:endParaRPr lang="en-US" sz="1000" b="1" dirty="0"/>
          </a:p>
          <a:p>
            <a:pPr lvl="1"/>
            <a:r>
              <a:rPr lang="en-US" sz="2400" b="1" dirty="0"/>
              <a:t>One must manage horses according to:</a:t>
            </a:r>
          </a:p>
          <a:p>
            <a:pPr lvl="2"/>
            <a:r>
              <a:rPr lang="en-US" sz="2200" b="1" dirty="0"/>
              <a:t>Dominance</a:t>
            </a:r>
          </a:p>
          <a:p>
            <a:pPr lvl="2"/>
            <a:r>
              <a:rPr lang="en-US" sz="2200" b="1" dirty="0"/>
              <a:t>Submission in the herd</a:t>
            </a:r>
          </a:p>
          <a:p>
            <a:pPr lvl="1"/>
            <a:endParaRPr lang="en-US" sz="1000" b="1" dirty="0"/>
          </a:p>
          <a:p>
            <a:pPr lvl="1"/>
            <a:r>
              <a:rPr lang="en-US" sz="2400" b="1" dirty="0"/>
              <a:t>Many horses are dominant, but not </a:t>
            </a:r>
            <a:r>
              <a:rPr lang="en-US" sz="2400" b="1" dirty="0" smtClean="0"/>
              <a:t>aggressive</a:t>
            </a:r>
            <a:endParaRPr lang="en-US" sz="2400" b="1" dirty="0"/>
          </a:p>
          <a:p>
            <a:pPr lvl="2"/>
            <a:r>
              <a:rPr lang="en-US" b="1" dirty="0"/>
              <a:t> Rule by means of </a:t>
            </a:r>
            <a:endParaRPr lang="en-US" b="1" dirty="0" smtClean="0"/>
          </a:p>
          <a:p>
            <a:pPr lvl="2"/>
            <a:r>
              <a:rPr lang="en-US" b="1" dirty="0" smtClean="0"/>
              <a:t>P</a:t>
            </a:r>
            <a:r>
              <a:rPr lang="en-US" b="1" dirty="0" smtClean="0"/>
              <a:t>inned ears</a:t>
            </a:r>
          </a:p>
          <a:p>
            <a:pPr lvl="2"/>
            <a:r>
              <a:rPr lang="en-US" b="1" dirty="0" smtClean="0"/>
              <a:t>T</a:t>
            </a:r>
            <a:r>
              <a:rPr lang="en-US" b="1" dirty="0" smtClean="0"/>
              <a:t>hreatening gestures</a:t>
            </a:r>
          </a:p>
          <a:p>
            <a:pPr lvl="2"/>
            <a:r>
              <a:rPr lang="en-US" b="1" dirty="0" smtClean="0"/>
              <a:t>I</a:t>
            </a:r>
            <a:r>
              <a:rPr lang="en-US" b="1" dirty="0" smtClean="0"/>
              <a:t>ntimidating charges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Agonistic Behavior</a:t>
            </a:r>
            <a:endParaRPr lang="en-US" b="1" dirty="0"/>
          </a:p>
        </p:txBody>
      </p:sp>
      <p:pic>
        <p:nvPicPr>
          <p:cNvPr id="4" name="badday31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4478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 Behavior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Sexual Behavior: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Fillies reach puberty when?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 </a:t>
            </a:r>
            <a:r>
              <a:rPr lang="en-US" sz="2400" b="1" dirty="0"/>
              <a:t>~20 months of age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Estrus: 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Frequent urination in the </a:t>
            </a:r>
            <a:endParaRPr lang="en-US" b="1" dirty="0" smtClean="0"/>
          </a:p>
          <a:p>
            <a:pPr lvl="2">
              <a:lnSpc>
                <a:spcPct val="90000"/>
              </a:lnSpc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en-US" b="1" dirty="0" smtClean="0"/>
              <a:t>presence </a:t>
            </a:r>
            <a:r>
              <a:rPr lang="en-US" b="1" dirty="0"/>
              <a:t>of a stallion, </a:t>
            </a:r>
            <a:endParaRPr lang="en-US" b="1" dirty="0" smtClean="0"/>
          </a:p>
          <a:p>
            <a:pPr lvl="2">
              <a:lnSpc>
                <a:spcPct val="90000"/>
              </a:lnSpc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</a:t>
            </a:r>
            <a:r>
              <a:rPr lang="en-US" b="1" dirty="0" smtClean="0"/>
              <a:t>squatting</a:t>
            </a:r>
            <a:r>
              <a:rPr lang="en-US" b="1" dirty="0"/>
              <a:t>, standing, squealing</a:t>
            </a:r>
          </a:p>
          <a:p>
            <a:pPr lvl="1">
              <a:lnSpc>
                <a:spcPct val="90000"/>
              </a:lnSpc>
            </a:pPr>
            <a:endParaRPr lang="en-US" sz="1000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Di-estrus: 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Unwilling to stand for male, possibly aggressive towards male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28800"/>
            <a:ext cx="26670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Normal Behavior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Sexual Behavior:</a:t>
            </a:r>
          </a:p>
          <a:p>
            <a:endParaRPr lang="en-US" sz="1000" b="1" dirty="0"/>
          </a:p>
          <a:p>
            <a:r>
              <a:rPr lang="en-US" sz="2800" b="1" dirty="0"/>
              <a:t>Intact males reach puberty much younger than fillies (Upon puberty): </a:t>
            </a:r>
          </a:p>
          <a:p>
            <a:pPr lvl="1"/>
            <a:r>
              <a:rPr lang="en-US" sz="2400" b="1" dirty="0"/>
              <a:t>Become more aggressive</a:t>
            </a:r>
          </a:p>
          <a:p>
            <a:pPr lvl="1"/>
            <a:r>
              <a:rPr lang="en-US" sz="2400" b="1" dirty="0"/>
              <a:t>May paw ground, kick, squeal</a:t>
            </a:r>
          </a:p>
          <a:p>
            <a:pPr lvl="1"/>
            <a:r>
              <a:rPr lang="en-US" sz="2400" b="1" dirty="0"/>
              <a:t>Display </a:t>
            </a:r>
            <a:r>
              <a:rPr lang="en-US" sz="2400" b="1" dirty="0" err="1"/>
              <a:t>Flehman</a:t>
            </a:r>
            <a:r>
              <a:rPr lang="en-US" sz="2400" b="1" dirty="0"/>
              <a:t> response</a:t>
            </a:r>
          </a:p>
          <a:p>
            <a:endParaRPr lang="en-US" sz="1000" b="1" dirty="0"/>
          </a:p>
          <a:p>
            <a:r>
              <a:rPr lang="en-US" sz="2800" b="1" dirty="0"/>
              <a:t>Geldings are typically not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800" b="1" dirty="0" smtClean="0"/>
              <a:t>sexually aggressive,</a:t>
            </a:r>
          </a:p>
          <a:p>
            <a:pPr>
              <a:buNone/>
            </a:pPr>
            <a:r>
              <a:rPr lang="en-US" sz="2800" b="1" dirty="0" smtClean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/>
              <a:t>but </a:t>
            </a:r>
            <a:r>
              <a:rPr lang="en-US" sz="2800" b="1" dirty="0"/>
              <a:t>some may be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191000"/>
            <a:ext cx="29051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337</TotalTime>
  <Words>1284</Words>
  <Application>Microsoft Office PowerPoint</Application>
  <PresentationFormat>On-screen Show (4:3)</PresentationFormat>
  <Paragraphs>289</Paragraphs>
  <Slides>40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Beam</vt:lpstr>
      <vt:lpstr>Equine Behavior</vt:lpstr>
      <vt:lpstr>Equine Behavior</vt:lpstr>
      <vt:lpstr>Equine Behavior</vt:lpstr>
      <vt:lpstr>Equine Behavior</vt:lpstr>
      <vt:lpstr>Normal Behavior </vt:lpstr>
      <vt:lpstr>Normal Behavior</vt:lpstr>
      <vt:lpstr>Agonistic Behavior</vt:lpstr>
      <vt:lpstr>Normal Behavior</vt:lpstr>
      <vt:lpstr>Normal Behavior</vt:lpstr>
      <vt:lpstr>Normal Behavior</vt:lpstr>
      <vt:lpstr>Normal Behavior</vt:lpstr>
      <vt:lpstr>Normal Behavior</vt:lpstr>
      <vt:lpstr>Normal Behavior</vt:lpstr>
      <vt:lpstr>Normal Behavior</vt:lpstr>
      <vt:lpstr>Eliminative Behavior</vt:lpstr>
      <vt:lpstr>Normal Behavior</vt:lpstr>
      <vt:lpstr>Abnormal Behavior</vt:lpstr>
      <vt:lpstr>Abnormal Behavior</vt:lpstr>
      <vt:lpstr>Abnormal Behavior</vt:lpstr>
      <vt:lpstr>Abnormal Behavior</vt:lpstr>
      <vt:lpstr>Abnormal Behavior</vt:lpstr>
      <vt:lpstr>Abnormal Behavior</vt:lpstr>
      <vt:lpstr>Abnormal Behavior</vt:lpstr>
      <vt:lpstr>Cribbing</vt:lpstr>
      <vt:lpstr>Weaving</vt:lpstr>
      <vt:lpstr>Psychology and Training</vt:lpstr>
      <vt:lpstr>Psychology of Training</vt:lpstr>
      <vt:lpstr>Psychology of Training</vt:lpstr>
      <vt:lpstr>Psychology of Training</vt:lpstr>
      <vt:lpstr>Psychology of Training</vt:lpstr>
      <vt:lpstr>Responses</vt:lpstr>
      <vt:lpstr>Stimuli</vt:lpstr>
      <vt:lpstr>Basic Cues</vt:lpstr>
      <vt:lpstr>Presenting New Cues</vt:lpstr>
      <vt:lpstr>Presenting Specific Cues</vt:lpstr>
      <vt:lpstr>Presenting Specific Cues</vt:lpstr>
      <vt:lpstr>Reinforcement</vt:lpstr>
      <vt:lpstr>Reinforcement</vt:lpstr>
      <vt:lpstr>Reinforcement</vt:lpstr>
      <vt:lpstr>Stacy Westfall</vt:lpstr>
    </vt:vector>
  </TitlesOfParts>
  <Company>Sam Houston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Equine Behavior</dc:title>
  <dc:creator>shsu</dc:creator>
  <cp:lastModifiedBy>shsu</cp:lastModifiedBy>
  <cp:revision>7</cp:revision>
  <dcterms:created xsi:type="dcterms:W3CDTF">2006-02-06T13:11:03Z</dcterms:created>
  <dcterms:modified xsi:type="dcterms:W3CDTF">2008-11-25T18:10:08Z</dcterms:modified>
</cp:coreProperties>
</file>