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57" r:id="rId3"/>
    <p:sldId id="264" r:id="rId4"/>
    <p:sldId id="259" r:id="rId5"/>
    <p:sldId id="261" r:id="rId6"/>
    <p:sldId id="266" r:id="rId7"/>
    <p:sldId id="262" r:id="rId8"/>
    <p:sldId id="263" r:id="rId9"/>
    <p:sldId id="267" r:id="rId10"/>
    <p:sldId id="268" r:id="rId11"/>
    <p:sldId id="269" r:id="rId12"/>
    <p:sldId id="271" r:id="rId13"/>
    <p:sldId id="270" r:id="rId14"/>
    <p:sldId id="265" r:id="rId15"/>
    <p:sldId id="272" r:id="rId16"/>
    <p:sldId id="273" r:id="rId17"/>
    <p:sldId id="274" r:id="rId18"/>
    <p:sldId id="275" r:id="rId19"/>
    <p:sldId id="276"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smtClean="0"/>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EF63B152-7103-4FFE-90AC-D94EB7F44A7E}" type="datetimeFigureOut">
              <a:rPr lang="en-US" smtClean="0"/>
              <a:t>2/11/2019</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299DD5A9-4EF1-497E-92EF-2D23CF305E03}" type="slidenum">
              <a:rPr lang="en-US" smtClean="0"/>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05246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F63B152-7103-4FFE-90AC-D94EB7F44A7E}" type="datetimeFigureOut">
              <a:rPr lang="en-US" smtClean="0"/>
              <a:t>2/11/2019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162219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F63B152-7103-4FFE-90AC-D94EB7F44A7E}" type="datetimeFigureOut">
              <a:rPr lang="en-US" smtClean="0"/>
              <a:t>2/11/2019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3383596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F63B152-7103-4FFE-90AC-D94EB7F44A7E}" type="datetimeFigureOut">
              <a:rPr lang="en-US" smtClean="0"/>
              <a:t>2/11/2019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2869611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EF63B152-7103-4FFE-90AC-D94EB7F44A7E}" type="datetimeFigureOut">
              <a:rPr lang="en-US" smtClean="0"/>
              <a:t>2/11/2019</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299DD5A9-4EF1-497E-92EF-2D23CF305E03}" type="slidenum">
              <a:rPr lang="en-US" smtClean="0"/>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51319442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F63B152-7103-4FFE-90AC-D94EB7F44A7E}" type="datetimeFigureOut">
              <a:rPr lang="en-US" smtClean="0"/>
              <a:t>2/11/2019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2700274406"/>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F63B152-7103-4FFE-90AC-D94EB7F44A7E}" type="datetimeFigureOut">
              <a:rPr lang="en-US" smtClean="0"/>
              <a:t>2/11/2019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558323575"/>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F63B152-7103-4FFE-90AC-D94EB7F44A7E}" type="datetimeFigureOut">
              <a:rPr lang="en-US" smtClean="0"/>
              <a:t>2/11/2019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2849935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63B152-7103-4FFE-90AC-D94EB7F44A7E}" type="datetimeFigureOut">
              <a:rPr lang="en-US" smtClean="0"/>
              <a:t>2/11/2019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616351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65051" y="6375679"/>
            <a:ext cx="1233355" cy="348462"/>
          </a:xfrm>
        </p:spPr>
        <p:txBody>
          <a:bodyPr/>
          <a:lstStyle/>
          <a:p>
            <a:fld id="{EF63B152-7103-4FFE-90AC-D94EB7F44A7E}" type="datetimeFigureOut">
              <a:rPr lang="en-US" smtClean="0"/>
              <a:t>2/11/2019</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299DD5A9-4EF1-497E-92EF-2D23CF305E03}" type="slidenum">
              <a:rPr lang="en-US" smtClean="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88637214"/>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65950" y="6375679"/>
            <a:ext cx="1232456" cy="348462"/>
          </a:xfrm>
        </p:spPr>
        <p:txBody>
          <a:bodyPr/>
          <a:lstStyle/>
          <a:p>
            <a:fld id="{EF63B152-7103-4FFE-90AC-D94EB7F44A7E}" type="datetimeFigureOut">
              <a:rPr lang="en-US" smtClean="0"/>
              <a:t>2/11/2019</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753837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EF63B152-7103-4FFE-90AC-D94EB7F44A7E}" type="datetimeFigureOut">
              <a:rPr lang="en-US" smtClean="0"/>
              <a:t>2/11/2019</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299DD5A9-4EF1-497E-92EF-2D23CF305E03}" type="slidenum">
              <a:rPr lang="en-US" smtClean="0"/>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180720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188DD-3717-47D0-B979-D111D81B46AA}"/>
              </a:ext>
            </a:extLst>
          </p:cNvPr>
          <p:cNvSpPr>
            <a:spLocks noGrp="1"/>
          </p:cNvSpPr>
          <p:nvPr>
            <p:ph type="ctrTitle"/>
          </p:nvPr>
        </p:nvSpPr>
        <p:spPr>
          <a:xfrm>
            <a:off x="1311436" y="580803"/>
            <a:ext cx="10318418" cy="4394988"/>
          </a:xfrm>
        </p:spPr>
        <p:txBody>
          <a:bodyPr/>
          <a:lstStyle/>
          <a:p>
            <a:r>
              <a:rPr lang="en-US" sz="8000" dirty="0" smtClean="0">
                <a:latin typeface="Bodoni MT" panose="02070603080606020203" pitchFamily="18" charset="0"/>
              </a:rPr>
              <a:t>Structure of a manuscript</a:t>
            </a:r>
            <a:r>
              <a:rPr lang="en-US" dirty="0" smtClean="0">
                <a:latin typeface="Bodoni MT" panose="02070603080606020203" pitchFamily="18" charset="0"/>
              </a:rPr>
              <a:t>	</a:t>
            </a:r>
            <a:endParaRPr lang="en-US" dirty="0">
              <a:latin typeface="Bodoni MT" panose="02070603080606020203" pitchFamily="18" charset="0"/>
            </a:endParaRPr>
          </a:p>
        </p:txBody>
      </p:sp>
      <p:sp>
        <p:nvSpPr>
          <p:cNvPr id="8" name="TextBox 7">
            <a:extLst>
              <a:ext uri="{FF2B5EF4-FFF2-40B4-BE49-F238E27FC236}">
                <a16:creationId xmlns:a16="http://schemas.microsoft.com/office/drawing/2014/main" id="{F7EDFBFC-5564-4D5D-8F01-C829B7B40C08}"/>
              </a:ext>
            </a:extLst>
          </p:cNvPr>
          <p:cNvSpPr txBox="1"/>
          <p:nvPr/>
        </p:nvSpPr>
        <p:spPr>
          <a:xfrm>
            <a:off x="5681833" y="4498737"/>
            <a:ext cx="8224344" cy="954107"/>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SAM HOUSTON STATE UNIVERSITY</a:t>
            </a:r>
          </a:p>
          <a:p>
            <a:r>
              <a:rPr lang="en-US" sz="2800" dirty="0" err="1" smtClean="0">
                <a:latin typeface="Times New Roman" panose="02020603050405020304" pitchFamily="18" charset="0"/>
                <a:cs typeface="Times New Roman" panose="02020603050405020304" pitchFamily="18" charset="0"/>
              </a:rPr>
              <a:t>McNAIR</a:t>
            </a:r>
            <a:r>
              <a:rPr lang="en-US" sz="2800" dirty="0" smtClean="0">
                <a:latin typeface="Times New Roman" panose="02020603050405020304" pitchFamily="18" charset="0"/>
                <a:cs typeface="Times New Roman" panose="02020603050405020304" pitchFamily="18" charset="0"/>
              </a:rPr>
              <a:t> SCHOLARS PROGRAM</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70173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First, cover the basic categories</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sz="2800" dirty="0"/>
              <a:t>Just like most academic papers, literature reviews also must contain at least three basic elements: an introduction or background information section; the body of the review containing the discussion of sources; and, finally, a conclusion and/or recommendations section to end the paper.</a:t>
            </a:r>
          </a:p>
          <a:p>
            <a:endParaRPr lang="en-US" sz="2800" dirty="0"/>
          </a:p>
        </p:txBody>
      </p:sp>
    </p:spTree>
    <p:extLst>
      <p:ext uri="{BB962C8B-B14F-4D97-AF65-F5344CB8AC3E}">
        <p14:creationId xmlns:p14="http://schemas.microsoft.com/office/powerpoint/2010/main" val="10005768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6391" y="2701636"/>
            <a:ext cx="4376038" cy="1492132"/>
          </a:xfrm>
        </p:spPr>
        <p:txBody>
          <a:bodyPr/>
          <a:lstStyle/>
          <a:p>
            <a:r>
              <a:rPr lang="en-US" dirty="0" smtClean="0"/>
              <a:t>introduction</a:t>
            </a:r>
            <a:endParaRPr lang="en-US" dirty="0"/>
          </a:p>
        </p:txBody>
      </p:sp>
      <p:sp>
        <p:nvSpPr>
          <p:cNvPr id="3" name="Content Placeholder 2"/>
          <p:cNvSpPr>
            <a:spLocks noGrp="1"/>
          </p:cNvSpPr>
          <p:nvPr>
            <p:ph idx="1"/>
          </p:nvPr>
        </p:nvSpPr>
        <p:spPr>
          <a:xfrm>
            <a:off x="1251678" y="767751"/>
            <a:ext cx="5054231" cy="5111841"/>
          </a:xfrm>
        </p:spPr>
        <p:txBody>
          <a:bodyPr>
            <a:normAutofit/>
          </a:bodyPr>
          <a:lstStyle/>
          <a:p>
            <a:pPr marL="0" indent="0">
              <a:buNone/>
            </a:pPr>
            <a:r>
              <a:rPr lang="en-US" sz="4000" b="1" dirty="0"/>
              <a:t>Gives a quick idea of the topic of the literature review, such as the central theme or organizational pattern.</a:t>
            </a:r>
            <a:endParaRPr lang="en-US" sz="4000" dirty="0"/>
          </a:p>
          <a:p>
            <a:endParaRPr lang="en-US" sz="2400" dirty="0"/>
          </a:p>
        </p:txBody>
      </p:sp>
    </p:spTree>
    <p:extLst>
      <p:ext uri="{BB962C8B-B14F-4D97-AF65-F5344CB8AC3E}">
        <p14:creationId xmlns:p14="http://schemas.microsoft.com/office/powerpoint/2010/main" val="41496028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4929" y="3100646"/>
            <a:ext cx="2081726" cy="1492132"/>
          </a:xfrm>
        </p:spPr>
        <p:txBody>
          <a:bodyPr/>
          <a:lstStyle/>
          <a:p>
            <a:r>
              <a:rPr lang="en-US" dirty="0" smtClean="0"/>
              <a:t>body</a:t>
            </a:r>
            <a:endParaRPr lang="en-US" dirty="0"/>
          </a:p>
        </p:txBody>
      </p:sp>
      <p:sp>
        <p:nvSpPr>
          <p:cNvPr id="3" name="Content Placeholder 2"/>
          <p:cNvSpPr>
            <a:spLocks noGrp="1"/>
          </p:cNvSpPr>
          <p:nvPr>
            <p:ph idx="1"/>
          </p:nvPr>
        </p:nvSpPr>
        <p:spPr>
          <a:xfrm>
            <a:off x="4382221" y="897148"/>
            <a:ext cx="7134044" cy="3593591"/>
          </a:xfrm>
        </p:spPr>
        <p:txBody>
          <a:bodyPr>
            <a:noAutofit/>
          </a:bodyPr>
          <a:lstStyle/>
          <a:p>
            <a:pPr marL="0" indent="0">
              <a:buNone/>
            </a:pPr>
            <a:r>
              <a:rPr lang="en-US" sz="4000" b="1" dirty="0" smtClean="0"/>
              <a:t>Contains your discussion of sources and is organized either chronologically, thematically, or methodologically (see below for more information on each).</a:t>
            </a:r>
            <a:endParaRPr lang="en-US" sz="4000" dirty="0" smtClean="0"/>
          </a:p>
          <a:p>
            <a:endParaRPr lang="en-US" sz="4000" dirty="0"/>
          </a:p>
        </p:txBody>
      </p:sp>
    </p:spTree>
    <p:extLst>
      <p:ext uri="{BB962C8B-B14F-4D97-AF65-F5344CB8AC3E}">
        <p14:creationId xmlns:p14="http://schemas.microsoft.com/office/powerpoint/2010/main" val="23463364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6743" y="290945"/>
            <a:ext cx="8678487" cy="1005840"/>
          </a:xfrm>
        </p:spPr>
        <p:txBody>
          <a:bodyPr>
            <a:noAutofit/>
          </a:bodyPr>
          <a:lstStyle/>
          <a:p>
            <a:r>
              <a:rPr lang="en-US" sz="4400" dirty="0" smtClean="0"/>
              <a:t>Conclusions/recommendations</a:t>
            </a:r>
            <a:endParaRPr lang="en-US" sz="4400" dirty="0"/>
          </a:p>
        </p:txBody>
      </p:sp>
      <p:sp>
        <p:nvSpPr>
          <p:cNvPr id="3" name="Content Placeholder 2"/>
          <p:cNvSpPr>
            <a:spLocks noGrp="1"/>
          </p:cNvSpPr>
          <p:nvPr>
            <p:ph idx="1"/>
          </p:nvPr>
        </p:nvSpPr>
        <p:spPr>
          <a:xfrm>
            <a:off x="3354797" y="2294314"/>
            <a:ext cx="5606323" cy="3593591"/>
          </a:xfrm>
        </p:spPr>
        <p:txBody>
          <a:bodyPr/>
          <a:lstStyle/>
          <a:p>
            <a:pPr marL="0" indent="0">
              <a:buNone/>
            </a:pPr>
            <a:r>
              <a:rPr lang="en-US" sz="4000" b="1" dirty="0"/>
              <a:t>Discuss what you have drawn from reviewing literature so far. Where might the discussion proceed?</a:t>
            </a:r>
            <a:endParaRPr lang="en-US" sz="4000" dirty="0"/>
          </a:p>
          <a:p>
            <a:pPr marL="0" indent="0">
              <a:buNone/>
            </a:pPr>
            <a:endParaRPr lang="en-US" dirty="0"/>
          </a:p>
        </p:txBody>
      </p:sp>
    </p:spTree>
    <p:extLst>
      <p:ext uri="{BB962C8B-B14F-4D97-AF65-F5344CB8AC3E}">
        <p14:creationId xmlns:p14="http://schemas.microsoft.com/office/powerpoint/2010/main" val="40850706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18015" y="108065"/>
            <a:ext cx="7897091" cy="923330"/>
          </a:xfrm>
          <a:prstGeom prst="rect">
            <a:avLst/>
          </a:prstGeom>
          <a:noFill/>
        </p:spPr>
        <p:txBody>
          <a:bodyPr wrap="square" rtlCol="0">
            <a:spAutoFit/>
          </a:bodyPr>
          <a:lstStyle/>
          <a:p>
            <a:r>
              <a:rPr lang="en-US" sz="5400" dirty="0" smtClean="0"/>
              <a:t>ORGANIZING THE BODY</a:t>
            </a:r>
            <a:endParaRPr lang="en-US" sz="5400" dirty="0"/>
          </a:p>
        </p:txBody>
      </p:sp>
      <p:sp>
        <p:nvSpPr>
          <p:cNvPr id="3" name="TextBox 2"/>
          <p:cNvSpPr txBox="1"/>
          <p:nvPr/>
        </p:nvSpPr>
        <p:spPr>
          <a:xfrm>
            <a:off x="4140679" y="1768414"/>
            <a:ext cx="6124755" cy="4524315"/>
          </a:xfrm>
          <a:prstGeom prst="rect">
            <a:avLst/>
          </a:prstGeom>
          <a:noFill/>
        </p:spPr>
        <p:txBody>
          <a:bodyPr wrap="square" rtlCol="0">
            <a:spAutoFit/>
          </a:bodyPr>
          <a:lstStyle/>
          <a:p>
            <a:r>
              <a:rPr lang="en-US" sz="3600" dirty="0"/>
              <a:t>Once you have the basic categories in place, then you must consider how you will present the sources themselves within the body of your paper. Create an organizational method to focus this section even further.</a:t>
            </a:r>
          </a:p>
        </p:txBody>
      </p:sp>
    </p:spTree>
    <p:extLst>
      <p:ext uri="{BB962C8B-B14F-4D97-AF65-F5344CB8AC3E}">
        <p14:creationId xmlns:p14="http://schemas.microsoft.com/office/powerpoint/2010/main" val="10593490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23206" y="2294311"/>
            <a:ext cx="5556823" cy="1196671"/>
          </a:xfrm>
        </p:spPr>
        <p:txBody>
          <a:bodyPr>
            <a:normAutofit/>
          </a:bodyPr>
          <a:lstStyle/>
          <a:p>
            <a:r>
              <a:rPr lang="en-US" sz="3600" dirty="0" smtClean="0"/>
              <a:t>CHRONOLOGICAL</a:t>
            </a:r>
            <a:endParaRPr lang="en-US" sz="3600" dirty="0"/>
          </a:p>
        </p:txBody>
      </p:sp>
      <p:sp>
        <p:nvSpPr>
          <p:cNvPr id="5" name="Content Placeholder 4"/>
          <p:cNvSpPr>
            <a:spLocks noGrp="1"/>
          </p:cNvSpPr>
          <p:nvPr>
            <p:ph idx="1"/>
          </p:nvPr>
        </p:nvSpPr>
        <p:spPr>
          <a:xfrm>
            <a:off x="7620280" y="2892646"/>
            <a:ext cx="4629909" cy="2538846"/>
          </a:xfrm>
        </p:spPr>
        <p:txBody>
          <a:bodyPr/>
          <a:lstStyle/>
          <a:p>
            <a:r>
              <a:rPr lang="en-US" dirty="0" smtClean="0">
                <a:solidFill>
                  <a:schemeClr val="bg1"/>
                </a:solidFill>
              </a:rPr>
              <a:t>By date of publication</a:t>
            </a:r>
            <a:endParaRPr lang="en-US" dirty="0">
              <a:solidFill>
                <a:schemeClr val="bg1"/>
              </a:solidFill>
            </a:endParaRPr>
          </a:p>
        </p:txBody>
      </p:sp>
    </p:spTree>
    <p:extLst>
      <p:ext uri="{BB962C8B-B14F-4D97-AF65-F5344CB8AC3E}">
        <p14:creationId xmlns:p14="http://schemas.microsoft.com/office/powerpoint/2010/main" val="2460376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814927" y="2618511"/>
            <a:ext cx="3266622" cy="1122218"/>
          </a:xfrm>
        </p:spPr>
        <p:txBody>
          <a:bodyPr>
            <a:normAutofit/>
          </a:bodyPr>
          <a:lstStyle/>
          <a:p>
            <a:pPr marL="0" indent="0">
              <a:buNone/>
            </a:pPr>
            <a:r>
              <a:rPr lang="en-US" sz="3600" b="1" dirty="0" smtClean="0">
                <a:solidFill>
                  <a:schemeClr val="accent1"/>
                </a:solidFill>
              </a:rPr>
              <a:t>BY TREND</a:t>
            </a:r>
            <a:endParaRPr lang="en-US" sz="3600" b="1" dirty="0">
              <a:solidFill>
                <a:schemeClr val="accent1"/>
              </a:solidFill>
            </a:endParaRPr>
          </a:p>
        </p:txBody>
      </p:sp>
      <p:sp>
        <p:nvSpPr>
          <p:cNvPr id="10" name="Text Placeholder 9"/>
          <p:cNvSpPr>
            <a:spLocks noGrp="1"/>
          </p:cNvSpPr>
          <p:nvPr>
            <p:ph type="body" sz="half" idx="2"/>
          </p:nvPr>
        </p:nvSpPr>
        <p:spPr>
          <a:xfrm>
            <a:off x="8379449" y="1766274"/>
            <a:ext cx="3092115" cy="4164164"/>
          </a:xfrm>
        </p:spPr>
        <p:txBody>
          <a:bodyPr>
            <a:normAutofit fontScale="92500" lnSpcReduction="10000"/>
          </a:bodyPr>
          <a:lstStyle/>
          <a:p>
            <a:r>
              <a:rPr lang="en-US" sz="3200" dirty="0">
                <a:solidFill>
                  <a:schemeClr val="bg1"/>
                </a:solidFill>
              </a:rPr>
              <a:t>A better way to organize the above sources chronologically is to examine the sources by trend, such as the history of </a:t>
            </a:r>
          </a:p>
          <a:p>
            <a:endParaRPr lang="en-US" dirty="0"/>
          </a:p>
        </p:txBody>
      </p:sp>
    </p:spTree>
    <p:extLst>
      <p:ext uri="{BB962C8B-B14F-4D97-AF65-F5344CB8AC3E}">
        <p14:creationId xmlns:p14="http://schemas.microsoft.com/office/powerpoint/2010/main" val="39757606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4928" y="2707613"/>
            <a:ext cx="6158418" cy="4985124"/>
          </a:xfrm>
        </p:spPr>
        <p:txBody>
          <a:bodyPr>
            <a:normAutofit/>
          </a:bodyPr>
          <a:lstStyle/>
          <a:p>
            <a:pPr marL="0" indent="0">
              <a:buNone/>
            </a:pPr>
            <a:r>
              <a:rPr lang="en-US" sz="3600" b="1" dirty="0" smtClean="0">
                <a:solidFill>
                  <a:schemeClr val="accent1"/>
                </a:solidFill>
              </a:rPr>
              <a:t>THEMATIC</a:t>
            </a:r>
            <a:endParaRPr lang="en-US" sz="3600" b="1" dirty="0">
              <a:solidFill>
                <a:schemeClr val="accent1"/>
              </a:solidFill>
            </a:endParaRPr>
          </a:p>
        </p:txBody>
      </p:sp>
      <p:sp>
        <p:nvSpPr>
          <p:cNvPr id="4" name="Text Placeholder 3"/>
          <p:cNvSpPr>
            <a:spLocks noGrp="1"/>
          </p:cNvSpPr>
          <p:nvPr>
            <p:ph type="body" sz="half" idx="2"/>
          </p:nvPr>
        </p:nvSpPr>
        <p:spPr/>
        <p:txBody>
          <a:bodyPr>
            <a:normAutofit lnSpcReduction="10000"/>
          </a:bodyPr>
          <a:lstStyle/>
          <a:p>
            <a:r>
              <a:rPr lang="en-US" sz="2400" dirty="0"/>
              <a:t>A methodological approach differs from the two above in that the focusing factor usually does not have to do with the content of the material. Instead, it focuses on the “methods” of the researcher or writer. </a:t>
            </a:r>
          </a:p>
          <a:p>
            <a:endParaRPr lang="en-US" dirty="0"/>
          </a:p>
        </p:txBody>
      </p:sp>
    </p:spTree>
    <p:extLst>
      <p:ext uri="{BB962C8B-B14F-4D97-AF65-F5344CB8AC3E}">
        <p14:creationId xmlns:p14="http://schemas.microsoft.com/office/powerpoint/2010/main" val="12750331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9274" y="2152995"/>
            <a:ext cx="4696691" cy="814647"/>
          </a:xfrm>
        </p:spPr>
        <p:txBody>
          <a:bodyPr>
            <a:normAutofit/>
          </a:bodyPr>
          <a:lstStyle/>
          <a:p>
            <a:r>
              <a:rPr lang="en-US" sz="2800" dirty="0" smtClean="0"/>
              <a:t>methodological</a:t>
            </a:r>
            <a:endParaRPr lang="en-US" sz="2800" dirty="0"/>
          </a:p>
        </p:txBody>
      </p:sp>
      <p:sp>
        <p:nvSpPr>
          <p:cNvPr id="3" name="Content Placeholder 2"/>
          <p:cNvSpPr>
            <a:spLocks noGrp="1"/>
          </p:cNvSpPr>
          <p:nvPr>
            <p:ph idx="1"/>
          </p:nvPr>
        </p:nvSpPr>
        <p:spPr>
          <a:xfrm>
            <a:off x="698549" y="2152995"/>
            <a:ext cx="6158418" cy="3416531"/>
          </a:xfrm>
        </p:spPr>
        <p:txBody>
          <a:bodyPr>
            <a:normAutofit/>
          </a:bodyPr>
          <a:lstStyle/>
          <a:p>
            <a:pPr marL="0" indent="0">
              <a:buNone/>
            </a:pPr>
            <a:r>
              <a:rPr lang="en-US" sz="2400" dirty="0"/>
              <a:t>A methodological approach differs from the two above in that the focusing factor usually does not have to do with the content of the material. Instead, it focuses on the “methods” of the researcher or writer. </a:t>
            </a:r>
          </a:p>
          <a:p>
            <a:endParaRPr lang="en-US" dirty="0"/>
          </a:p>
        </p:txBody>
      </p:sp>
    </p:spTree>
    <p:extLst>
      <p:ext uri="{BB962C8B-B14F-4D97-AF65-F5344CB8AC3E}">
        <p14:creationId xmlns:p14="http://schemas.microsoft.com/office/powerpoint/2010/main" val="37410808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993547" y="375620"/>
            <a:ext cx="8694147" cy="1744126"/>
          </a:xfrm>
        </p:spPr>
        <p:txBody>
          <a:bodyPr>
            <a:normAutofit/>
          </a:bodyPr>
          <a:lstStyle/>
          <a:p>
            <a:r>
              <a:rPr lang="en-US" sz="6000" dirty="0" smtClean="0"/>
              <a:t>After the literature review</a:t>
            </a:r>
            <a:endParaRPr lang="en-US" sz="6000" dirty="0"/>
          </a:p>
        </p:txBody>
      </p:sp>
      <p:sp>
        <p:nvSpPr>
          <p:cNvPr id="6" name="Text Placeholder 5"/>
          <p:cNvSpPr>
            <a:spLocks noGrp="1"/>
          </p:cNvSpPr>
          <p:nvPr>
            <p:ph type="body" idx="1"/>
          </p:nvPr>
        </p:nvSpPr>
        <p:spPr>
          <a:xfrm>
            <a:off x="3242930" y="2676699"/>
            <a:ext cx="7017488" cy="3434218"/>
          </a:xfrm>
        </p:spPr>
        <p:txBody>
          <a:bodyPr>
            <a:normAutofit/>
          </a:bodyPr>
          <a:lstStyle/>
          <a:p>
            <a:r>
              <a:rPr lang="en-US" b="0" i="1" dirty="0"/>
              <a:t>Questions for Further Research</a:t>
            </a:r>
            <a:r>
              <a:rPr lang="en-US" b="0" dirty="0"/>
              <a:t>: What questions about the field has the review sparked? </a:t>
            </a:r>
            <a:r>
              <a:rPr lang="en-US" dirty="0"/>
              <a:t>How will you further your research as a result of the review?</a:t>
            </a:r>
          </a:p>
          <a:p>
            <a:endParaRPr lang="en-US" dirty="0"/>
          </a:p>
        </p:txBody>
      </p:sp>
    </p:spTree>
    <p:extLst>
      <p:ext uri="{BB962C8B-B14F-4D97-AF65-F5344CB8AC3E}">
        <p14:creationId xmlns:p14="http://schemas.microsoft.com/office/powerpoint/2010/main" val="1531667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AE078-3CB3-4D1F-8E4E-75C6D5DA8D1A}"/>
              </a:ext>
            </a:extLst>
          </p:cNvPr>
          <p:cNvSpPr>
            <a:spLocks noGrp="1"/>
          </p:cNvSpPr>
          <p:nvPr>
            <p:ph type="title"/>
          </p:nvPr>
        </p:nvSpPr>
        <p:spPr>
          <a:xfrm>
            <a:off x="1145560" y="393207"/>
            <a:ext cx="10893973" cy="1630346"/>
          </a:xfrm>
        </p:spPr>
        <p:txBody>
          <a:bodyPr>
            <a:normAutofit/>
          </a:bodyPr>
          <a:lstStyle/>
          <a:p>
            <a:pPr algn="ctr"/>
            <a:r>
              <a:rPr lang="en-US" sz="4000" dirty="0" smtClean="0">
                <a:latin typeface="Bodoni MT" panose="02070603080606020203" pitchFamily="18" charset="0"/>
              </a:rPr>
              <a:t>Structure of a manuscript</a:t>
            </a:r>
            <a:endParaRPr lang="en-US" sz="4000" dirty="0">
              <a:latin typeface="Bodoni MT" panose="02070603080606020203" pitchFamily="18" charset="0"/>
            </a:endParaRPr>
          </a:p>
        </p:txBody>
      </p:sp>
      <p:sp>
        <p:nvSpPr>
          <p:cNvPr id="3" name="Content Placeholder 2">
            <a:extLst>
              <a:ext uri="{FF2B5EF4-FFF2-40B4-BE49-F238E27FC236}">
                <a16:creationId xmlns:a16="http://schemas.microsoft.com/office/drawing/2014/main" id="{6797BDE5-A8BD-4286-8221-21664A41BD79}"/>
              </a:ext>
            </a:extLst>
          </p:cNvPr>
          <p:cNvSpPr>
            <a:spLocks noGrp="1"/>
          </p:cNvSpPr>
          <p:nvPr>
            <p:ph idx="1"/>
          </p:nvPr>
        </p:nvSpPr>
        <p:spPr>
          <a:xfrm>
            <a:off x="1251678" y="1328468"/>
            <a:ext cx="10178322" cy="5322497"/>
          </a:xfrm>
        </p:spPr>
        <p:txBody>
          <a:bodyPr>
            <a:normAutofit/>
          </a:bodyPr>
          <a:lstStyle/>
          <a:p>
            <a:pPr lvl="1">
              <a:buFont typeface="Arial" panose="020B0604020202020204" pitchFamily="34" charset="0"/>
              <a:buChar char="•"/>
            </a:pPr>
            <a:r>
              <a:rPr lang="en-US" sz="2800" dirty="0"/>
              <a:t>Title</a:t>
            </a:r>
          </a:p>
          <a:p>
            <a:pPr lvl="1">
              <a:buFont typeface="Arial" panose="020B0604020202020204" pitchFamily="34" charset="0"/>
              <a:buChar char="•"/>
            </a:pPr>
            <a:r>
              <a:rPr lang="en-US" sz="2800" dirty="0" smtClean="0"/>
              <a:t>Abstract</a:t>
            </a:r>
          </a:p>
          <a:p>
            <a:pPr lvl="1">
              <a:buFont typeface="Arial" panose="020B0604020202020204" pitchFamily="34" charset="0"/>
              <a:buChar char="•"/>
            </a:pPr>
            <a:r>
              <a:rPr lang="en-US" sz="2800" dirty="0" smtClean="0"/>
              <a:t>Introduction </a:t>
            </a:r>
            <a:r>
              <a:rPr lang="en-US" sz="2800" dirty="0"/>
              <a:t>(RQ, Lit </a:t>
            </a:r>
            <a:r>
              <a:rPr lang="en-US" sz="2800" dirty="0" smtClean="0"/>
              <a:t>Review)</a:t>
            </a:r>
          </a:p>
          <a:p>
            <a:pPr lvl="1">
              <a:buFont typeface="Arial" panose="020B0604020202020204" pitchFamily="34" charset="0"/>
              <a:buChar char="•"/>
            </a:pPr>
            <a:r>
              <a:rPr lang="en-US" sz="2800" dirty="0" smtClean="0"/>
              <a:t>Method/Procedures</a:t>
            </a:r>
            <a:endParaRPr lang="en-US" sz="2800" dirty="0"/>
          </a:p>
          <a:p>
            <a:pPr lvl="1">
              <a:buFont typeface="Arial" panose="020B0604020202020204" pitchFamily="34" charset="0"/>
              <a:buChar char="•"/>
            </a:pPr>
            <a:r>
              <a:rPr lang="en-US" sz="2600" dirty="0" smtClean="0"/>
              <a:t>Results/Findings</a:t>
            </a:r>
            <a:endParaRPr lang="en-US" sz="2600" dirty="0"/>
          </a:p>
          <a:p>
            <a:pPr lvl="1">
              <a:buFont typeface="Arial" panose="020B0604020202020204" pitchFamily="34" charset="0"/>
              <a:buChar char="•"/>
            </a:pPr>
            <a:r>
              <a:rPr lang="en-US" sz="2600" dirty="0" smtClean="0"/>
              <a:t>Discussions/Conclusions</a:t>
            </a:r>
          </a:p>
          <a:p>
            <a:pPr lvl="1">
              <a:buFont typeface="Arial" panose="020B0604020202020204" pitchFamily="34" charset="0"/>
              <a:buChar char="•"/>
            </a:pPr>
            <a:r>
              <a:rPr lang="en-US" sz="2600" dirty="0" smtClean="0"/>
              <a:t>References</a:t>
            </a:r>
          </a:p>
          <a:p>
            <a:pPr lvl="1">
              <a:buFont typeface="Arial" panose="020B0604020202020204" pitchFamily="34" charset="0"/>
              <a:buChar char="•"/>
            </a:pPr>
            <a:r>
              <a:rPr lang="en-US" sz="2600" dirty="0" smtClean="0"/>
              <a:t>Tables </a:t>
            </a:r>
            <a:r>
              <a:rPr lang="en-US" sz="2600" dirty="0"/>
              <a:t>or Figures</a:t>
            </a:r>
          </a:p>
          <a:p>
            <a:pPr lvl="1">
              <a:buFont typeface="Arial" panose="020B0604020202020204" pitchFamily="34" charset="0"/>
              <a:buChar char="•"/>
            </a:pPr>
            <a:endParaRPr lang="en-US" sz="2800" dirty="0" smtClean="0"/>
          </a:p>
          <a:p>
            <a:pPr lvl="1">
              <a:buFont typeface="Arial" panose="020B0604020202020204" pitchFamily="34" charset="0"/>
              <a:buChar char="•"/>
            </a:pPr>
            <a:endParaRPr lang="en-US" sz="2800" dirty="0" smtClean="0"/>
          </a:p>
          <a:p>
            <a:endParaRPr lang="en-US" dirty="0"/>
          </a:p>
        </p:txBody>
      </p:sp>
    </p:spTree>
    <p:extLst>
      <p:ext uri="{BB962C8B-B14F-4D97-AF65-F5344CB8AC3E}">
        <p14:creationId xmlns:p14="http://schemas.microsoft.com/office/powerpoint/2010/main" val="1040409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A204F-71D8-415B-9C4C-70B2F2F18715}"/>
              </a:ext>
            </a:extLst>
          </p:cNvPr>
          <p:cNvSpPr>
            <a:spLocks noGrp="1"/>
          </p:cNvSpPr>
          <p:nvPr>
            <p:ph type="title"/>
          </p:nvPr>
        </p:nvSpPr>
        <p:spPr>
          <a:xfrm>
            <a:off x="1251679" y="645106"/>
            <a:ext cx="3902212" cy="5421435"/>
          </a:xfrm>
        </p:spPr>
        <p:txBody>
          <a:bodyPr anchor="ctr">
            <a:normAutofit/>
          </a:bodyPr>
          <a:lstStyle/>
          <a:p>
            <a:r>
              <a:rPr lang="en-US" sz="4000" dirty="0" smtClean="0">
                <a:latin typeface="Bodoni MT" panose="02070603080606020203" pitchFamily="18" charset="0"/>
              </a:rPr>
              <a:t>Reading research literature</a:t>
            </a:r>
            <a:endParaRPr lang="en-US" sz="4000" dirty="0">
              <a:latin typeface="Bodoni MT" panose="02070603080606020203" pitchFamily="18" charset="0"/>
            </a:endParaRPr>
          </a:p>
        </p:txBody>
      </p:sp>
      <p:sp>
        <p:nvSpPr>
          <p:cNvPr id="3" name="Content Placeholder 2"/>
          <p:cNvSpPr>
            <a:spLocks noGrp="1"/>
          </p:cNvSpPr>
          <p:nvPr>
            <p:ph idx="1"/>
          </p:nvPr>
        </p:nvSpPr>
        <p:spPr>
          <a:xfrm>
            <a:off x="5544589" y="1205345"/>
            <a:ext cx="5885410" cy="4674248"/>
          </a:xfrm>
        </p:spPr>
        <p:txBody>
          <a:bodyPr/>
          <a:lstStyle/>
          <a:p>
            <a:pPr lvl="0"/>
            <a:r>
              <a:rPr lang="en-US" sz="2800" dirty="0"/>
              <a:t>Reading Strategies</a:t>
            </a:r>
          </a:p>
          <a:p>
            <a:pPr lvl="0"/>
            <a:r>
              <a:rPr lang="en-US" sz="2800" dirty="0"/>
              <a:t>Decide: What level do I need to read this? Skim, understand, etc.? Be strategic.</a:t>
            </a:r>
          </a:p>
          <a:p>
            <a:pPr lvl="0"/>
            <a:r>
              <a:rPr lang="en-US" sz="2800" dirty="0" smtClean="0"/>
              <a:t>Read </a:t>
            </a:r>
            <a:r>
              <a:rPr lang="en-US" sz="2800" dirty="0"/>
              <a:t>title, abstract and major headings.</a:t>
            </a:r>
          </a:p>
          <a:p>
            <a:pPr lvl="0"/>
            <a:r>
              <a:rPr lang="en-US" sz="2800" dirty="0" smtClean="0"/>
              <a:t>Read </a:t>
            </a:r>
            <a:r>
              <a:rPr lang="en-US" sz="2800" dirty="0"/>
              <a:t>last few paragraphs.</a:t>
            </a:r>
          </a:p>
          <a:p>
            <a:pPr lvl="0"/>
            <a:r>
              <a:rPr lang="en-US" sz="2800" dirty="0" smtClean="0"/>
              <a:t>Read </a:t>
            </a:r>
            <a:r>
              <a:rPr lang="en-US" sz="2800" dirty="0"/>
              <a:t>first few paragraphs</a:t>
            </a:r>
          </a:p>
          <a:p>
            <a:endParaRPr lang="en-US" dirty="0"/>
          </a:p>
        </p:txBody>
      </p:sp>
    </p:spTree>
    <p:extLst>
      <p:ext uri="{BB962C8B-B14F-4D97-AF65-F5344CB8AC3E}">
        <p14:creationId xmlns:p14="http://schemas.microsoft.com/office/powerpoint/2010/main" val="9219844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E6A7A6-EB46-4CA0-B991-935C9B9C6F26}"/>
              </a:ext>
            </a:extLst>
          </p:cNvPr>
          <p:cNvSpPr>
            <a:spLocks noGrp="1"/>
          </p:cNvSpPr>
          <p:nvPr>
            <p:ph idx="1"/>
          </p:nvPr>
        </p:nvSpPr>
        <p:spPr>
          <a:xfrm>
            <a:off x="5469147" y="1138845"/>
            <a:ext cx="5312460" cy="4740748"/>
          </a:xfrm>
        </p:spPr>
        <p:txBody>
          <a:bodyPr>
            <a:normAutofit/>
          </a:bodyPr>
          <a:lstStyle/>
          <a:p>
            <a:pPr lvl="0"/>
            <a:r>
              <a:rPr lang="en-US" sz="2800" dirty="0" smtClean="0"/>
              <a:t>Read </a:t>
            </a:r>
            <a:r>
              <a:rPr lang="en-US" sz="2800" dirty="0"/>
              <a:t>for specific information.</a:t>
            </a:r>
          </a:p>
          <a:p>
            <a:pPr lvl="0"/>
            <a:r>
              <a:rPr lang="en-US" sz="2800" dirty="0" smtClean="0"/>
              <a:t>Other</a:t>
            </a:r>
            <a:r>
              <a:rPr lang="en-US" sz="2800" dirty="0"/>
              <a:t>: Read into to understand the authors’ logic in setting up the research problem or “statement of the problem.” Read to understand method. Read to understand literature review.</a:t>
            </a:r>
          </a:p>
          <a:p>
            <a:pPr lvl="0"/>
            <a:r>
              <a:rPr lang="en-US" sz="2800" dirty="0"/>
              <a:t>What are some strategies you will adopt?</a:t>
            </a:r>
          </a:p>
          <a:p>
            <a:pPr marL="0" indent="0">
              <a:buNone/>
            </a:pPr>
            <a:endParaRPr lang="en-US" sz="2800" dirty="0"/>
          </a:p>
        </p:txBody>
      </p:sp>
      <p:sp>
        <p:nvSpPr>
          <p:cNvPr id="4" name="Title 1">
            <a:extLst>
              <a:ext uri="{FF2B5EF4-FFF2-40B4-BE49-F238E27FC236}">
                <a16:creationId xmlns:a16="http://schemas.microsoft.com/office/drawing/2014/main" id="{924A204F-71D8-415B-9C4C-70B2F2F18715}"/>
              </a:ext>
            </a:extLst>
          </p:cNvPr>
          <p:cNvSpPr>
            <a:spLocks noGrp="1"/>
          </p:cNvSpPr>
          <p:nvPr>
            <p:ph type="title"/>
          </p:nvPr>
        </p:nvSpPr>
        <p:spPr>
          <a:xfrm>
            <a:off x="1251679" y="645106"/>
            <a:ext cx="3902212" cy="5421435"/>
          </a:xfrm>
        </p:spPr>
        <p:txBody>
          <a:bodyPr anchor="ctr">
            <a:normAutofit/>
          </a:bodyPr>
          <a:lstStyle/>
          <a:p>
            <a:r>
              <a:rPr lang="en-US" sz="4000" dirty="0" smtClean="0">
                <a:latin typeface="Bodoni MT" panose="02070603080606020203" pitchFamily="18" charset="0"/>
              </a:rPr>
              <a:t>Reading research literature</a:t>
            </a:r>
            <a:endParaRPr lang="en-US" sz="4000" dirty="0">
              <a:latin typeface="Bodoni MT" panose="02070603080606020203" pitchFamily="18" charset="0"/>
            </a:endParaRPr>
          </a:p>
        </p:txBody>
      </p:sp>
    </p:spTree>
    <p:extLst>
      <p:ext uri="{BB962C8B-B14F-4D97-AF65-F5344CB8AC3E}">
        <p14:creationId xmlns:p14="http://schemas.microsoft.com/office/powerpoint/2010/main" val="2430620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40183-98AF-438D-AC1C-0AF4CC28DBD3}"/>
              </a:ext>
            </a:extLst>
          </p:cNvPr>
          <p:cNvSpPr>
            <a:spLocks noGrp="1"/>
          </p:cNvSpPr>
          <p:nvPr>
            <p:ph type="title"/>
          </p:nvPr>
        </p:nvSpPr>
        <p:spPr>
          <a:xfrm>
            <a:off x="8412699" y="1438103"/>
            <a:ext cx="3092115" cy="2892828"/>
          </a:xfrm>
        </p:spPr>
        <p:txBody>
          <a:bodyPr>
            <a:normAutofit fontScale="90000"/>
          </a:bodyPr>
          <a:lstStyle/>
          <a:p>
            <a:r>
              <a:rPr lang="en-US" sz="4000" dirty="0" smtClean="0">
                <a:latin typeface="Bodoni MT" panose="02070603080606020203" pitchFamily="18" charset="0"/>
              </a:rPr>
              <a:t/>
            </a:r>
            <a:br>
              <a:rPr lang="en-US" sz="4000" dirty="0" smtClean="0">
                <a:latin typeface="Bodoni MT" panose="02070603080606020203" pitchFamily="18" charset="0"/>
              </a:rPr>
            </a:br>
            <a:r>
              <a:rPr lang="en-US" sz="4000" dirty="0">
                <a:latin typeface="Bodoni MT" panose="02070603080606020203" pitchFamily="18" charset="0"/>
              </a:rPr>
              <a:t/>
            </a:r>
            <a:br>
              <a:rPr lang="en-US" sz="4000" dirty="0">
                <a:latin typeface="Bodoni MT" panose="02070603080606020203" pitchFamily="18" charset="0"/>
              </a:rPr>
            </a:br>
            <a:r>
              <a:rPr lang="en-US" sz="4000" dirty="0" smtClean="0">
                <a:latin typeface="Bodoni MT" panose="02070603080606020203" pitchFamily="18" charset="0"/>
              </a:rPr>
              <a:t>  What to include in     	  a     summary</a:t>
            </a:r>
            <a:endParaRPr lang="en-US" sz="4000" dirty="0">
              <a:latin typeface="Bodoni MT" panose="02070603080606020203" pitchFamily="18" charset="0"/>
            </a:endParaRPr>
          </a:p>
        </p:txBody>
      </p:sp>
      <p:sp>
        <p:nvSpPr>
          <p:cNvPr id="3" name="Content Placeholder 2">
            <a:extLst>
              <a:ext uri="{FF2B5EF4-FFF2-40B4-BE49-F238E27FC236}">
                <a16:creationId xmlns:a16="http://schemas.microsoft.com/office/drawing/2014/main" id="{1591ED45-72A6-42D8-9A05-3FA6D37BEF73}"/>
              </a:ext>
            </a:extLst>
          </p:cNvPr>
          <p:cNvSpPr>
            <a:spLocks noGrp="1"/>
          </p:cNvSpPr>
          <p:nvPr>
            <p:ph idx="1"/>
          </p:nvPr>
        </p:nvSpPr>
        <p:spPr/>
        <p:txBody>
          <a:bodyPr>
            <a:normAutofit/>
          </a:bodyPr>
          <a:lstStyle/>
          <a:p>
            <a:pPr lvl="0"/>
            <a:r>
              <a:rPr lang="en-US" sz="2900" dirty="0"/>
              <a:t>The study: what and how</a:t>
            </a:r>
          </a:p>
          <a:p>
            <a:pPr lvl="0"/>
            <a:r>
              <a:rPr lang="en-US" sz="2900" dirty="0"/>
              <a:t>Key findings and/ or implications</a:t>
            </a:r>
          </a:p>
          <a:p>
            <a:pPr lvl="0"/>
            <a:r>
              <a:rPr lang="en-US" sz="2900" dirty="0"/>
              <a:t>To write synthesis, one needs to find common findings and connections among studies. </a:t>
            </a:r>
          </a:p>
          <a:p>
            <a:pPr marL="0" indent="0">
              <a:buNone/>
            </a:pPr>
            <a:r>
              <a:rPr lang="en-US" sz="2900" dirty="0"/>
              <a:t> </a:t>
            </a:r>
          </a:p>
          <a:p>
            <a:pPr marL="0" indent="0">
              <a:buNone/>
            </a:pP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1080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40183-98AF-438D-AC1C-0AF4CC28DBD3}"/>
              </a:ext>
            </a:extLst>
          </p:cNvPr>
          <p:cNvSpPr>
            <a:spLocks noGrp="1"/>
          </p:cNvSpPr>
          <p:nvPr>
            <p:ph type="title"/>
          </p:nvPr>
        </p:nvSpPr>
        <p:spPr>
          <a:xfrm>
            <a:off x="1251677" y="382385"/>
            <a:ext cx="10668773" cy="1492132"/>
          </a:xfrm>
        </p:spPr>
        <p:txBody>
          <a:bodyPr>
            <a:normAutofit/>
          </a:bodyPr>
          <a:lstStyle/>
          <a:p>
            <a:r>
              <a:rPr lang="en-US" sz="4000" dirty="0" smtClean="0">
                <a:latin typeface="Bodoni MT" panose="02070603080606020203" pitchFamily="18" charset="0"/>
              </a:rPr>
              <a:t>What do studies have in common?</a:t>
            </a:r>
            <a:endParaRPr lang="en-US" sz="4000" dirty="0">
              <a:latin typeface="Bodoni MT" panose="02070603080606020203" pitchFamily="18" charset="0"/>
            </a:endParaRPr>
          </a:p>
        </p:txBody>
      </p:sp>
      <p:sp>
        <p:nvSpPr>
          <p:cNvPr id="3" name="Content Placeholder 2">
            <a:extLst>
              <a:ext uri="{FF2B5EF4-FFF2-40B4-BE49-F238E27FC236}">
                <a16:creationId xmlns:a16="http://schemas.microsoft.com/office/drawing/2014/main" id="{1591ED45-72A6-42D8-9A05-3FA6D37BEF73}"/>
              </a:ext>
            </a:extLst>
          </p:cNvPr>
          <p:cNvSpPr>
            <a:spLocks noGrp="1"/>
          </p:cNvSpPr>
          <p:nvPr>
            <p:ph idx="1"/>
          </p:nvPr>
        </p:nvSpPr>
        <p:spPr>
          <a:xfrm>
            <a:off x="2502131" y="2286002"/>
            <a:ext cx="7431578" cy="3142210"/>
          </a:xfrm>
        </p:spPr>
        <p:txBody>
          <a:bodyPr>
            <a:normAutofit/>
          </a:bodyPr>
          <a:lstStyle/>
          <a:p>
            <a:pPr lvl="0"/>
            <a:r>
              <a:rPr lang="en-US" sz="2800" dirty="0"/>
              <a:t>What are some potential “themes” you are noticing in the college ready literature?</a:t>
            </a:r>
          </a:p>
          <a:p>
            <a:pPr lvl="0"/>
            <a:r>
              <a:rPr lang="en-US" sz="2800" dirty="0"/>
              <a:t>Look for organizing themes. </a:t>
            </a:r>
          </a:p>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5158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06F0F283-C8B6-4598-89C9-C404C98A57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9">
            <a:extLst>
              <a:ext uri="{FF2B5EF4-FFF2-40B4-BE49-F238E27FC236}">
                <a16:creationId xmlns:a16="http://schemas.microsoft.com/office/drawing/2014/main" id="{E473B0C0-761B-443F-97A0-9D6E01FBB75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2"/>
            <a:ext cx="6300250" cy="6858002"/>
          </a:xfrm>
          <a:custGeom>
            <a:avLst/>
            <a:gdLst>
              <a:gd name="connsiteX0" fmla="*/ 0 w 6300250"/>
              <a:gd name="connsiteY0" fmla="*/ 0 h 6858002"/>
              <a:gd name="connsiteX1" fmla="*/ 3149600 w 6300250"/>
              <a:gd name="connsiteY1" fmla="*/ 0 h 6858002"/>
              <a:gd name="connsiteX2" fmla="*/ 3149600 w 6300250"/>
              <a:gd name="connsiteY2" fmla="*/ 2 h 6858002"/>
              <a:gd name="connsiteX3" fmla="*/ 6110455 w 6300250"/>
              <a:gd name="connsiteY3" fmla="*/ 2 h 6858002"/>
              <a:gd name="connsiteX4" fmla="*/ 6115495 w 6300250"/>
              <a:gd name="connsiteY4" fmla="*/ 66677 h 6858002"/>
              <a:gd name="connsiteX5" fmla="*/ 6123892 w 6300250"/>
              <a:gd name="connsiteY5" fmla="*/ 122239 h 6858002"/>
              <a:gd name="connsiteX6" fmla="*/ 6133970 w 6300250"/>
              <a:gd name="connsiteY6" fmla="*/ 174627 h 6858002"/>
              <a:gd name="connsiteX7" fmla="*/ 6150766 w 6300250"/>
              <a:gd name="connsiteY7" fmla="*/ 217489 h 6858002"/>
              <a:gd name="connsiteX8" fmla="*/ 6167562 w 6300250"/>
              <a:gd name="connsiteY8" fmla="*/ 260352 h 6858002"/>
              <a:gd name="connsiteX9" fmla="*/ 6187717 w 6300250"/>
              <a:gd name="connsiteY9" fmla="*/ 296864 h 6858002"/>
              <a:gd name="connsiteX10" fmla="*/ 6207872 w 6300250"/>
              <a:gd name="connsiteY10" fmla="*/ 334964 h 6858002"/>
              <a:gd name="connsiteX11" fmla="*/ 6226348 w 6300250"/>
              <a:gd name="connsiteY11" fmla="*/ 369889 h 6858002"/>
              <a:gd name="connsiteX12" fmla="*/ 6244823 w 6300250"/>
              <a:gd name="connsiteY12" fmla="*/ 409577 h 6858002"/>
              <a:gd name="connsiteX13" fmla="*/ 6261619 w 6300250"/>
              <a:gd name="connsiteY13" fmla="*/ 450852 h 6858002"/>
              <a:gd name="connsiteX14" fmla="*/ 6276736 w 6300250"/>
              <a:gd name="connsiteY14" fmla="*/ 496889 h 6858002"/>
              <a:gd name="connsiteX15" fmla="*/ 6288493 w 6300250"/>
              <a:gd name="connsiteY15" fmla="*/ 546102 h 6858002"/>
              <a:gd name="connsiteX16" fmla="*/ 6296891 w 6300250"/>
              <a:gd name="connsiteY16" fmla="*/ 606427 h 6858002"/>
              <a:gd name="connsiteX17" fmla="*/ 6300250 w 6300250"/>
              <a:gd name="connsiteY17" fmla="*/ 673102 h 6858002"/>
              <a:gd name="connsiteX18" fmla="*/ 6296891 w 6300250"/>
              <a:gd name="connsiteY18" fmla="*/ 744539 h 6858002"/>
              <a:gd name="connsiteX19" fmla="*/ 6288493 w 6300250"/>
              <a:gd name="connsiteY19" fmla="*/ 801689 h 6858002"/>
              <a:gd name="connsiteX20" fmla="*/ 6276736 w 6300250"/>
              <a:gd name="connsiteY20" fmla="*/ 854077 h 6858002"/>
              <a:gd name="connsiteX21" fmla="*/ 6261619 w 6300250"/>
              <a:gd name="connsiteY21" fmla="*/ 901702 h 6858002"/>
              <a:gd name="connsiteX22" fmla="*/ 6244823 w 6300250"/>
              <a:gd name="connsiteY22" fmla="*/ 942977 h 6858002"/>
              <a:gd name="connsiteX23" fmla="*/ 6224668 w 6300250"/>
              <a:gd name="connsiteY23" fmla="*/ 981077 h 6858002"/>
              <a:gd name="connsiteX24" fmla="*/ 6204513 w 6300250"/>
              <a:gd name="connsiteY24" fmla="*/ 1017589 h 6858002"/>
              <a:gd name="connsiteX25" fmla="*/ 6184358 w 6300250"/>
              <a:gd name="connsiteY25" fmla="*/ 1055689 h 6858002"/>
              <a:gd name="connsiteX26" fmla="*/ 6165882 w 6300250"/>
              <a:gd name="connsiteY26" fmla="*/ 1095377 h 6858002"/>
              <a:gd name="connsiteX27" fmla="*/ 6147406 w 6300250"/>
              <a:gd name="connsiteY27" fmla="*/ 1136652 h 6858002"/>
              <a:gd name="connsiteX28" fmla="*/ 6132291 w 6300250"/>
              <a:gd name="connsiteY28" fmla="*/ 1182689 h 6858002"/>
              <a:gd name="connsiteX29" fmla="*/ 6122213 w 6300250"/>
              <a:gd name="connsiteY29" fmla="*/ 1235077 h 6858002"/>
              <a:gd name="connsiteX30" fmla="*/ 6112135 w 6300250"/>
              <a:gd name="connsiteY30" fmla="*/ 1295402 h 6858002"/>
              <a:gd name="connsiteX31" fmla="*/ 6110455 w 6300250"/>
              <a:gd name="connsiteY31" fmla="*/ 1363664 h 6858002"/>
              <a:gd name="connsiteX32" fmla="*/ 6112135 w 6300250"/>
              <a:gd name="connsiteY32" fmla="*/ 1431927 h 6858002"/>
              <a:gd name="connsiteX33" fmla="*/ 6122213 w 6300250"/>
              <a:gd name="connsiteY33" fmla="*/ 1492252 h 6858002"/>
              <a:gd name="connsiteX34" fmla="*/ 6132291 w 6300250"/>
              <a:gd name="connsiteY34" fmla="*/ 1544639 h 6858002"/>
              <a:gd name="connsiteX35" fmla="*/ 6147406 w 6300250"/>
              <a:gd name="connsiteY35" fmla="*/ 1589089 h 6858002"/>
              <a:gd name="connsiteX36" fmla="*/ 6165882 w 6300250"/>
              <a:gd name="connsiteY36" fmla="*/ 1631952 h 6858002"/>
              <a:gd name="connsiteX37" fmla="*/ 6184358 w 6300250"/>
              <a:gd name="connsiteY37" fmla="*/ 1671639 h 6858002"/>
              <a:gd name="connsiteX38" fmla="*/ 6204513 w 6300250"/>
              <a:gd name="connsiteY38" fmla="*/ 1708152 h 6858002"/>
              <a:gd name="connsiteX39" fmla="*/ 6224668 w 6300250"/>
              <a:gd name="connsiteY39" fmla="*/ 1743077 h 6858002"/>
              <a:gd name="connsiteX40" fmla="*/ 6244823 w 6300250"/>
              <a:gd name="connsiteY40" fmla="*/ 1782764 h 6858002"/>
              <a:gd name="connsiteX41" fmla="*/ 6261619 w 6300250"/>
              <a:gd name="connsiteY41" fmla="*/ 1824039 h 6858002"/>
              <a:gd name="connsiteX42" fmla="*/ 6276736 w 6300250"/>
              <a:gd name="connsiteY42" fmla="*/ 1870077 h 6858002"/>
              <a:gd name="connsiteX43" fmla="*/ 6288493 w 6300250"/>
              <a:gd name="connsiteY43" fmla="*/ 1922464 h 6858002"/>
              <a:gd name="connsiteX44" fmla="*/ 6296891 w 6300250"/>
              <a:gd name="connsiteY44" fmla="*/ 1982789 h 6858002"/>
              <a:gd name="connsiteX45" fmla="*/ 6300250 w 6300250"/>
              <a:gd name="connsiteY45" fmla="*/ 2051052 h 6858002"/>
              <a:gd name="connsiteX46" fmla="*/ 6296891 w 6300250"/>
              <a:gd name="connsiteY46" fmla="*/ 2119314 h 6858002"/>
              <a:gd name="connsiteX47" fmla="*/ 6288493 w 6300250"/>
              <a:gd name="connsiteY47" fmla="*/ 2179639 h 6858002"/>
              <a:gd name="connsiteX48" fmla="*/ 6276736 w 6300250"/>
              <a:gd name="connsiteY48" fmla="*/ 2232027 h 6858002"/>
              <a:gd name="connsiteX49" fmla="*/ 6261619 w 6300250"/>
              <a:gd name="connsiteY49" fmla="*/ 2278064 h 6858002"/>
              <a:gd name="connsiteX50" fmla="*/ 6244823 w 6300250"/>
              <a:gd name="connsiteY50" fmla="*/ 2319339 h 6858002"/>
              <a:gd name="connsiteX51" fmla="*/ 6224668 w 6300250"/>
              <a:gd name="connsiteY51" fmla="*/ 2359027 h 6858002"/>
              <a:gd name="connsiteX52" fmla="*/ 6204513 w 6300250"/>
              <a:gd name="connsiteY52" fmla="*/ 2395539 h 6858002"/>
              <a:gd name="connsiteX53" fmla="*/ 6184358 w 6300250"/>
              <a:gd name="connsiteY53" fmla="*/ 2433639 h 6858002"/>
              <a:gd name="connsiteX54" fmla="*/ 6165882 w 6300250"/>
              <a:gd name="connsiteY54" fmla="*/ 2471739 h 6858002"/>
              <a:gd name="connsiteX55" fmla="*/ 6147406 w 6300250"/>
              <a:gd name="connsiteY55" fmla="*/ 2513014 h 6858002"/>
              <a:gd name="connsiteX56" fmla="*/ 6132291 w 6300250"/>
              <a:gd name="connsiteY56" fmla="*/ 2560639 h 6858002"/>
              <a:gd name="connsiteX57" fmla="*/ 6122213 w 6300250"/>
              <a:gd name="connsiteY57" fmla="*/ 2613027 h 6858002"/>
              <a:gd name="connsiteX58" fmla="*/ 6112135 w 6300250"/>
              <a:gd name="connsiteY58" fmla="*/ 2671764 h 6858002"/>
              <a:gd name="connsiteX59" fmla="*/ 6110455 w 6300250"/>
              <a:gd name="connsiteY59" fmla="*/ 2741614 h 6858002"/>
              <a:gd name="connsiteX60" fmla="*/ 6112135 w 6300250"/>
              <a:gd name="connsiteY60" fmla="*/ 2809877 h 6858002"/>
              <a:gd name="connsiteX61" fmla="*/ 6122213 w 6300250"/>
              <a:gd name="connsiteY61" fmla="*/ 2868614 h 6858002"/>
              <a:gd name="connsiteX62" fmla="*/ 6132291 w 6300250"/>
              <a:gd name="connsiteY62" fmla="*/ 2922589 h 6858002"/>
              <a:gd name="connsiteX63" fmla="*/ 6147406 w 6300250"/>
              <a:gd name="connsiteY63" fmla="*/ 2967039 h 6858002"/>
              <a:gd name="connsiteX64" fmla="*/ 6165882 w 6300250"/>
              <a:gd name="connsiteY64" fmla="*/ 3009902 h 6858002"/>
              <a:gd name="connsiteX65" fmla="*/ 6184358 w 6300250"/>
              <a:gd name="connsiteY65" fmla="*/ 3046414 h 6858002"/>
              <a:gd name="connsiteX66" fmla="*/ 6204513 w 6300250"/>
              <a:gd name="connsiteY66" fmla="*/ 3084514 h 6858002"/>
              <a:gd name="connsiteX67" fmla="*/ 6224668 w 6300250"/>
              <a:gd name="connsiteY67" fmla="*/ 3121027 h 6858002"/>
              <a:gd name="connsiteX68" fmla="*/ 6244823 w 6300250"/>
              <a:gd name="connsiteY68" fmla="*/ 3160714 h 6858002"/>
              <a:gd name="connsiteX69" fmla="*/ 6261619 w 6300250"/>
              <a:gd name="connsiteY69" fmla="*/ 3201989 h 6858002"/>
              <a:gd name="connsiteX70" fmla="*/ 6276736 w 6300250"/>
              <a:gd name="connsiteY70" fmla="*/ 3248027 h 6858002"/>
              <a:gd name="connsiteX71" fmla="*/ 6288493 w 6300250"/>
              <a:gd name="connsiteY71" fmla="*/ 3300414 h 6858002"/>
              <a:gd name="connsiteX72" fmla="*/ 6296891 w 6300250"/>
              <a:gd name="connsiteY72" fmla="*/ 3360739 h 6858002"/>
              <a:gd name="connsiteX73" fmla="*/ 6300250 w 6300250"/>
              <a:gd name="connsiteY73" fmla="*/ 3427414 h 6858002"/>
              <a:gd name="connsiteX74" fmla="*/ 6296891 w 6300250"/>
              <a:gd name="connsiteY74" fmla="*/ 3497264 h 6858002"/>
              <a:gd name="connsiteX75" fmla="*/ 6288493 w 6300250"/>
              <a:gd name="connsiteY75" fmla="*/ 3557589 h 6858002"/>
              <a:gd name="connsiteX76" fmla="*/ 6276736 w 6300250"/>
              <a:gd name="connsiteY76" fmla="*/ 3609977 h 6858002"/>
              <a:gd name="connsiteX77" fmla="*/ 6261619 w 6300250"/>
              <a:gd name="connsiteY77" fmla="*/ 3656014 h 6858002"/>
              <a:gd name="connsiteX78" fmla="*/ 6244823 w 6300250"/>
              <a:gd name="connsiteY78" fmla="*/ 3697289 h 6858002"/>
              <a:gd name="connsiteX79" fmla="*/ 6224668 w 6300250"/>
              <a:gd name="connsiteY79" fmla="*/ 3736977 h 6858002"/>
              <a:gd name="connsiteX80" fmla="*/ 6184358 w 6300250"/>
              <a:gd name="connsiteY80" fmla="*/ 3811589 h 6858002"/>
              <a:gd name="connsiteX81" fmla="*/ 6165882 w 6300250"/>
              <a:gd name="connsiteY81" fmla="*/ 3848102 h 6858002"/>
              <a:gd name="connsiteX82" fmla="*/ 6147406 w 6300250"/>
              <a:gd name="connsiteY82" fmla="*/ 3890964 h 6858002"/>
              <a:gd name="connsiteX83" fmla="*/ 6132291 w 6300250"/>
              <a:gd name="connsiteY83" fmla="*/ 3935414 h 6858002"/>
              <a:gd name="connsiteX84" fmla="*/ 6122213 w 6300250"/>
              <a:gd name="connsiteY84" fmla="*/ 3987802 h 6858002"/>
              <a:gd name="connsiteX85" fmla="*/ 6112135 w 6300250"/>
              <a:gd name="connsiteY85" fmla="*/ 4048127 h 6858002"/>
              <a:gd name="connsiteX86" fmla="*/ 6110455 w 6300250"/>
              <a:gd name="connsiteY86" fmla="*/ 4116389 h 6858002"/>
              <a:gd name="connsiteX87" fmla="*/ 6112135 w 6300250"/>
              <a:gd name="connsiteY87" fmla="*/ 4186239 h 6858002"/>
              <a:gd name="connsiteX88" fmla="*/ 6122213 w 6300250"/>
              <a:gd name="connsiteY88" fmla="*/ 4244977 h 6858002"/>
              <a:gd name="connsiteX89" fmla="*/ 6132291 w 6300250"/>
              <a:gd name="connsiteY89" fmla="*/ 4297364 h 6858002"/>
              <a:gd name="connsiteX90" fmla="*/ 6147406 w 6300250"/>
              <a:gd name="connsiteY90" fmla="*/ 4343402 h 6858002"/>
              <a:gd name="connsiteX91" fmla="*/ 6165882 w 6300250"/>
              <a:gd name="connsiteY91" fmla="*/ 4386264 h 6858002"/>
              <a:gd name="connsiteX92" fmla="*/ 6184358 w 6300250"/>
              <a:gd name="connsiteY92" fmla="*/ 4424364 h 6858002"/>
              <a:gd name="connsiteX93" fmla="*/ 6224668 w 6300250"/>
              <a:gd name="connsiteY93" fmla="*/ 4498977 h 6858002"/>
              <a:gd name="connsiteX94" fmla="*/ 6244823 w 6300250"/>
              <a:gd name="connsiteY94" fmla="*/ 4537077 h 6858002"/>
              <a:gd name="connsiteX95" fmla="*/ 6261619 w 6300250"/>
              <a:gd name="connsiteY95" fmla="*/ 4579939 h 6858002"/>
              <a:gd name="connsiteX96" fmla="*/ 6276736 w 6300250"/>
              <a:gd name="connsiteY96" fmla="*/ 4625977 h 6858002"/>
              <a:gd name="connsiteX97" fmla="*/ 6288493 w 6300250"/>
              <a:gd name="connsiteY97" fmla="*/ 4678364 h 6858002"/>
              <a:gd name="connsiteX98" fmla="*/ 6296891 w 6300250"/>
              <a:gd name="connsiteY98" fmla="*/ 4738689 h 6858002"/>
              <a:gd name="connsiteX99" fmla="*/ 6300250 w 6300250"/>
              <a:gd name="connsiteY99" fmla="*/ 4806952 h 6858002"/>
              <a:gd name="connsiteX100" fmla="*/ 6296891 w 6300250"/>
              <a:gd name="connsiteY100" fmla="*/ 4875214 h 6858002"/>
              <a:gd name="connsiteX101" fmla="*/ 6288493 w 6300250"/>
              <a:gd name="connsiteY101" fmla="*/ 4935539 h 6858002"/>
              <a:gd name="connsiteX102" fmla="*/ 6276736 w 6300250"/>
              <a:gd name="connsiteY102" fmla="*/ 4987927 h 6858002"/>
              <a:gd name="connsiteX103" fmla="*/ 6261619 w 6300250"/>
              <a:gd name="connsiteY103" fmla="*/ 5033964 h 6858002"/>
              <a:gd name="connsiteX104" fmla="*/ 6244823 w 6300250"/>
              <a:gd name="connsiteY104" fmla="*/ 5075239 h 6858002"/>
              <a:gd name="connsiteX105" fmla="*/ 6224668 w 6300250"/>
              <a:gd name="connsiteY105" fmla="*/ 5114927 h 6858002"/>
              <a:gd name="connsiteX106" fmla="*/ 6204513 w 6300250"/>
              <a:gd name="connsiteY106" fmla="*/ 5149852 h 6858002"/>
              <a:gd name="connsiteX107" fmla="*/ 6184358 w 6300250"/>
              <a:gd name="connsiteY107" fmla="*/ 5186364 h 6858002"/>
              <a:gd name="connsiteX108" fmla="*/ 6165882 w 6300250"/>
              <a:gd name="connsiteY108" fmla="*/ 5226052 h 6858002"/>
              <a:gd name="connsiteX109" fmla="*/ 6147406 w 6300250"/>
              <a:gd name="connsiteY109" fmla="*/ 5268914 h 6858002"/>
              <a:gd name="connsiteX110" fmla="*/ 6132291 w 6300250"/>
              <a:gd name="connsiteY110" fmla="*/ 5313364 h 6858002"/>
              <a:gd name="connsiteX111" fmla="*/ 6122213 w 6300250"/>
              <a:gd name="connsiteY111" fmla="*/ 5365752 h 6858002"/>
              <a:gd name="connsiteX112" fmla="*/ 6112135 w 6300250"/>
              <a:gd name="connsiteY112" fmla="*/ 5426077 h 6858002"/>
              <a:gd name="connsiteX113" fmla="*/ 6110455 w 6300250"/>
              <a:gd name="connsiteY113" fmla="*/ 5494339 h 6858002"/>
              <a:gd name="connsiteX114" fmla="*/ 6112135 w 6300250"/>
              <a:gd name="connsiteY114" fmla="*/ 5562602 h 6858002"/>
              <a:gd name="connsiteX115" fmla="*/ 6122213 w 6300250"/>
              <a:gd name="connsiteY115" fmla="*/ 5622927 h 6858002"/>
              <a:gd name="connsiteX116" fmla="*/ 6132291 w 6300250"/>
              <a:gd name="connsiteY116" fmla="*/ 5675314 h 6858002"/>
              <a:gd name="connsiteX117" fmla="*/ 6147406 w 6300250"/>
              <a:gd name="connsiteY117" fmla="*/ 5721352 h 6858002"/>
              <a:gd name="connsiteX118" fmla="*/ 6165882 w 6300250"/>
              <a:gd name="connsiteY118" fmla="*/ 5762627 h 6858002"/>
              <a:gd name="connsiteX119" fmla="*/ 6184358 w 6300250"/>
              <a:gd name="connsiteY119" fmla="*/ 5802314 h 6858002"/>
              <a:gd name="connsiteX120" fmla="*/ 6204513 w 6300250"/>
              <a:gd name="connsiteY120" fmla="*/ 5840414 h 6858002"/>
              <a:gd name="connsiteX121" fmla="*/ 6224668 w 6300250"/>
              <a:gd name="connsiteY121" fmla="*/ 5876927 h 6858002"/>
              <a:gd name="connsiteX122" fmla="*/ 6244823 w 6300250"/>
              <a:gd name="connsiteY122" fmla="*/ 5915027 h 6858002"/>
              <a:gd name="connsiteX123" fmla="*/ 6261619 w 6300250"/>
              <a:gd name="connsiteY123" fmla="*/ 5956302 h 6858002"/>
              <a:gd name="connsiteX124" fmla="*/ 6276736 w 6300250"/>
              <a:gd name="connsiteY124" fmla="*/ 6003927 h 6858002"/>
              <a:gd name="connsiteX125" fmla="*/ 6288493 w 6300250"/>
              <a:gd name="connsiteY125" fmla="*/ 6056314 h 6858002"/>
              <a:gd name="connsiteX126" fmla="*/ 6296891 w 6300250"/>
              <a:gd name="connsiteY126" fmla="*/ 6113464 h 6858002"/>
              <a:gd name="connsiteX127" fmla="*/ 6300250 w 6300250"/>
              <a:gd name="connsiteY127" fmla="*/ 6183314 h 6858002"/>
              <a:gd name="connsiteX128" fmla="*/ 6296891 w 6300250"/>
              <a:gd name="connsiteY128" fmla="*/ 6251577 h 6858002"/>
              <a:gd name="connsiteX129" fmla="*/ 6288493 w 6300250"/>
              <a:gd name="connsiteY129" fmla="*/ 6311902 h 6858002"/>
              <a:gd name="connsiteX130" fmla="*/ 6276736 w 6300250"/>
              <a:gd name="connsiteY130" fmla="*/ 6361114 h 6858002"/>
              <a:gd name="connsiteX131" fmla="*/ 6261619 w 6300250"/>
              <a:gd name="connsiteY131" fmla="*/ 6407152 h 6858002"/>
              <a:gd name="connsiteX132" fmla="*/ 6244823 w 6300250"/>
              <a:gd name="connsiteY132" fmla="*/ 6448427 h 6858002"/>
              <a:gd name="connsiteX133" fmla="*/ 6226348 w 6300250"/>
              <a:gd name="connsiteY133" fmla="*/ 6488114 h 6858002"/>
              <a:gd name="connsiteX134" fmla="*/ 6207872 w 6300250"/>
              <a:gd name="connsiteY134" fmla="*/ 6523039 h 6858002"/>
              <a:gd name="connsiteX135" fmla="*/ 6187717 w 6300250"/>
              <a:gd name="connsiteY135" fmla="*/ 6561139 h 6858002"/>
              <a:gd name="connsiteX136" fmla="*/ 6167562 w 6300250"/>
              <a:gd name="connsiteY136" fmla="*/ 6597652 h 6858002"/>
              <a:gd name="connsiteX137" fmla="*/ 6150766 w 6300250"/>
              <a:gd name="connsiteY137" fmla="*/ 6640514 h 6858002"/>
              <a:gd name="connsiteX138" fmla="*/ 6133970 w 6300250"/>
              <a:gd name="connsiteY138" fmla="*/ 6683377 h 6858002"/>
              <a:gd name="connsiteX139" fmla="*/ 6123892 w 6300250"/>
              <a:gd name="connsiteY139" fmla="*/ 6735764 h 6858002"/>
              <a:gd name="connsiteX140" fmla="*/ 6115495 w 6300250"/>
              <a:gd name="connsiteY140" fmla="*/ 6791327 h 6858002"/>
              <a:gd name="connsiteX141" fmla="*/ 6110455 w 6300250"/>
              <a:gd name="connsiteY141" fmla="*/ 6858002 h 6858002"/>
              <a:gd name="connsiteX142" fmla="*/ 3149600 w 6300250"/>
              <a:gd name="connsiteY142" fmla="*/ 6858002 h 6858002"/>
              <a:gd name="connsiteX143" fmla="*/ 2707087 w 6300250"/>
              <a:gd name="connsiteY143" fmla="*/ 6858002 h 6858002"/>
              <a:gd name="connsiteX144" fmla="*/ 0 w 6300250"/>
              <a:gd name="connsiteY144" fmla="*/ 6858002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Lst>
            <a:rect l="l" t="t" r="r" b="b"/>
            <a:pathLst>
              <a:path w="6300250" h="6858002">
                <a:moveTo>
                  <a:pt x="0" y="0"/>
                </a:moveTo>
                <a:lnTo>
                  <a:pt x="3149600" y="0"/>
                </a:lnTo>
                <a:lnTo>
                  <a:pt x="3149600" y="2"/>
                </a:lnTo>
                <a:lnTo>
                  <a:pt x="6110455" y="2"/>
                </a:lnTo>
                <a:lnTo>
                  <a:pt x="6115495" y="66677"/>
                </a:lnTo>
                <a:lnTo>
                  <a:pt x="6123892" y="122239"/>
                </a:lnTo>
                <a:lnTo>
                  <a:pt x="6133970" y="174627"/>
                </a:lnTo>
                <a:lnTo>
                  <a:pt x="6150766" y="217489"/>
                </a:lnTo>
                <a:lnTo>
                  <a:pt x="6167562" y="260352"/>
                </a:lnTo>
                <a:lnTo>
                  <a:pt x="6187717" y="296864"/>
                </a:lnTo>
                <a:lnTo>
                  <a:pt x="6207872" y="334964"/>
                </a:lnTo>
                <a:lnTo>
                  <a:pt x="6226348" y="369889"/>
                </a:lnTo>
                <a:lnTo>
                  <a:pt x="6244823" y="409577"/>
                </a:lnTo>
                <a:lnTo>
                  <a:pt x="6261619" y="450852"/>
                </a:lnTo>
                <a:lnTo>
                  <a:pt x="6276736" y="496889"/>
                </a:lnTo>
                <a:lnTo>
                  <a:pt x="6288493" y="546102"/>
                </a:lnTo>
                <a:lnTo>
                  <a:pt x="6296891" y="606427"/>
                </a:lnTo>
                <a:lnTo>
                  <a:pt x="6300250" y="673102"/>
                </a:lnTo>
                <a:lnTo>
                  <a:pt x="6296891" y="744539"/>
                </a:lnTo>
                <a:lnTo>
                  <a:pt x="6288493" y="801689"/>
                </a:lnTo>
                <a:lnTo>
                  <a:pt x="6276736" y="854077"/>
                </a:lnTo>
                <a:lnTo>
                  <a:pt x="6261619" y="901702"/>
                </a:lnTo>
                <a:lnTo>
                  <a:pt x="6244823" y="942977"/>
                </a:lnTo>
                <a:lnTo>
                  <a:pt x="6224668" y="981077"/>
                </a:lnTo>
                <a:lnTo>
                  <a:pt x="6204513" y="1017589"/>
                </a:lnTo>
                <a:lnTo>
                  <a:pt x="6184358" y="1055689"/>
                </a:lnTo>
                <a:lnTo>
                  <a:pt x="6165882" y="1095377"/>
                </a:lnTo>
                <a:lnTo>
                  <a:pt x="6147406" y="1136652"/>
                </a:lnTo>
                <a:lnTo>
                  <a:pt x="6132291" y="1182689"/>
                </a:lnTo>
                <a:lnTo>
                  <a:pt x="6122213" y="1235077"/>
                </a:lnTo>
                <a:lnTo>
                  <a:pt x="6112135" y="1295402"/>
                </a:lnTo>
                <a:lnTo>
                  <a:pt x="6110455" y="1363664"/>
                </a:lnTo>
                <a:lnTo>
                  <a:pt x="6112135" y="1431927"/>
                </a:lnTo>
                <a:lnTo>
                  <a:pt x="6122213" y="1492252"/>
                </a:lnTo>
                <a:lnTo>
                  <a:pt x="6132291" y="1544639"/>
                </a:lnTo>
                <a:lnTo>
                  <a:pt x="6147406" y="1589089"/>
                </a:lnTo>
                <a:lnTo>
                  <a:pt x="6165882" y="1631952"/>
                </a:lnTo>
                <a:lnTo>
                  <a:pt x="6184358" y="1671639"/>
                </a:lnTo>
                <a:lnTo>
                  <a:pt x="6204513" y="1708152"/>
                </a:lnTo>
                <a:lnTo>
                  <a:pt x="6224668" y="1743077"/>
                </a:lnTo>
                <a:lnTo>
                  <a:pt x="6244823" y="1782764"/>
                </a:lnTo>
                <a:lnTo>
                  <a:pt x="6261619" y="1824039"/>
                </a:lnTo>
                <a:lnTo>
                  <a:pt x="6276736" y="1870077"/>
                </a:lnTo>
                <a:lnTo>
                  <a:pt x="6288493" y="1922464"/>
                </a:lnTo>
                <a:lnTo>
                  <a:pt x="6296891" y="1982789"/>
                </a:lnTo>
                <a:lnTo>
                  <a:pt x="6300250" y="2051052"/>
                </a:lnTo>
                <a:lnTo>
                  <a:pt x="6296891" y="2119314"/>
                </a:lnTo>
                <a:lnTo>
                  <a:pt x="6288493" y="2179639"/>
                </a:lnTo>
                <a:lnTo>
                  <a:pt x="6276736" y="2232027"/>
                </a:lnTo>
                <a:lnTo>
                  <a:pt x="6261619" y="2278064"/>
                </a:lnTo>
                <a:lnTo>
                  <a:pt x="6244823" y="2319339"/>
                </a:lnTo>
                <a:lnTo>
                  <a:pt x="6224668" y="2359027"/>
                </a:lnTo>
                <a:lnTo>
                  <a:pt x="6204513" y="2395539"/>
                </a:lnTo>
                <a:lnTo>
                  <a:pt x="6184358" y="2433639"/>
                </a:lnTo>
                <a:lnTo>
                  <a:pt x="6165882" y="2471739"/>
                </a:lnTo>
                <a:lnTo>
                  <a:pt x="6147406" y="2513014"/>
                </a:lnTo>
                <a:lnTo>
                  <a:pt x="6132291" y="2560639"/>
                </a:lnTo>
                <a:lnTo>
                  <a:pt x="6122213" y="2613027"/>
                </a:lnTo>
                <a:lnTo>
                  <a:pt x="6112135" y="2671764"/>
                </a:lnTo>
                <a:lnTo>
                  <a:pt x="6110455" y="2741614"/>
                </a:lnTo>
                <a:lnTo>
                  <a:pt x="6112135" y="2809877"/>
                </a:lnTo>
                <a:lnTo>
                  <a:pt x="6122213" y="2868614"/>
                </a:lnTo>
                <a:lnTo>
                  <a:pt x="6132291" y="2922589"/>
                </a:lnTo>
                <a:lnTo>
                  <a:pt x="6147406" y="2967039"/>
                </a:lnTo>
                <a:lnTo>
                  <a:pt x="6165882" y="3009902"/>
                </a:lnTo>
                <a:lnTo>
                  <a:pt x="6184358" y="3046414"/>
                </a:lnTo>
                <a:lnTo>
                  <a:pt x="6204513" y="3084514"/>
                </a:lnTo>
                <a:lnTo>
                  <a:pt x="6224668" y="3121027"/>
                </a:lnTo>
                <a:lnTo>
                  <a:pt x="6244823" y="3160714"/>
                </a:lnTo>
                <a:lnTo>
                  <a:pt x="6261619" y="3201989"/>
                </a:lnTo>
                <a:lnTo>
                  <a:pt x="6276736" y="3248027"/>
                </a:lnTo>
                <a:lnTo>
                  <a:pt x="6288493" y="3300414"/>
                </a:lnTo>
                <a:lnTo>
                  <a:pt x="6296891" y="3360739"/>
                </a:lnTo>
                <a:lnTo>
                  <a:pt x="6300250" y="3427414"/>
                </a:lnTo>
                <a:lnTo>
                  <a:pt x="6296891" y="3497264"/>
                </a:lnTo>
                <a:lnTo>
                  <a:pt x="6288493" y="3557589"/>
                </a:lnTo>
                <a:lnTo>
                  <a:pt x="6276736" y="3609977"/>
                </a:lnTo>
                <a:lnTo>
                  <a:pt x="6261619" y="3656014"/>
                </a:lnTo>
                <a:lnTo>
                  <a:pt x="6244823" y="3697289"/>
                </a:lnTo>
                <a:lnTo>
                  <a:pt x="6224668" y="3736977"/>
                </a:lnTo>
                <a:lnTo>
                  <a:pt x="6184358" y="3811589"/>
                </a:lnTo>
                <a:lnTo>
                  <a:pt x="6165882" y="3848102"/>
                </a:lnTo>
                <a:lnTo>
                  <a:pt x="6147406" y="3890964"/>
                </a:lnTo>
                <a:lnTo>
                  <a:pt x="6132291" y="3935414"/>
                </a:lnTo>
                <a:lnTo>
                  <a:pt x="6122213" y="3987802"/>
                </a:lnTo>
                <a:lnTo>
                  <a:pt x="6112135" y="4048127"/>
                </a:lnTo>
                <a:lnTo>
                  <a:pt x="6110455" y="4116389"/>
                </a:lnTo>
                <a:lnTo>
                  <a:pt x="6112135" y="4186239"/>
                </a:lnTo>
                <a:lnTo>
                  <a:pt x="6122213" y="4244977"/>
                </a:lnTo>
                <a:lnTo>
                  <a:pt x="6132291" y="4297364"/>
                </a:lnTo>
                <a:lnTo>
                  <a:pt x="6147406" y="4343402"/>
                </a:lnTo>
                <a:lnTo>
                  <a:pt x="6165882" y="4386264"/>
                </a:lnTo>
                <a:lnTo>
                  <a:pt x="6184358" y="4424364"/>
                </a:lnTo>
                <a:lnTo>
                  <a:pt x="6224668" y="4498977"/>
                </a:lnTo>
                <a:lnTo>
                  <a:pt x="6244823" y="4537077"/>
                </a:lnTo>
                <a:lnTo>
                  <a:pt x="6261619" y="4579939"/>
                </a:lnTo>
                <a:lnTo>
                  <a:pt x="6276736" y="4625977"/>
                </a:lnTo>
                <a:lnTo>
                  <a:pt x="6288493" y="4678364"/>
                </a:lnTo>
                <a:lnTo>
                  <a:pt x="6296891" y="4738689"/>
                </a:lnTo>
                <a:lnTo>
                  <a:pt x="6300250" y="4806952"/>
                </a:lnTo>
                <a:lnTo>
                  <a:pt x="6296891" y="4875214"/>
                </a:lnTo>
                <a:lnTo>
                  <a:pt x="6288493" y="4935539"/>
                </a:lnTo>
                <a:lnTo>
                  <a:pt x="6276736" y="4987927"/>
                </a:lnTo>
                <a:lnTo>
                  <a:pt x="6261619" y="5033964"/>
                </a:lnTo>
                <a:lnTo>
                  <a:pt x="6244823" y="5075239"/>
                </a:lnTo>
                <a:lnTo>
                  <a:pt x="6224668" y="5114927"/>
                </a:lnTo>
                <a:lnTo>
                  <a:pt x="6204513" y="5149852"/>
                </a:lnTo>
                <a:lnTo>
                  <a:pt x="6184358" y="5186364"/>
                </a:lnTo>
                <a:lnTo>
                  <a:pt x="6165882" y="5226052"/>
                </a:lnTo>
                <a:lnTo>
                  <a:pt x="6147406" y="5268914"/>
                </a:lnTo>
                <a:lnTo>
                  <a:pt x="6132291" y="5313364"/>
                </a:lnTo>
                <a:lnTo>
                  <a:pt x="6122213" y="5365752"/>
                </a:lnTo>
                <a:lnTo>
                  <a:pt x="6112135" y="5426077"/>
                </a:lnTo>
                <a:lnTo>
                  <a:pt x="6110455" y="5494339"/>
                </a:lnTo>
                <a:lnTo>
                  <a:pt x="6112135" y="5562602"/>
                </a:lnTo>
                <a:lnTo>
                  <a:pt x="6122213" y="5622927"/>
                </a:lnTo>
                <a:lnTo>
                  <a:pt x="6132291" y="5675314"/>
                </a:lnTo>
                <a:lnTo>
                  <a:pt x="6147406" y="5721352"/>
                </a:lnTo>
                <a:lnTo>
                  <a:pt x="6165882" y="5762627"/>
                </a:lnTo>
                <a:lnTo>
                  <a:pt x="6184358" y="5802314"/>
                </a:lnTo>
                <a:lnTo>
                  <a:pt x="6204513" y="5840414"/>
                </a:lnTo>
                <a:lnTo>
                  <a:pt x="6224668" y="5876927"/>
                </a:lnTo>
                <a:lnTo>
                  <a:pt x="6244823" y="5915027"/>
                </a:lnTo>
                <a:lnTo>
                  <a:pt x="6261619" y="5956302"/>
                </a:lnTo>
                <a:lnTo>
                  <a:pt x="6276736" y="6003927"/>
                </a:lnTo>
                <a:lnTo>
                  <a:pt x="6288493" y="6056314"/>
                </a:lnTo>
                <a:lnTo>
                  <a:pt x="6296891" y="6113464"/>
                </a:lnTo>
                <a:lnTo>
                  <a:pt x="6300250" y="6183314"/>
                </a:lnTo>
                <a:lnTo>
                  <a:pt x="6296891" y="6251577"/>
                </a:lnTo>
                <a:lnTo>
                  <a:pt x="6288493" y="6311902"/>
                </a:lnTo>
                <a:lnTo>
                  <a:pt x="6276736" y="6361114"/>
                </a:lnTo>
                <a:lnTo>
                  <a:pt x="6261619" y="6407152"/>
                </a:lnTo>
                <a:lnTo>
                  <a:pt x="6244823" y="6448427"/>
                </a:lnTo>
                <a:lnTo>
                  <a:pt x="6226348" y="6488114"/>
                </a:lnTo>
                <a:lnTo>
                  <a:pt x="6207872" y="6523039"/>
                </a:lnTo>
                <a:lnTo>
                  <a:pt x="6187717" y="6561139"/>
                </a:lnTo>
                <a:lnTo>
                  <a:pt x="6167562" y="6597652"/>
                </a:lnTo>
                <a:lnTo>
                  <a:pt x="6150766" y="6640514"/>
                </a:lnTo>
                <a:lnTo>
                  <a:pt x="6133970" y="6683377"/>
                </a:lnTo>
                <a:lnTo>
                  <a:pt x="6123892" y="6735764"/>
                </a:lnTo>
                <a:lnTo>
                  <a:pt x="6115495" y="6791327"/>
                </a:lnTo>
                <a:lnTo>
                  <a:pt x="6110455" y="6858002"/>
                </a:lnTo>
                <a:lnTo>
                  <a:pt x="3149600" y="6858002"/>
                </a:lnTo>
                <a:lnTo>
                  <a:pt x="2707087" y="6858002"/>
                </a:lnTo>
                <a:lnTo>
                  <a:pt x="0" y="6858002"/>
                </a:lnTo>
                <a:close/>
              </a:path>
            </a:pathLst>
          </a:custGeom>
          <a:solidFill>
            <a:schemeClr val="accent1"/>
          </a:solidFill>
          <a:ln w="0">
            <a:noFill/>
            <a:prstDash val="solid"/>
            <a:round/>
            <a:headEnd/>
            <a:tailEnd/>
          </a:ln>
        </p:spPr>
      </p:sp>
      <p:sp>
        <p:nvSpPr>
          <p:cNvPr id="16" name="Rectangle 11">
            <a:extLst>
              <a:ext uri="{FF2B5EF4-FFF2-40B4-BE49-F238E27FC236}">
                <a16:creationId xmlns:a16="http://schemas.microsoft.com/office/drawing/2014/main" id="{E3B475C6-1445-41C7-9360-49FD7C1C1E7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AA3CBCD6-EAB9-4FFF-BE53-A44BD32B7288}"/>
              </a:ext>
            </a:extLst>
          </p:cNvPr>
          <p:cNvSpPr>
            <a:spLocks noGrp="1"/>
          </p:cNvSpPr>
          <p:nvPr>
            <p:ph type="title"/>
          </p:nvPr>
        </p:nvSpPr>
        <p:spPr>
          <a:xfrm>
            <a:off x="931933" y="1162940"/>
            <a:ext cx="4515598" cy="4532120"/>
          </a:xfrm>
        </p:spPr>
        <p:txBody>
          <a:bodyPr anchor="ctr">
            <a:normAutofit/>
          </a:bodyPr>
          <a:lstStyle/>
          <a:p>
            <a:r>
              <a:rPr lang="en-US" sz="4000" dirty="0" smtClean="0">
                <a:solidFill>
                  <a:srgbClr val="2A1A00"/>
                </a:solidFill>
                <a:latin typeface="Bodoni MT" panose="02070603080606020203" pitchFamily="18" charset="0"/>
              </a:rPr>
              <a:t>How do I write a literature review?</a:t>
            </a:r>
            <a:endParaRPr lang="en-US" sz="4000" dirty="0">
              <a:solidFill>
                <a:srgbClr val="2A1A00"/>
              </a:solidFill>
              <a:latin typeface="Bodoni MT" panose="02070603080606020203" pitchFamily="18" charset="0"/>
            </a:endParaRPr>
          </a:p>
        </p:txBody>
      </p:sp>
      <p:sp>
        <p:nvSpPr>
          <p:cNvPr id="3" name="Content Placeholder 2">
            <a:extLst>
              <a:ext uri="{FF2B5EF4-FFF2-40B4-BE49-F238E27FC236}">
                <a16:creationId xmlns:a16="http://schemas.microsoft.com/office/drawing/2014/main" id="{5CBE1F60-FB9A-4C02-94AC-E5C4C13586F5}"/>
              </a:ext>
            </a:extLst>
          </p:cNvPr>
          <p:cNvSpPr>
            <a:spLocks noGrp="1"/>
          </p:cNvSpPr>
          <p:nvPr>
            <p:ph idx="1"/>
          </p:nvPr>
        </p:nvSpPr>
        <p:spPr>
          <a:xfrm>
            <a:off x="6749271" y="1128451"/>
            <a:ext cx="4680729" cy="5239098"/>
          </a:xfrm>
        </p:spPr>
        <p:txBody>
          <a:bodyPr anchor="ctr">
            <a:normAutofit/>
          </a:bodyPr>
          <a:lstStyle/>
          <a:p>
            <a:pPr lvl="0"/>
            <a:r>
              <a:rPr lang="en-US" dirty="0"/>
              <a:t>A literature review discusses published information in a particular subject area, and sometimes information in a particular subject area within a certain time period.</a:t>
            </a:r>
          </a:p>
          <a:p>
            <a:pPr lvl="0"/>
            <a:r>
              <a:rPr lang="en-US" dirty="0"/>
              <a:t>A literature review can be just a simple summary of the sources, but it usually has an organizational pattern and combines both summary and synthesis. </a:t>
            </a:r>
          </a:p>
          <a:p>
            <a:pPr lvl="0"/>
            <a:r>
              <a:rPr lang="en-US" dirty="0"/>
              <a:t>A summary is a recap of the important information of the source, but a synthesis is a re-organization, or a reshuffling, of that information.</a:t>
            </a:r>
          </a:p>
          <a:p>
            <a:pPr marL="0" indent="0">
              <a:buNone/>
            </a:pP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71633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6">
            <a:extLst>
              <a:ext uri="{FF2B5EF4-FFF2-40B4-BE49-F238E27FC236}">
                <a16:creationId xmlns:a16="http://schemas.microsoft.com/office/drawing/2014/main" id="{B217C2AD-51B4-40CE-A71F-F5D3F846D97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12" name="Rectangle 11">
            <a:extLst>
              <a:ext uri="{FF2B5EF4-FFF2-40B4-BE49-F238E27FC236}">
                <a16:creationId xmlns:a16="http://schemas.microsoft.com/office/drawing/2014/main" id="{6F1BF92E-23CF-4BFE-9E1F-C359BACFA3C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4" name="Rectangle 13">
            <a:extLst>
              <a:ext uri="{FF2B5EF4-FFF2-40B4-BE49-F238E27FC236}">
                <a16:creationId xmlns:a16="http://schemas.microsoft.com/office/drawing/2014/main" id="{B89090F2-B101-458B-9AFF-27327443BB0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6" name="Freeform 6">
            <a:extLst>
              <a:ext uri="{FF2B5EF4-FFF2-40B4-BE49-F238E27FC236}">
                <a16:creationId xmlns:a16="http://schemas.microsoft.com/office/drawing/2014/main" id="{526C103B-17BD-4B48-AB6F-0D9EF826AAC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pic>
        <p:nvPicPr>
          <p:cNvPr id="7" name="Graphic 6" descr="Question mark">
            <a:extLst>
              <a:ext uri="{FF2B5EF4-FFF2-40B4-BE49-F238E27FC236}">
                <a16:creationId xmlns:a16="http://schemas.microsoft.com/office/drawing/2014/main" id="{ACAAF5D7-299C-47E0-BF58-5B55CABE4EA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1240971" y="1709603"/>
            <a:ext cx="3398085" cy="3398085"/>
          </a:xfrm>
          <a:prstGeom prst="rect">
            <a:avLst/>
          </a:prstGeom>
        </p:spPr>
      </p:pic>
      <p:sp>
        <p:nvSpPr>
          <p:cNvPr id="18" name="Rectangle 17">
            <a:extLst>
              <a:ext uri="{FF2B5EF4-FFF2-40B4-BE49-F238E27FC236}">
                <a16:creationId xmlns:a16="http://schemas.microsoft.com/office/drawing/2014/main" id="{E9EC3243-CA25-4485-A7FE-8B014192384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E2BA12E3-E0DD-4573-B106-10742AA3E12D}"/>
              </a:ext>
            </a:extLst>
          </p:cNvPr>
          <p:cNvSpPr>
            <a:spLocks noGrp="1"/>
          </p:cNvSpPr>
          <p:nvPr>
            <p:ph type="title"/>
          </p:nvPr>
        </p:nvSpPr>
        <p:spPr>
          <a:xfrm>
            <a:off x="4914900" y="1235847"/>
            <a:ext cx="6548882" cy="2022742"/>
          </a:xfrm>
        </p:spPr>
        <p:txBody>
          <a:bodyPr vert="horz" lIns="91440" tIns="45720" rIns="91440" bIns="45720" rtlCol="0" anchor="ctr">
            <a:noAutofit/>
          </a:bodyPr>
          <a:lstStyle/>
          <a:p>
            <a:pPr algn="ctr"/>
            <a:r>
              <a:rPr lang="en-US" sz="4000" spc="800" dirty="0" smtClean="0">
                <a:latin typeface="Bodoni MT" panose="02070603080606020203" pitchFamily="18" charset="0"/>
              </a:rPr>
              <a:t>Find a focus</a:t>
            </a:r>
            <a:endParaRPr lang="en-US" sz="4000" spc="800" dirty="0">
              <a:latin typeface="Bodoni MT" panose="02070603080606020203" pitchFamily="18" charset="0"/>
            </a:endParaRPr>
          </a:p>
        </p:txBody>
      </p:sp>
      <p:sp>
        <p:nvSpPr>
          <p:cNvPr id="3" name="Content Placeholder 2">
            <a:extLst>
              <a:ext uri="{FF2B5EF4-FFF2-40B4-BE49-F238E27FC236}">
                <a16:creationId xmlns:a16="http://schemas.microsoft.com/office/drawing/2014/main" id="{C5419D58-BC25-49DA-8347-58B287F90DF0}"/>
              </a:ext>
            </a:extLst>
          </p:cNvPr>
          <p:cNvSpPr>
            <a:spLocks noGrp="1"/>
          </p:cNvSpPr>
          <p:nvPr>
            <p:ph idx="1"/>
          </p:nvPr>
        </p:nvSpPr>
        <p:spPr>
          <a:xfrm>
            <a:off x="5163567" y="4049361"/>
            <a:ext cx="6300215" cy="1020027"/>
          </a:xfrm>
        </p:spPr>
        <p:txBody>
          <a:bodyPr vert="horz" lIns="91440" tIns="45720" rIns="91440" bIns="45720" rtlCol="0" anchor="t">
            <a:normAutofit/>
          </a:bodyPr>
          <a:lstStyle/>
          <a:p>
            <a:pPr marL="0" indent="0" algn="ctr">
              <a:lnSpc>
                <a:spcPct val="100000"/>
              </a:lnSpc>
              <a:buNone/>
            </a:pPr>
            <a:r>
              <a:rPr lang="en-US" sz="2800" dirty="0"/>
              <a:t>A literature review, like a term paper, is usually organized around ideas.</a:t>
            </a:r>
          </a:p>
          <a:p>
            <a:pPr marL="0" indent="0" algn="ctr">
              <a:lnSpc>
                <a:spcPct val="100000"/>
              </a:lnSpc>
              <a:buNone/>
            </a:pPr>
            <a:endParaRPr lang="en-US" sz="2800" b="1" cap="all" spc="400"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0570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 organization</a:t>
            </a:r>
            <a:endParaRPr lang="en-US" dirty="0"/>
          </a:p>
        </p:txBody>
      </p:sp>
      <p:sp>
        <p:nvSpPr>
          <p:cNvPr id="3" name="Content Placeholder 2"/>
          <p:cNvSpPr>
            <a:spLocks noGrp="1"/>
          </p:cNvSpPr>
          <p:nvPr>
            <p:ph idx="1"/>
          </p:nvPr>
        </p:nvSpPr>
        <p:spPr>
          <a:xfrm>
            <a:off x="1251678" y="1961805"/>
            <a:ext cx="7439891" cy="3593592"/>
          </a:xfrm>
        </p:spPr>
        <p:txBody>
          <a:bodyPr>
            <a:normAutofit/>
          </a:bodyPr>
          <a:lstStyle/>
          <a:p>
            <a:pPr lvl="0"/>
            <a:r>
              <a:rPr lang="en-US" sz="2400" dirty="0"/>
              <a:t>What is the most effective way of presenting the information? </a:t>
            </a:r>
          </a:p>
          <a:p>
            <a:pPr lvl="0"/>
            <a:r>
              <a:rPr lang="en-US" sz="2400" dirty="0"/>
              <a:t>What are the most important topics, subtopics, etc., that your review needs to include? </a:t>
            </a:r>
          </a:p>
          <a:p>
            <a:pPr lvl="0"/>
            <a:r>
              <a:rPr lang="en-US" sz="2400" dirty="0"/>
              <a:t>And in what order should you present them? Develop an organization for your review.</a:t>
            </a:r>
          </a:p>
          <a:p>
            <a:pPr marL="0" indent="0">
              <a:buNone/>
            </a:pPr>
            <a:endParaRPr lang="en-US" sz="2400" dirty="0"/>
          </a:p>
        </p:txBody>
      </p:sp>
    </p:spTree>
    <p:extLst>
      <p:ext uri="{BB962C8B-B14F-4D97-AF65-F5344CB8AC3E}">
        <p14:creationId xmlns:p14="http://schemas.microsoft.com/office/powerpoint/2010/main" val="900747234"/>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etting to Know Your Teacher.potx" id="{DCFE456D-6AC2-45FF-88C6-D1DB2F40480B}" vid="{A4826A3E-1167-47B0-8F2A-65B31228495C}"/>
    </a:ext>
  </a:extLst>
</a:theme>
</file>

<file path=docProps/app.xml><?xml version="1.0" encoding="utf-8"?>
<Properties xmlns="http://schemas.openxmlformats.org/officeDocument/2006/extended-properties" xmlns:vt="http://schemas.openxmlformats.org/officeDocument/2006/docPropsVTypes">
  <Template>Getting to know your teacher</Template>
  <TotalTime>0</TotalTime>
  <Words>638</Words>
  <Application>Microsoft Office PowerPoint</Application>
  <PresentationFormat>Widescreen</PresentationFormat>
  <Paragraphs>61</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Bodoni MT</vt:lpstr>
      <vt:lpstr>Gill Sans MT</vt:lpstr>
      <vt:lpstr>Impact</vt:lpstr>
      <vt:lpstr>Times New Roman</vt:lpstr>
      <vt:lpstr>Badge</vt:lpstr>
      <vt:lpstr>Structure of a manuscript </vt:lpstr>
      <vt:lpstr>Structure of a manuscript</vt:lpstr>
      <vt:lpstr>Reading research literature</vt:lpstr>
      <vt:lpstr>Reading research literature</vt:lpstr>
      <vt:lpstr>    What to include in        a     summary</vt:lpstr>
      <vt:lpstr>What do studies have in common?</vt:lpstr>
      <vt:lpstr>How do I write a literature review?</vt:lpstr>
      <vt:lpstr>Find a focus</vt:lpstr>
      <vt:lpstr>Consider organization</vt:lpstr>
      <vt:lpstr>First, cover the basic categories </vt:lpstr>
      <vt:lpstr>introduction</vt:lpstr>
      <vt:lpstr>body</vt:lpstr>
      <vt:lpstr>Conclusions/recommendations</vt:lpstr>
      <vt:lpstr>PowerPoint Presentation</vt:lpstr>
      <vt:lpstr>CHRONOLOGICAL</vt:lpstr>
      <vt:lpstr>PowerPoint Presentation</vt:lpstr>
      <vt:lpstr>PowerPoint Presentation</vt:lpstr>
      <vt:lpstr>methodological</vt:lpstr>
      <vt:lpstr>After the literature review</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2019-01-18T22:09:08Z</dcterms:created>
  <dcterms:modified xsi:type="dcterms:W3CDTF">2019-02-11T19:58:15Z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42aa342-8706-4288-bd11-ebb85995028c_Enabled">
    <vt:lpwstr>True</vt:lpwstr>
  </property>
  <property fmtid="{D5CDD505-2E9C-101B-9397-08002B2CF9AE}" pid="3" name="MSIP_Label_f42aa342-8706-4288-bd11-ebb85995028c_SiteId">
    <vt:lpwstr>72f988bf-86f1-41af-91ab-2d7cd011db47</vt:lpwstr>
  </property>
  <property fmtid="{D5CDD505-2E9C-101B-9397-08002B2CF9AE}" pid="4" name="MSIP_Label_f42aa342-8706-4288-bd11-ebb85995028c_Owner">
    <vt:lpwstr>v-abdarl@microsoft.com</vt:lpwstr>
  </property>
  <property fmtid="{D5CDD505-2E9C-101B-9397-08002B2CF9AE}" pid="5" name="MSIP_Label_f42aa342-8706-4288-bd11-ebb85995028c_SetDate">
    <vt:lpwstr>2018-08-20T20:27:48.5157603Z</vt:lpwstr>
  </property>
  <property fmtid="{D5CDD505-2E9C-101B-9397-08002B2CF9AE}" pid="6" name="MSIP_Label_f42aa342-8706-4288-bd11-ebb85995028c_Name">
    <vt:lpwstr>General</vt:lpwstr>
  </property>
  <property fmtid="{D5CDD505-2E9C-101B-9397-08002B2CF9AE}" pid="7" name="MSIP_Label_f42aa342-8706-4288-bd11-ebb85995028c_Application">
    <vt:lpwstr>Microsoft Azure Information Protection</vt:lpwstr>
  </property>
  <property fmtid="{D5CDD505-2E9C-101B-9397-08002B2CF9AE}" pid="8" name="MSIP_Label_f42aa342-8706-4288-bd11-ebb85995028c_Extended_MSFT_Method">
    <vt:lpwstr>Automatic</vt:lpwstr>
  </property>
  <property fmtid="{D5CDD505-2E9C-101B-9397-08002B2CF9AE}" pid="9" name="Sensitivity">
    <vt:lpwstr>General</vt:lpwstr>
  </property>
</Properties>
</file>