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9" r:id="rId2"/>
    <p:sldId id="280" r:id="rId3"/>
    <p:sldId id="272" r:id="rId4"/>
    <p:sldId id="268" r:id="rId5"/>
    <p:sldId id="267" r:id="rId6"/>
    <p:sldId id="274" r:id="rId7"/>
    <p:sldId id="276" r:id="rId8"/>
    <p:sldId id="277" r:id="rId9"/>
    <p:sldId id="273" r:id="rId10"/>
    <p:sldId id="275" r:id="rId11"/>
    <p:sldId id="278" r:id="rId12"/>
    <p:sldId id="27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7575"/>
    <a:srgbClr val="253565"/>
    <a:srgbClr val="E36436"/>
    <a:srgbClr val="DF4F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432"/>
    <p:restoredTop sz="47891"/>
  </p:normalViewPr>
  <p:slideViewPr>
    <p:cSldViewPr snapToGrid="0" snapToObjects="1">
      <p:cViewPr varScale="1">
        <p:scale>
          <a:sx n="57" d="100"/>
          <a:sy n="57" d="100"/>
        </p:scale>
        <p:origin x="88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E69516-00A5-CC41-8C70-07D1BF2F185B}" type="datetimeFigureOut">
              <a:rPr lang="en-US" smtClean="0"/>
              <a:t>7/25/24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138C4E-EB6C-084B-938C-D73001D99940}" type="slidenum">
              <a:rPr lang="en-US" smtClean="0"/>
              <a:t>‹#›</a:t>
            </a:fld>
            <a:endParaRPr lang="en-US"/>
          </a:p>
        </p:txBody>
      </p:sp>
    </p:spTree>
    <p:extLst>
      <p:ext uri="{BB962C8B-B14F-4D97-AF65-F5344CB8AC3E}">
        <p14:creationId xmlns:p14="http://schemas.microsoft.com/office/powerpoint/2010/main" val="51459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kdhjztWMnVw"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Rationale – </a:t>
            </a:r>
            <a:r>
              <a:rPr lang="en-US" sz="1100" dirty="0">
                <a:effectLst/>
                <a:latin typeface="Calibri" panose="020F0502020204030204" pitchFamily="34" charset="0"/>
                <a:ea typeface="Calibri" panose="020F0502020204030204" pitchFamily="34" charset="0"/>
                <a:cs typeface="Times New Roman" panose="02020603050405020304" pitchFamily="18" charset="0"/>
              </a:rPr>
              <a:t>Learning about interpersonal skills and emotional intelligence is crucial in the STEM and medical fields for several key reasons.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Effective communication through our interpersonal exchanges is essential for both STEM professionals and the medical field. For example, in STEM, people may need to articulate complex ideas to diverse audiences, while medical professionals need to clearly explain diagnoses and treatments to patients and families.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Collaboration and teamwork are also vital as many projects require collaborative efforts across disciplines. In STEM, multidisciplinary projects rely on strong interpersonal skills to drive innovation and problem-solving, whereas in healthcare, coordinated efforts among various professionals are necessary for optimal patient care.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Leadership and management in both fields benefit from emotional intelligence, as it aids in managing teams, resolving conflicts, and making strategic decisions.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Adaptability and stress management are critical in the STEM landscape and high-pressure medical environment as highly emotional intelligent people can stay resilient and cope effectively.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2</a:t>
            </a:fld>
            <a:endParaRPr lang="en-US"/>
          </a:p>
        </p:txBody>
      </p:sp>
    </p:spTree>
    <p:extLst>
      <p:ext uri="{BB962C8B-B14F-4D97-AF65-F5344CB8AC3E}">
        <p14:creationId xmlns:p14="http://schemas.microsoft.com/office/powerpoint/2010/main" val="4257552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What are emotions?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28650" marR="0" indent="-171450">
              <a:spcBef>
                <a:spcPts val="0"/>
              </a:spcBef>
              <a:spcAft>
                <a:spcPts val="0"/>
              </a:spcAft>
              <a:buFont typeface="Arial" panose="020B0604020202020204" pitchFamily="34" charset="0"/>
              <a:buChar char="•"/>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Emotions</a:t>
            </a:r>
            <a:r>
              <a:rPr lang="en-US" sz="1100" dirty="0">
                <a:effectLst/>
                <a:latin typeface="Calibri" panose="020F0502020204030204" pitchFamily="34" charset="0"/>
                <a:ea typeface="Calibri" panose="020F0502020204030204" pitchFamily="34" charset="0"/>
                <a:cs typeface="Times New Roman" panose="02020603050405020304" pitchFamily="18" charset="0"/>
              </a:rPr>
              <a:t> are</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“the body’s multidimensional response to any event that enhances or inhibits one’s goals” (Floyd, 2021). You might have multiple goals at work, for example. Most people want to appear competent in front of their boss (goal 1) and want to be seen as friendly by coworkers (goal 2).</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Research tells us that emotions </a:t>
            </a:r>
            <a:r>
              <a:rPr lang="en-US" sz="1100" b="0" dirty="0">
                <a:effectLst/>
                <a:latin typeface="Calibri" panose="020F0502020204030204" pitchFamily="34" charset="0"/>
                <a:ea typeface="Calibri" panose="020F0502020204030204" pitchFamily="34" charset="0"/>
                <a:cs typeface="Times New Roman" panose="02020603050405020304" pitchFamily="18" charset="0"/>
              </a:rPr>
              <a:t>are a response to a specific event, they are triggered by some stimuli or situation. So, when things get in the way of our goals, we experience emotions. </a:t>
            </a: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0" dirty="0">
                <a:effectLst/>
                <a:latin typeface="Calibri" panose="020F0502020204030204" pitchFamily="34" charset="0"/>
                <a:ea typeface="Calibri" panose="020F0502020204030204" pitchFamily="34" charset="0"/>
                <a:cs typeface="Times New Roman" panose="02020603050405020304" pitchFamily="18" charset="0"/>
              </a:rPr>
              <a:t>Let’s say you are working on a team project, and you finish your part of the work on time, but your coworker has not (</a:t>
            </a:r>
            <a:r>
              <a:rPr lang="en-US" sz="1100" b="0" i="1" dirty="0">
                <a:effectLst/>
                <a:latin typeface="Calibri" panose="020F0502020204030204" pitchFamily="34" charset="0"/>
                <a:ea typeface="Calibri" panose="020F0502020204030204" pitchFamily="34" charset="0"/>
                <a:cs typeface="Times New Roman" panose="02020603050405020304" pitchFamily="18" charset="0"/>
              </a:rPr>
              <a:t>frustration</a:t>
            </a:r>
            <a:r>
              <a:rPr lang="en-US" sz="1100" b="0" dirty="0">
                <a:effectLst/>
                <a:latin typeface="Calibri" panose="020F0502020204030204" pitchFamily="34" charset="0"/>
                <a:ea typeface="Calibri" panose="020F0502020204030204" pitchFamily="34" charset="0"/>
                <a:cs typeface="Times New Roman" panose="02020603050405020304" pitchFamily="18" charset="0"/>
              </a:rPr>
              <a:t> ensues). The deadline comes around and you must make a tough decision. Do you:</a:t>
            </a: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spcBef>
                <a:spcPts val="0"/>
              </a:spcBef>
              <a:spcAft>
                <a:spcPts val="0"/>
              </a:spcAft>
              <a:buFont typeface="Arial" panose="020B0604020202020204" pitchFamily="34" charset="0"/>
              <a:buChar char="•"/>
            </a:pPr>
            <a:r>
              <a:rPr lang="en-US" sz="1100" b="0" dirty="0">
                <a:effectLst/>
                <a:latin typeface="Calibri" panose="020F0502020204030204" pitchFamily="34" charset="0"/>
                <a:ea typeface="Calibri" panose="020F0502020204030204" pitchFamily="34" charset="0"/>
                <a:cs typeface="Times New Roman" panose="02020603050405020304" pitchFamily="18" charset="0"/>
              </a:rPr>
              <a:t>Present your portion of the work without your coworker and thereby highlighting their tardiness (feel </a:t>
            </a:r>
            <a:r>
              <a:rPr lang="en-US" sz="1100" b="0" i="1" dirty="0">
                <a:effectLst/>
                <a:latin typeface="Calibri" panose="020F0502020204030204" pitchFamily="34" charset="0"/>
                <a:ea typeface="Calibri" panose="020F0502020204030204" pitchFamily="34" charset="0"/>
                <a:cs typeface="Times New Roman" panose="02020603050405020304" pitchFamily="18" charset="0"/>
              </a:rPr>
              <a:t>guilt</a:t>
            </a:r>
            <a:r>
              <a:rPr lang="en-US" sz="1100" b="0" dirty="0">
                <a:effectLst/>
                <a:latin typeface="Calibri" panose="020F0502020204030204" pitchFamily="34" charset="0"/>
                <a:ea typeface="Calibri" panose="020F0502020204030204" pitchFamily="34" charset="0"/>
                <a:cs typeface="Times New Roman" panose="02020603050405020304" pitchFamily="18" charset="0"/>
              </a:rPr>
              <a:t>) but look good for yourself in front of the boss (</a:t>
            </a:r>
            <a:r>
              <a:rPr lang="en-US" sz="1100" b="0" i="1" dirty="0">
                <a:effectLst/>
                <a:latin typeface="Calibri" panose="020F0502020204030204" pitchFamily="34" charset="0"/>
                <a:ea typeface="Calibri" panose="020F0502020204030204" pitchFamily="34" charset="0"/>
                <a:cs typeface="Times New Roman" panose="02020603050405020304" pitchFamily="18" charset="0"/>
              </a:rPr>
              <a:t>pride</a:t>
            </a:r>
            <a:r>
              <a:rPr lang="en-US" sz="1100" b="0" dirty="0">
                <a:effectLst/>
                <a:latin typeface="Calibri" panose="020F0502020204030204" pitchFamily="34" charset="0"/>
                <a:ea typeface="Calibri" panose="020F0502020204030204" pitchFamily="34" charset="0"/>
                <a:cs typeface="Times New Roman" panose="02020603050405020304" pitchFamily="18" charset="0"/>
              </a:rPr>
              <a:t>), or,</a:t>
            </a: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1600200" marR="0" lvl="3" indent="-22860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Ask for more time to finish the project and thereby support your coworker relationship (feel increased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bondedness</a:t>
            </a:r>
            <a:r>
              <a:rPr lang="en-US" sz="1100" dirty="0">
                <a:effectLst/>
                <a:latin typeface="Calibri" panose="020F0502020204030204" pitchFamily="34" charset="0"/>
                <a:ea typeface="Calibri" panose="020F0502020204030204" pitchFamily="34" charset="0"/>
                <a:cs typeface="Times New Roman" panose="02020603050405020304" pitchFamily="18" charset="0"/>
              </a:rPr>
              <a:t>) but potentially looking bad in front of the boss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sad </a:t>
            </a:r>
            <a:r>
              <a:rPr lang="en-US" sz="1100" dirty="0">
                <a:effectLst/>
                <a:latin typeface="Calibri" panose="020F0502020204030204" pitchFamily="34" charset="0"/>
                <a:ea typeface="Calibri" panose="020F0502020204030204" pitchFamily="34" charset="0"/>
                <a:cs typeface="Times New Roman" panose="02020603050405020304" pitchFamily="18" charset="0"/>
              </a:rPr>
              <a:t>or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ashamed</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057400" marR="0" lvl="4" indent="-22860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In either case, your response to this event will either enhance or inhibit your goals and thus prompt you to experience multiple emotions. One of the ways that we can handle difficult situations like this is to improve our emotional intelligence.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3</a:t>
            </a:fld>
            <a:endParaRPr lang="en-US"/>
          </a:p>
        </p:txBody>
      </p:sp>
    </p:spTree>
    <p:extLst>
      <p:ext uri="{BB962C8B-B14F-4D97-AF65-F5344CB8AC3E}">
        <p14:creationId xmlns:p14="http://schemas.microsoft.com/office/powerpoint/2010/main" val="46254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Emotional intelligence</a:t>
            </a:r>
            <a:r>
              <a:rPr lang="en-US" sz="1100" dirty="0">
                <a:effectLst/>
                <a:latin typeface="Calibri" panose="020F0502020204030204" pitchFamily="34" charset="0"/>
                <a:ea typeface="Calibri" panose="020F0502020204030204" pitchFamily="34" charset="0"/>
                <a:cs typeface="Times New Roman" panose="02020603050405020304" pitchFamily="18" charset="0"/>
              </a:rPr>
              <a:t>: is defined as the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ability to perceive and understand emotions, use emotions to facilitate thought, and manage emotions constructively</a:t>
            </a:r>
            <a:r>
              <a:rPr lang="en-US" sz="1100" dirty="0">
                <a:effectLst/>
                <a:latin typeface="Calibri" panose="020F0502020204030204" pitchFamily="34" charset="0"/>
                <a:ea typeface="Calibri" panose="020F0502020204030204" pitchFamily="34" charset="0"/>
                <a:cs typeface="Times New Roman" panose="02020603050405020304" pitchFamily="18" charset="0"/>
              </a:rPr>
              <a:t>. There are four major domains of emotional intelligence; the first two domains relate to our intrapersonal skills, and the second two related to our interpersonal skills: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Emotional awareness in the self (</a:t>
            </a:r>
            <a:r>
              <a:rPr lang="en-US" sz="1100" b="1" i="1" dirty="0">
                <a:effectLst/>
                <a:latin typeface="Calibri" panose="020F0502020204030204" pitchFamily="34" charset="0"/>
                <a:ea typeface="Calibri" panose="020F0502020204030204" pitchFamily="34" charset="0"/>
                <a:cs typeface="Times New Roman" panose="02020603050405020304" pitchFamily="18" charset="0"/>
              </a:rPr>
              <a:t>intra</a:t>
            </a:r>
            <a:r>
              <a:rPr lang="en-US" sz="1100" b="1" dirty="0">
                <a:effectLst/>
                <a:latin typeface="Calibri" panose="020F0502020204030204" pitchFamily="34" charset="0"/>
                <a:ea typeface="Calibri" panose="020F0502020204030204" pitchFamily="34" charset="0"/>
                <a:cs typeface="Times New Roman" panose="02020603050405020304" pitchFamily="18" charset="0"/>
              </a:rPr>
              <a:t>personal)</a:t>
            </a:r>
            <a:r>
              <a:rPr lang="en-US" sz="1100" dirty="0">
                <a:effectLst/>
                <a:latin typeface="Calibri" panose="020F0502020204030204" pitchFamily="34" charset="0"/>
                <a:ea typeface="Calibri" panose="020F0502020204030204" pitchFamily="34" charset="0"/>
                <a:cs typeface="Times New Roman" panose="02020603050405020304" pitchFamily="18" charset="0"/>
              </a:rPr>
              <a:t> – the ability to accurately perceive and express emotion in the self.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Emotional management in the self (</a:t>
            </a:r>
            <a:r>
              <a:rPr lang="en-US" sz="1100" b="1" i="1" dirty="0">
                <a:effectLst/>
                <a:latin typeface="Calibri" panose="020F0502020204030204" pitchFamily="34" charset="0"/>
                <a:ea typeface="Calibri" panose="020F0502020204030204" pitchFamily="34" charset="0"/>
                <a:cs typeface="Times New Roman" panose="02020603050405020304" pitchFamily="18" charset="0"/>
              </a:rPr>
              <a:t>intra</a:t>
            </a:r>
            <a:r>
              <a:rPr lang="en-US" sz="1100" b="1" dirty="0">
                <a:effectLst/>
                <a:latin typeface="Calibri" panose="020F0502020204030204" pitchFamily="34" charset="0"/>
                <a:ea typeface="Calibri" panose="020F0502020204030204" pitchFamily="34" charset="0"/>
                <a:cs typeface="Times New Roman" panose="02020603050405020304" pitchFamily="18" charset="0"/>
              </a:rPr>
              <a:t>personal)</a:t>
            </a:r>
            <a:r>
              <a:rPr lang="en-US" sz="1100" dirty="0">
                <a:effectLst/>
                <a:latin typeface="Calibri" panose="020F0502020204030204" pitchFamily="34" charset="0"/>
                <a:ea typeface="Calibri" panose="020F0502020204030204" pitchFamily="34" charset="0"/>
                <a:cs typeface="Times New Roman" panose="02020603050405020304" pitchFamily="18" charset="0"/>
              </a:rPr>
              <a:t> – the ability to regulate emotion in the self, enabling a more rapid recovery from psychological distress. This includes working on your resilience, bouncing back from negative emotions.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Social emotional awareness</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dirty="0">
                <a:effectLst/>
                <a:latin typeface="Calibri" panose="020F0502020204030204" pitchFamily="34" charset="0"/>
                <a:ea typeface="Calibri" panose="020F0502020204030204" pitchFamily="34" charset="0"/>
                <a:cs typeface="Times New Roman" panose="02020603050405020304" pitchFamily="18" charset="0"/>
              </a:rPr>
              <a:t>(</a:t>
            </a:r>
            <a:r>
              <a:rPr lang="en-US" sz="1100" b="1" i="1" dirty="0">
                <a:effectLst/>
                <a:latin typeface="Calibri" panose="020F0502020204030204" pitchFamily="34" charset="0"/>
                <a:ea typeface="Calibri" panose="020F0502020204030204" pitchFamily="34" charset="0"/>
                <a:cs typeface="Times New Roman" panose="02020603050405020304" pitchFamily="18" charset="0"/>
              </a:rPr>
              <a:t>inter</a:t>
            </a:r>
            <a:r>
              <a:rPr lang="en-US" sz="1100" b="1" dirty="0">
                <a:effectLst/>
                <a:latin typeface="Calibri" panose="020F0502020204030204" pitchFamily="34" charset="0"/>
                <a:ea typeface="Calibri" panose="020F0502020204030204" pitchFamily="34" charset="0"/>
                <a:cs typeface="Times New Roman" panose="02020603050405020304" pitchFamily="18" charset="0"/>
              </a:rPr>
              <a:t>personal)</a:t>
            </a:r>
            <a:r>
              <a:rPr lang="en-US" sz="1100" dirty="0">
                <a:effectLst/>
                <a:latin typeface="Calibri" panose="020F0502020204030204" pitchFamily="34" charset="0"/>
                <a:ea typeface="Calibri" panose="020F0502020204030204" pitchFamily="34" charset="0"/>
                <a:cs typeface="Times New Roman" panose="02020603050405020304" pitchFamily="18" charset="0"/>
              </a:rPr>
              <a:t> – the ability to recognize and appraise emotions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in others. </a:t>
            </a:r>
            <a:r>
              <a:rPr lang="en-US" sz="1100" dirty="0">
                <a:effectLst/>
                <a:latin typeface="Calibri" panose="020F0502020204030204" pitchFamily="34" charset="0"/>
                <a:ea typeface="Calibri" panose="020F0502020204030204" pitchFamily="34" charset="0"/>
                <a:cs typeface="Times New Roman" panose="02020603050405020304" pitchFamily="18" charset="0"/>
              </a:rPr>
              <a:t>Can you accurately detect what others are feeling?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Relationship management (</a:t>
            </a:r>
            <a:r>
              <a:rPr lang="en-US" sz="1100" b="1" i="1" dirty="0">
                <a:effectLst/>
                <a:latin typeface="Calibri" panose="020F0502020204030204" pitchFamily="34" charset="0"/>
                <a:ea typeface="Calibri" panose="020F0502020204030204" pitchFamily="34" charset="0"/>
                <a:cs typeface="Times New Roman" panose="02020603050405020304" pitchFamily="18" charset="0"/>
              </a:rPr>
              <a:t>inter</a:t>
            </a:r>
            <a:r>
              <a:rPr lang="en-US" sz="1100" b="1" dirty="0">
                <a:effectLst/>
                <a:latin typeface="Calibri" panose="020F0502020204030204" pitchFamily="34" charset="0"/>
                <a:ea typeface="Calibri" panose="020F0502020204030204" pitchFamily="34" charset="0"/>
                <a:cs typeface="Times New Roman" panose="02020603050405020304" pitchFamily="18" charset="0"/>
              </a:rPr>
              <a:t>personal)</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ability to use emotions to facilitate relationship bonding. Thinking about how emotions can build a rapport between you and your patient.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4</a:t>
            </a:fld>
            <a:endParaRPr lang="en-US"/>
          </a:p>
        </p:txBody>
      </p:sp>
    </p:spTree>
    <p:extLst>
      <p:ext uri="{BB962C8B-B14F-4D97-AF65-F5344CB8AC3E}">
        <p14:creationId xmlns:p14="http://schemas.microsoft.com/office/powerpoint/2010/main" val="55254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Improving Your Emotional Awareness </a:t>
            </a:r>
            <a:r>
              <a:rPr lang="en-US" sz="1100" dirty="0">
                <a:effectLst/>
                <a:latin typeface="Calibri" panose="020F0502020204030204" pitchFamily="34" charset="0"/>
                <a:ea typeface="Calibri" panose="020F0502020204030204" pitchFamily="34" charset="0"/>
                <a:cs typeface="Times New Roman" panose="02020603050405020304" pitchFamily="18" charset="0"/>
              </a:rPr>
              <a:t>– emotional awareness is our ability to accurately perceive and express emotion in the self. To enhance this domain, you will have to really know yourself, your typical emotional reactions, and know areas that you can improve.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Identify the emotion </a:t>
            </a:r>
            <a:r>
              <a:rPr lang="en-US" sz="1100" dirty="0">
                <a:effectLst/>
                <a:latin typeface="Calibri" panose="020F0502020204030204" pitchFamily="34" charset="0"/>
                <a:ea typeface="Calibri" panose="020F0502020204030204" pitchFamily="34" charset="0"/>
                <a:cs typeface="Times New Roman" panose="02020603050405020304" pitchFamily="18" charset="0"/>
              </a:rPr>
              <a:t>– the ability to recognize and identify the emotion you’re experiencing is perhaps the most important emotional communication skill you can develop. Research indicates that people who can accurately identify which emotion they’re feeling are best equipped to manage them in productive ways. To identify your emotion: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Listen to your body</a:t>
            </a:r>
            <a:r>
              <a:rPr lang="en-US" sz="1100" dirty="0">
                <a:effectLst/>
                <a:latin typeface="Calibri" panose="020F0502020204030204" pitchFamily="34" charset="0"/>
                <a:ea typeface="Calibri" panose="020F0502020204030204" pitchFamily="34" charset="0"/>
                <a:cs typeface="Times New Roman" panose="02020603050405020304" pitchFamily="18" charset="0"/>
              </a:rPr>
              <a:t> – emotions cause physiological change. What is your body doing? When have you experienced those sensations in the past?</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Pay attention to your thoughts</a:t>
            </a:r>
            <a:r>
              <a:rPr lang="en-US" sz="1100" dirty="0">
                <a:effectLst/>
                <a:latin typeface="Calibri" panose="020F0502020204030204" pitchFamily="34" charset="0"/>
                <a:ea typeface="Calibri" panose="020F0502020204030204" pitchFamily="34" charset="0"/>
                <a:cs typeface="Times New Roman" panose="02020603050405020304" pitchFamily="18" charset="0"/>
              </a:rPr>
              <a:t> – your thoughts may help give you clues to the emotion you are experiencing. E.g., if you feel like lashing out at someone, you are probably experiencing anger.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Take stock of the situation </a:t>
            </a:r>
            <a:r>
              <a:rPr lang="en-US" sz="1100" dirty="0">
                <a:effectLst/>
                <a:latin typeface="Calibri" panose="020F0502020204030204" pitchFamily="34" charset="0"/>
                <a:ea typeface="Calibri" panose="020F0502020204030204" pitchFamily="34" charset="0"/>
                <a:cs typeface="Times New Roman" panose="02020603050405020304" pitchFamily="18" charset="0"/>
              </a:rPr>
              <a:t>– every emotion has a cause (recall the definition of emotions). What are you reacting to? What might be interfering with your goals?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6</a:t>
            </a:fld>
            <a:endParaRPr lang="en-US"/>
          </a:p>
        </p:txBody>
      </p:sp>
    </p:spTree>
    <p:extLst>
      <p:ext uri="{BB962C8B-B14F-4D97-AF65-F5344CB8AC3E}">
        <p14:creationId xmlns:p14="http://schemas.microsoft.com/office/powerpoint/2010/main" val="2654349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Improving Your Emotional Management </a:t>
            </a:r>
            <a:r>
              <a:rPr lang="en-US" sz="1100" dirty="0">
                <a:effectLst/>
                <a:latin typeface="Calibri" panose="020F0502020204030204" pitchFamily="34" charset="0"/>
                <a:ea typeface="Calibri" panose="020F0502020204030204" pitchFamily="34" charset="0"/>
                <a:cs typeface="Times New Roman" panose="02020603050405020304" pitchFamily="18" charset="0"/>
              </a:rPr>
              <a:t>– emotional management is our ability to regulate emotion in the self, enabling a more rapid recovery from psychological distress. In this domain, we really want to be able to manage our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negative emotions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(anger, stress, anxiety, fear, sadness)</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To do this, you will need to locate your triggers; that is, what is “setting you off”?</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Reappraise negative emotions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 emotional reappraisal involves changing the way you think about the situation that gave rise to the negative emotion so that the effect of the emotion is reduced.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Accepting responsibility for emotions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 accepting responsibility for our emotions is challenging because emotions are reactions to events that affect you. But naming your emotions and taking responsibility for how you behave after an emotion is an important step to the self-management of your emotions.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Separating emotions from actions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 experiencing an emotion doesn’t mean you have to act on it. Before you act on your emotions, it’s generally best to stop and think about the possible effects of your actions. E.g., take three deep breaths before engaging in an interpersonal exchange that you know is going to be triggering for you.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7</a:t>
            </a:fld>
            <a:endParaRPr lang="en-US"/>
          </a:p>
        </p:txBody>
      </p:sp>
    </p:spTree>
    <p:extLst>
      <p:ext uri="{BB962C8B-B14F-4D97-AF65-F5344CB8AC3E}">
        <p14:creationId xmlns:p14="http://schemas.microsoft.com/office/powerpoint/2010/main" val="2337277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Improving Your Social Emotional Awareness</a:t>
            </a:r>
            <a:r>
              <a:rPr lang="en-US" sz="1100" dirty="0">
                <a:effectLst/>
                <a:latin typeface="Calibri" panose="020F0502020204030204" pitchFamily="34" charset="0"/>
                <a:ea typeface="Calibri" panose="020F0502020204030204" pitchFamily="34" charset="0"/>
                <a:cs typeface="Times New Roman" panose="02020603050405020304" pitchFamily="18" charset="0"/>
              </a:rPr>
              <a:t> – social emotional awareness is our ability to recognize and appraise emotions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in others. </a:t>
            </a:r>
            <a:r>
              <a:rPr lang="en-US" sz="1100" dirty="0">
                <a:effectLst/>
                <a:latin typeface="Calibri" panose="020F0502020204030204" pitchFamily="34" charset="0"/>
                <a:ea typeface="Calibri" panose="020F0502020204030204" pitchFamily="34" charset="0"/>
                <a:cs typeface="Times New Roman" panose="02020603050405020304" pitchFamily="18" charset="0"/>
              </a:rPr>
              <a:t>Those with high emotional intelligence know how to identify when others are experiencing </a:t>
            </a:r>
            <a:r>
              <a:rPr lang="en-US" sz="1100" dirty="0">
                <a:effectLst/>
                <a:latin typeface="Calibri" panose="020F0502020204030204" pitchFamily="34" charset="0"/>
                <a:ea typeface="Calibri" panose="020F0502020204030204" pitchFamily="34" charset="0"/>
                <a:cs typeface="Calibri" panose="020F0502020204030204" pitchFamily="34" charset="0"/>
              </a:rPr>
              <a:t>emotions and attempt to eliminate bias in interpreting them. One such bias that we all fall prey to is the fundamental attribution error.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Calibri" panose="020F0502020204030204" pitchFamily="34" charset="0"/>
              </a:rPr>
              <a:t>Fundamental attribution error </a:t>
            </a:r>
            <a:r>
              <a:rPr lang="en-US" sz="1100" dirty="0">
                <a:effectLst/>
                <a:latin typeface="Calibri" panose="020F0502020204030204" pitchFamily="34" charset="0"/>
                <a:ea typeface="Calibri" panose="020F0502020204030204" pitchFamily="34" charset="0"/>
                <a:cs typeface="Calibri" panose="020F0502020204030204" pitchFamily="34" charset="0"/>
              </a:rPr>
              <a:t>occurs when we attribute other people’s behaviors to internal rather than external causes. For example, if someone pushes past us and bumps our shoulder, the fundamental attribution error predicts that we attribute that behavior to internal causes (that is a </a:t>
            </a:r>
            <a:r>
              <a:rPr lang="en-US" sz="1100" i="1" dirty="0">
                <a:effectLst/>
                <a:latin typeface="Calibri" panose="020F0502020204030204" pitchFamily="34" charset="0"/>
                <a:ea typeface="Calibri" panose="020F0502020204030204" pitchFamily="34" charset="0"/>
                <a:cs typeface="Calibri" panose="020F0502020204030204" pitchFamily="34" charset="0"/>
              </a:rPr>
              <a:t>rude </a:t>
            </a:r>
            <a:r>
              <a:rPr lang="en-US" sz="1100" dirty="0">
                <a:effectLst/>
                <a:latin typeface="Calibri" panose="020F0502020204030204" pitchFamily="34" charset="0"/>
                <a:ea typeface="Calibri" panose="020F0502020204030204" pitchFamily="34" charset="0"/>
                <a:cs typeface="Calibri" panose="020F0502020204030204" pitchFamily="34" charset="0"/>
              </a:rPr>
              <a:t>person) rather than external causes (they are experiencing an emergency and needed to rush by). This type of automatic thinking is something we should try to actively avoid.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lnSpc>
                <a:spcPct val="115000"/>
              </a:lnSpc>
              <a:spcBef>
                <a:spcPts val="0"/>
              </a:spcBef>
              <a:spcAft>
                <a:spcPts val="0"/>
              </a:spcAft>
              <a:buFont typeface="Arial" panose="020B0604020202020204" pitchFamily="34" charset="0"/>
              <a:buChar char="•"/>
            </a:pPr>
            <a:r>
              <a:rPr lang="en-US" sz="1100" b="0" dirty="0">
                <a:effectLst/>
                <a:latin typeface="Calibri" panose="020F0502020204030204" pitchFamily="34" charset="0"/>
                <a:ea typeface="Calibri" panose="020F0502020204030204" pitchFamily="34" charset="0"/>
                <a:cs typeface="Calibri" panose="020F0502020204030204" pitchFamily="34" charset="0"/>
              </a:rPr>
              <a:t>This tendency is very strong. One study indicates that even when people are told that a person is acting negatively because they were instructed to do so, that they still assign an internal cause (she’s not a nice person). Q: How can we challenge ourselves to let go of this more? Benefit of the doubt—assume that most people are generally nice and don’t wish to harm others.</a:t>
            </a:r>
            <a:endParaRPr lang="en-US" sz="1200" b="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Reduce uncertainty</a:t>
            </a:r>
            <a:r>
              <a:rPr lang="en-US" sz="1100" dirty="0">
                <a:effectLst/>
                <a:latin typeface="Calibri" panose="020F0502020204030204" pitchFamily="34" charset="0"/>
                <a:ea typeface="Calibri" panose="020F0502020204030204" pitchFamily="34" charset="0"/>
                <a:cs typeface="Times New Roman" panose="02020603050405020304" pitchFamily="18" charset="0"/>
              </a:rPr>
              <a:t> – when people are faced with a difficult situation, they are usually riddled with uncertainty. The experience of uncertainty may lead to a host of negative emotions (e.g., fear, anger, guilt, sadness). Thus, when you see someone experiencing uncertainty, you might help them reduce their uncertainty by offering your assistance, providing information, or simply reassuring them that you will work together to find an answer. Reducing uncertainty can help us, as well as others, feel more positive states.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8</a:t>
            </a:fld>
            <a:endParaRPr lang="en-US"/>
          </a:p>
        </p:txBody>
      </p:sp>
    </p:spTree>
    <p:extLst>
      <p:ext uri="{BB962C8B-B14F-4D97-AF65-F5344CB8AC3E}">
        <p14:creationId xmlns:p14="http://schemas.microsoft.com/office/powerpoint/2010/main" val="1990724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Here is a help acronym for helping someone feel like they’ve been heard, understood, and cared for: NURS (naming, understanding, respecting, and supporting).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You don’t have to use all four elements of NURS every single time an emotion presents itself, but it’s a good skill to practice, even using 1-2 of these things can help you nurture the expression of emotions during an interpersonal exchange.</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Naming the emotion </a:t>
            </a:r>
            <a:r>
              <a:rPr lang="en-US" sz="1100" dirty="0">
                <a:effectLst/>
                <a:latin typeface="Calibri" panose="020F0502020204030204" pitchFamily="34" charset="0"/>
                <a:ea typeface="Calibri" panose="020F0502020204030204" pitchFamily="34" charset="0"/>
                <a:cs typeface="Times New Roman" panose="02020603050405020304" pitchFamily="18" charset="0"/>
              </a:rPr>
              <a:t>– you have heard their feelings, observed their emotions/behaviors; signals that their feelings are acknowledged.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Understanding the emotion </a:t>
            </a:r>
            <a:r>
              <a:rPr lang="en-US" sz="1100" dirty="0">
                <a:effectLst/>
                <a:latin typeface="Calibri" panose="020F0502020204030204" pitchFamily="34" charset="0"/>
                <a:ea typeface="Calibri" panose="020F0502020204030204" pitchFamily="34" charset="0"/>
                <a:cs typeface="Times New Roman" panose="02020603050405020304" pitchFamily="18" charset="0"/>
              </a:rPr>
              <a:t>– shows you understand where they are coming from, why they would feel that way.</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Respecting </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appreciating patients for sharing their feelings and praising their efforts/resilience.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Supporting </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r>
              <a:rPr lang="en-US"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effectLst/>
                <a:latin typeface="Calibri" panose="020F0502020204030204" pitchFamily="34" charset="0"/>
                <a:ea typeface="Calibri" panose="020F0502020204030204" pitchFamily="34" charset="0"/>
                <a:cs typeface="Times New Roman" panose="02020603050405020304" pitchFamily="18" charset="0"/>
              </a:rPr>
              <a:t>signal your ongoing support.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9</a:t>
            </a:fld>
            <a:endParaRPr lang="en-US"/>
          </a:p>
        </p:txBody>
      </p:sp>
    </p:spTree>
    <p:extLst>
      <p:ext uri="{BB962C8B-B14F-4D97-AF65-F5344CB8AC3E}">
        <p14:creationId xmlns:p14="http://schemas.microsoft.com/office/powerpoint/2010/main" val="4071919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https://www.youtube.com/watch?v=kdhjztWMnVw</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Let’s look at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an example</a:t>
            </a:r>
            <a:r>
              <a:rPr lang="en-US" sz="1800" dirty="0">
                <a:effectLst/>
                <a:latin typeface="Calibri" panose="020F0502020204030204" pitchFamily="34" charset="0"/>
                <a:ea typeface="Calibri" panose="020F0502020204030204" pitchFamily="34" charset="0"/>
                <a:cs typeface="Times New Roman" panose="02020603050405020304" pitchFamily="18" charset="0"/>
              </a:rPr>
              <a:t> where some of the NURS elements are being used.</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Named the emotion (sad), understood the emotion (described why it would be sad), supported them (hug). </a:t>
            </a: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10</a:t>
            </a:fld>
            <a:endParaRPr lang="en-US"/>
          </a:p>
        </p:txBody>
      </p:sp>
    </p:spTree>
    <p:extLst>
      <p:ext uri="{BB962C8B-B14F-4D97-AF65-F5344CB8AC3E}">
        <p14:creationId xmlns:p14="http://schemas.microsoft.com/office/powerpoint/2010/main" val="3136667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Improving Your Relationship Management</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relationship management is our ability to use emotions to facilitate relationship bonding.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Generate and maintain positivity</a:t>
            </a:r>
            <a:r>
              <a:rPr lang="en-US" sz="1100" dirty="0">
                <a:effectLst/>
                <a:latin typeface="Calibri" panose="020F0502020204030204" pitchFamily="34" charset="0"/>
                <a:ea typeface="Calibri" panose="020F0502020204030204" pitchFamily="34" charset="0"/>
                <a:cs typeface="Times New Roman" panose="02020603050405020304" pitchFamily="18" charset="0"/>
              </a:rPr>
              <a:t> – having a good rapport with your colleagues will make the world of difference. You can do this by keeping a mental note of personal details of a coworker as you get to know them (e.g., dog name, hobbies, activities) and ask about them occasionally. Sharing positive stories and showing genuine interest in another person’s life promotes positivity.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If you need to give criticism to someone, </a:t>
            </a:r>
            <a:r>
              <a:rPr lang="en-US" sz="1100" dirty="0">
                <a:effectLst/>
                <a:latin typeface="Calibri" panose="020F0502020204030204" pitchFamily="34" charset="0"/>
                <a:ea typeface="Calibri" panose="020F0502020204030204" pitchFamily="34" charset="0"/>
                <a:cs typeface="Times New Roman" panose="02020603050405020304" pitchFamily="18" charset="0"/>
              </a:rPr>
              <a:t>use </a:t>
            </a:r>
            <a:r>
              <a:rPr lang="en-US" sz="1100" i="1" dirty="0">
                <a:effectLst/>
                <a:latin typeface="Calibri" panose="020F0502020204030204" pitchFamily="34" charset="0"/>
                <a:ea typeface="Calibri" panose="020F0502020204030204" pitchFamily="34" charset="0"/>
                <a:cs typeface="Times New Roman" panose="02020603050405020304" pitchFamily="18" charset="0"/>
              </a:rPr>
              <a:t>The Sandwich Method</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Praise</a:t>
            </a:r>
            <a:r>
              <a:rPr lang="en-US" sz="1100" dirty="0">
                <a:effectLst/>
                <a:latin typeface="Calibri" panose="020F0502020204030204" pitchFamily="34" charset="0"/>
                <a:ea typeface="Calibri" panose="020F0502020204030204" pitchFamily="34" charset="0"/>
                <a:cs typeface="Times New Roman" panose="02020603050405020304" pitchFamily="18" charset="0"/>
              </a:rPr>
              <a:t> – compliment effort and ability.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Criticize</a:t>
            </a:r>
            <a:r>
              <a:rPr lang="en-US" sz="1100" dirty="0">
                <a:effectLst/>
                <a:latin typeface="Calibri" panose="020F0502020204030204" pitchFamily="34" charset="0"/>
                <a:ea typeface="Calibri" panose="020F0502020204030204" pitchFamily="34" charset="0"/>
                <a:cs typeface="Times New Roman" panose="02020603050405020304" pitchFamily="18" charset="0"/>
              </a:rPr>
              <a:t> – give constructive criticism (encourage recommendations, ask questions, give specific examples).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pPr>
            <a:r>
              <a:rPr lang="en-US" sz="1100" b="1" dirty="0">
                <a:effectLst/>
                <a:latin typeface="Calibri" panose="020F0502020204030204" pitchFamily="34" charset="0"/>
                <a:ea typeface="Calibri" panose="020F0502020204030204" pitchFamily="34" charset="0"/>
                <a:cs typeface="Times New Roman" panose="02020603050405020304" pitchFamily="18" charset="0"/>
              </a:rPr>
              <a:t>Praise</a:t>
            </a:r>
            <a:r>
              <a:rPr lang="en-US" sz="1100" dirty="0">
                <a:effectLst/>
                <a:latin typeface="Calibri" panose="020F0502020204030204" pitchFamily="34" charset="0"/>
                <a:ea typeface="Calibri" panose="020F0502020204030204" pitchFamily="34" charset="0"/>
                <a:cs typeface="Times New Roman" panose="02020603050405020304" pitchFamily="18" charset="0"/>
              </a:rPr>
              <a:t> – compliment future potential/ability.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9138C4E-EB6C-084B-938C-D73001D99940}" type="slidenum">
              <a:rPr lang="en-US" smtClean="0"/>
              <a:t>11</a:t>
            </a:fld>
            <a:endParaRPr lang="en-US"/>
          </a:p>
        </p:txBody>
      </p:sp>
    </p:spTree>
    <p:extLst>
      <p:ext uri="{BB962C8B-B14F-4D97-AF65-F5344CB8AC3E}">
        <p14:creationId xmlns:p14="http://schemas.microsoft.com/office/powerpoint/2010/main" val="35448254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9286" y="1122363"/>
            <a:ext cx="6389225" cy="2387600"/>
          </a:xfrm>
        </p:spPr>
        <p:txBody>
          <a:bodyPr anchor="b"/>
          <a:lstStyle>
            <a:lvl1pPr algn="l">
              <a:defRPr sz="6000" b="1">
                <a:solidFill>
                  <a:srgbClr val="253565"/>
                </a:solidFill>
              </a:defRPr>
            </a:lvl1pPr>
          </a:lstStyle>
          <a:p>
            <a:r>
              <a:rPr lang="en-US" dirty="0"/>
              <a:t>Click to edit Master title style</a:t>
            </a:r>
          </a:p>
        </p:txBody>
      </p:sp>
      <p:sp>
        <p:nvSpPr>
          <p:cNvPr id="3" name="Subtitle 2"/>
          <p:cNvSpPr>
            <a:spLocks noGrp="1"/>
          </p:cNvSpPr>
          <p:nvPr>
            <p:ph type="subTitle" idx="1"/>
          </p:nvPr>
        </p:nvSpPr>
        <p:spPr>
          <a:xfrm>
            <a:off x="509286" y="3613613"/>
            <a:ext cx="6389225" cy="1655762"/>
          </a:xfrm>
        </p:spPr>
        <p:txBody>
          <a:bodyPr/>
          <a:lstStyle>
            <a:lvl1pPr marL="0" indent="0" algn="l">
              <a:buNone/>
              <a:defRPr sz="2400" b="1">
                <a:solidFill>
                  <a:srgbClr val="76757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143104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7549" y="365125"/>
            <a:ext cx="10416251" cy="1325563"/>
          </a:xfrm>
        </p:spPr>
        <p:txBody>
          <a:bodyPr/>
          <a:lstStyle>
            <a:lvl1pPr>
              <a:defRPr>
                <a:solidFill>
                  <a:srgbClr val="253565"/>
                </a:solidFill>
              </a:defRPr>
            </a:lvl1pPr>
          </a:lstStyle>
          <a:p>
            <a:r>
              <a:rPr lang="en-US" dirty="0"/>
              <a:t>Click to edit Master title style</a:t>
            </a:r>
          </a:p>
        </p:txBody>
      </p:sp>
      <p:sp>
        <p:nvSpPr>
          <p:cNvPr id="3" name="Content Placeholder 2"/>
          <p:cNvSpPr>
            <a:spLocks noGrp="1"/>
          </p:cNvSpPr>
          <p:nvPr>
            <p:ph idx="1"/>
          </p:nvPr>
        </p:nvSpPr>
        <p:spPr>
          <a:xfrm>
            <a:off x="937549" y="1825625"/>
            <a:ext cx="10416251" cy="4351338"/>
          </a:xfrm>
        </p:spPr>
        <p:txBody>
          <a:bodyPr/>
          <a:lstStyle>
            <a:lvl1pPr>
              <a:defRPr>
                <a:solidFill>
                  <a:srgbClr val="767575"/>
                </a:solidFill>
              </a:defRPr>
            </a:lvl1pPr>
            <a:lvl2pPr>
              <a:defRPr>
                <a:solidFill>
                  <a:srgbClr val="767575"/>
                </a:solidFill>
              </a:defRPr>
            </a:lvl2pPr>
            <a:lvl3pPr>
              <a:defRPr>
                <a:solidFill>
                  <a:srgbClr val="767575"/>
                </a:solidFill>
              </a:defRPr>
            </a:lvl3pPr>
            <a:lvl4pPr>
              <a:defRPr>
                <a:solidFill>
                  <a:srgbClr val="767575"/>
                </a:solidFill>
              </a:defRPr>
            </a:lvl4pPr>
            <a:lvl5pPr>
              <a:defRPr>
                <a:solidFill>
                  <a:srgbClr val="767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53565"/>
                </a:solidFill>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a:defRPr>
                <a:solidFill>
                  <a:srgbClr val="767575"/>
                </a:solidFill>
              </a:defRPr>
            </a:lvl1pPr>
            <a:lvl2pPr>
              <a:defRPr>
                <a:solidFill>
                  <a:srgbClr val="767575"/>
                </a:solidFill>
              </a:defRPr>
            </a:lvl2pPr>
            <a:lvl3pPr>
              <a:defRPr>
                <a:solidFill>
                  <a:srgbClr val="767575"/>
                </a:solidFill>
              </a:defRPr>
            </a:lvl3pPr>
            <a:lvl4pPr>
              <a:defRPr>
                <a:solidFill>
                  <a:srgbClr val="767575"/>
                </a:solidFill>
              </a:defRPr>
            </a:lvl4pPr>
            <a:lvl5pPr>
              <a:defRPr>
                <a:solidFill>
                  <a:srgbClr val="767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defRPr>
                <a:solidFill>
                  <a:srgbClr val="767575"/>
                </a:solidFill>
              </a:defRPr>
            </a:lvl1pPr>
            <a:lvl2pPr>
              <a:defRPr>
                <a:solidFill>
                  <a:srgbClr val="767575"/>
                </a:solidFill>
              </a:defRPr>
            </a:lvl2pPr>
            <a:lvl3pPr>
              <a:defRPr>
                <a:solidFill>
                  <a:srgbClr val="767575"/>
                </a:solidFill>
              </a:defRPr>
            </a:lvl3pPr>
            <a:lvl4pPr>
              <a:defRPr>
                <a:solidFill>
                  <a:srgbClr val="767575"/>
                </a:solidFill>
              </a:defRPr>
            </a:lvl4pPr>
            <a:lvl5pPr>
              <a:defRPr>
                <a:solidFill>
                  <a:srgbClr val="767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644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253565"/>
                </a:solidFill>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76757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97052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lvl1pPr>
              <a:defRPr>
                <a:solidFill>
                  <a:srgbClr val="253565"/>
                </a:solidFill>
              </a:defRPr>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76757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lvl1pPr>
              <a:defRPr>
                <a:solidFill>
                  <a:srgbClr val="767575"/>
                </a:solidFill>
              </a:defRPr>
            </a:lvl1pPr>
            <a:lvl2pPr>
              <a:defRPr>
                <a:solidFill>
                  <a:srgbClr val="767575"/>
                </a:solidFill>
              </a:defRPr>
            </a:lvl2pPr>
            <a:lvl3pPr>
              <a:defRPr>
                <a:solidFill>
                  <a:srgbClr val="767575"/>
                </a:solidFill>
              </a:defRPr>
            </a:lvl3pPr>
            <a:lvl4pPr>
              <a:defRPr>
                <a:solidFill>
                  <a:srgbClr val="767575"/>
                </a:solidFill>
              </a:defRPr>
            </a:lvl4pPr>
            <a:lvl5pPr>
              <a:defRPr>
                <a:solidFill>
                  <a:srgbClr val="767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a:solidFill>
            <a:schemeClr val="bg1"/>
          </a:solidFill>
        </p:spPr>
        <p:txBody>
          <a:bodyPr anchor="b"/>
          <a:lstStyle>
            <a:lvl1pPr marL="0" indent="0">
              <a:buNone/>
              <a:defRPr sz="2400" b="1">
                <a:solidFill>
                  <a:srgbClr val="76757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defRPr>
                <a:solidFill>
                  <a:srgbClr val="767575"/>
                </a:solidFill>
              </a:defRPr>
            </a:lvl1pPr>
            <a:lvl2pPr>
              <a:defRPr>
                <a:solidFill>
                  <a:srgbClr val="767575"/>
                </a:solidFill>
              </a:defRPr>
            </a:lvl2pPr>
            <a:lvl3pPr>
              <a:defRPr>
                <a:solidFill>
                  <a:srgbClr val="767575"/>
                </a:solidFill>
              </a:defRPr>
            </a:lvl3pPr>
            <a:lvl4pPr>
              <a:defRPr>
                <a:solidFill>
                  <a:srgbClr val="767575"/>
                </a:solidFill>
              </a:defRPr>
            </a:lvl4pPr>
            <a:lvl5pPr>
              <a:defRPr>
                <a:solidFill>
                  <a:srgbClr val="767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82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253565"/>
                </a:solidFill>
              </a:defRPr>
            </a:lvl1pPr>
          </a:lstStyle>
          <a:p>
            <a:r>
              <a:rPr lang="en-US" dirty="0"/>
              <a:t>Click to edit Master title style</a:t>
            </a:r>
          </a:p>
        </p:txBody>
      </p:sp>
    </p:spTree>
    <p:extLst>
      <p:ext uri="{BB962C8B-B14F-4D97-AF65-F5344CB8AC3E}">
        <p14:creationId xmlns:p14="http://schemas.microsoft.com/office/powerpoint/2010/main" val="1353144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5419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53565"/>
                </a:solidFill>
              </a:defRPr>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solidFill>
                  <a:srgbClr val="767575"/>
                </a:solidFill>
              </a:defRPr>
            </a:lvl1pPr>
            <a:lvl2pPr>
              <a:defRPr sz="2800">
                <a:solidFill>
                  <a:srgbClr val="767575"/>
                </a:solidFill>
              </a:defRPr>
            </a:lvl2pPr>
            <a:lvl3pPr>
              <a:defRPr sz="2400">
                <a:solidFill>
                  <a:srgbClr val="767575"/>
                </a:solidFill>
              </a:defRPr>
            </a:lvl3pPr>
            <a:lvl4pPr>
              <a:defRPr sz="2000">
                <a:solidFill>
                  <a:srgbClr val="767575"/>
                </a:solidFill>
              </a:defRPr>
            </a:lvl4pPr>
            <a:lvl5pPr>
              <a:defRPr sz="2000">
                <a:solidFill>
                  <a:srgbClr val="767575"/>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767575"/>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45660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53565"/>
                </a:solidFill>
              </a:defRPr>
            </a:lvl1pPr>
          </a:lstStyle>
          <a:p>
            <a:r>
              <a:rPr lang="en-US" dirty="0"/>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solidFill>
                  <a:srgbClr val="767575"/>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770059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0C6F74-6576-B646-8488-B1C8FADA120E}" type="datetimeFigureOut">
              <a:rPr lang="en-US" smtClean="0"/>
              <a:t>7/25/24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EF9A8-9EAE-9942-BEF6-E71D05219539}" type="slidenum">
              <a:rPr lang="en-US" smtClean="0"/>
              <a:t>‹#›</a:t>
            </a:fld>
            <a:endParaRPr lang="en-US"/>
          </a:p>
        </p:txBody>
      </p:sp>
    </p:spTree>
    <p:extLst>
      <p:ext uri="{BB962C8B-B14F-4D97-AF65-F5344CB8AC3E}">
        <p14:creationId xmlns:p14="http://schemas.microsoft.com/office/powerpoint/2010/main" val="145354730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2" r:id="rId3"/>
    <p:sldLayoutId id="2147483651"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Helvetica" charset="0"/>
          <a:ea typeface="Helvetica" charset="0"/>
          <a:cs typeface="Helvetica"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Adobe Garamond Pro" charset="0"/>
          <a:ea typeface="Adobe Garamond Pro" charset="0"/>
          <a:cs typeface="Adobe Garamond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Adobe Garamond Pro" charset="0"/>
          <a:ea typeface="Adobe Garamond Pro" charset="0"/>
          <a:cs typeface="Adobe Garamond Pro"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dobe Garamond Pro" charset="0"/>
          <a:ea typeface="Adobe Garamond Pro" charset="0"/>
          <a:cs typeface="Adobe Garamond Pro"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dobe Garamond Pro" charset="0"/>
          <a:ea typeface="Adobe Garamond Pro" charset="0"/>
          <a:cs typeface="Adobe Garamond Pro"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dobe Garamond Pro" charset="0"/>
          <a:ea typeface="Adobe Garamond Pro" charset="0"/>
          <a:cs typeface="Adobe Garamond Pro"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9286" y="1122363"/>
            <a:ext cx="7478774" cy="2387600"/>
          </a:xfrm>
        </p:spPr>
        <p:txBody>
          <a:bodyPr>
            <a:noAutofit/>
          </a:bodyPr>
          <a:lstStyle/>
          <a:p>
            <a:r>
              <a:rPr lang="en-US" sz="4000" dirty="0">
                <a:solidFill>
                  <a:srgbClr val="253565"/>
                </a:solidFill>
              </a:rPr>
              <a:t>Interpersonal Skills for STEM and Medical Science: Emotional Intelligence</a:t>
            </a:r>
          </a:p>
        </p:txBody>
      </p:sp>
    </p:spTree>
    <p:extLst>
      <p:ext uri="{BB962C8B-B14F-4D97-AF65-F5344CB8AC3E}">
        <p14:creationId xmlns:p14="http://schemas.microsoft.com/office/powerpoint/2010/main" val="158483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21F0E-F9EC-1A45-8524-2CB443853384}"/>
              </a:ext>
            </a:extLst>
          </p:cNvPr>
          <p:cNvSpPr>
            <a:spLocks noGrp="1"/>
          </p:cNvSpPr>
          <p:nvPr>
            <p:ph type="title"/>
          </p:nvPr>
        </p:nvSpPr>
        <p:spPr/>
        <p:txBody>
          <a:bodyPr/>
          <a:lstStyle/>
          <a:p>
            <a:r>
              <a:rPr lang="en-US" dirty="0"/>
              <a:t>Example</a:t>
            </a:r>
          </a:p>
        </p:txBody>
      </p:sp>
      <p:pic>
        <p:nvPicPr>
          <p:cNvPr id="4" name="inside-out-emotional-intelligence.mp4" descr="inside-out-emotional-intelligence.mp4">
            <a:hlinkClick r:id="" action="ppaction://media"/>
            <a:extLst>
              <a:ext uri="{FF2B5EF4-FFF2-40B4-BE49-F238E27FC236}">
                <a16:creationId xmlns:a16="http://schemas.microsoft.com/office/drawing/2014/main" id="{5B2CE2E1-3519-440F-07C7-A1B83DFF76F7}"/>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278063" y="1825625"/>
            <a:ext cx="7735887" cy="4351338"/>
          </a:xfrm>
        </p:spPr>
      </p:pic>
    </p:spTree>
    <p:extLst>
      <p:ext uri="{BB962C8B-B14F-4D97-AF65-F5344CB8AC3E}">
        <p14:creationId xmlns:p14="http://schemas.microsoft.com/office/powerpoint/2010/main" val="419708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5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normAutofit/>
          </a:bodyPr>
          <a:lstStyle/>
          <a:p>
            <a:r>
              <a:rPr lang="en-US" sz="4000" dirty="0"/>
              <a:t>4. Improving Your Relationship Management</a:t>
            </a:r>
          </a:p>
        </p:txBody>
      </p:sp>
      <p:sp>
        <p:nvSpPr>
          <p:cNvPr id="11" name="Content Placeholder 2"/>
          <p:cNvSpPr>
            <a:spLocks noGrp="1"/>
          </p:cNvSpPr>
          <p:nvPr>
            <p:ph idx="1"/>
          </p:nvPr>
        </p:nvSpPr>
        <p:spPr>
          <a:xfrm>
            <a:off x="5743575" y="1825625"/>
            <a:ext cx="5610225" cy="4351338"/>
          </a:xfrm>
        </p:spPr>
        <p:txBody>
          <a:bodyPr/>
          <a:lstStyle/>
          <a:p>
            <a:pPr>
              <a:lnSpc>
                <a:spcPct val="150000"/>
              </a:lnSpc>
            </a:pPr>
            <a:r>
              <a:rPr lang="en-US" dirty="0">
                <a:solidFill>
                  <a:srgbClr val="002060"/>
                </a:solidFill>
                <a:latin typeface="Calibri" panose="020F0502020204030204" pitchFamily="34" charset="0"/>
                <a:cs typeface="Calibri" panose="020F0502020204030204" pitchFamily="34" charset="0"/>
              </a:rPr>
              <a:t>Generate and maintain positivity</a:t>
            </a:r>
          </a:p>
          <a:p>
            <a:pPr>
              <a:lnSpc>
                <a:spcPct val="150000"/>
              </a:lnSpc>
            </a:pPr>
            <a:r>
              <a:rPr lang="en-US" dirty="0">
                <a:solidFill>
                  <a:srgbClr val="002060"/>
                </a:solidFill>
                <a:latin typeface="Calibri" panose="020F0502020204030204" pitchFamily="34" charset="0"/>
                <a:cs typeface="Calibri" panose="020F0502020204030204" pitchFamily="34" charset="0"/>
              </a:rPr>
              <a:t>The Sandwich Method for criticisms</a:t>
            </a:r>
          </a:p>
          <a:p>
            <a:endParaRPr lang="en-US" dirty="0">
              <a:latin typeface="Calibri" panose="020F0502020204030204" pitchFamily="34" charset="0"/>
              <a:cs typeface="Calibri" panose="020F0502020204030204" pitchFamily="34" charset="0"/>
            </a:endParaRPr>
          </a:p>
        </p:txBody>
      </p:sp>
      <p:pic>
        <p:nvPicPr>
          <p:cNvPr id="9218" name="Picture 2" descr="Turkey Sandwich Stock Photo - Download Image Now - Sandwich, White  Background, Cut Out - iStock">
            <a:extLst>
              <a:ext uri="{FF2B5EF4-FFF2-40B4-BE49-F238E27FC236}">
                <a16:creationId xmlns:a16="http://schemas.microsoft.com/office/drawing/2014/main" id="{D2393AC6-F0CA-2034-7001-EB4DF96F57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825625"/>
            <a:ext cx="4410075" cy="294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338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normAutofit/>
          </a:bodyPr>
          <a:lstStyle/>
          <a:p>
            <a:r>
              <a:rPr lang="en-US" sz="4000" dirty="0"/>
              <a:t>The End</a:t>
            </a:r>
          </a:p>
        </p:txBody>
      </p:sp>
      <p:pic>
        <p:nvPicPr>
          <p:cNvPr id="5122" name="Picture 2" descr="Animals Waving Goodbye - the Look in their Eyes Says it All | Briff.Me">
            <a:extLst>
              <a:ext uri="{FF2B5EF4-FFF2-40B4-BE49-F238E27FC236}">
                <a16:creationId xmlns:a16="http://schemas.microsoft.com/office/drawing/2014/main" id="{8762EC5D-1F93-3F8C-C411-22217C23D0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9855" y="1690688"/>
            <a:ext cx="6772289" cy="4230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785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AA60E-887B-1EE8-5753-51E96591386C}"/>
              </a:ext>
            </a:extLst>
          </p:cNvPr>
          <p:cNvSpPr>
            <a:spLocks noGrp="1"/>
          </p:cNvSpPr>
          <p:nvPr>
            <p:ph type="title"/>
          </p:nvPr>
        </p:nvSpPr>
        <p:spPr/>
        <p:txBody>
          <a:bodyPr/>
          <a:lstStyle/>
          <a:p>
            <a:r>
              <a:rPr lang="en-US" dirty="0"/>
              <a:t>Rationale</a:t>
            </a:r>
          </a:p>
        </p:txBody>
      </p:sp>
      <p:sp>
        <p:nvSpPr>
          <p:cNvPr id="3" name="Content Placeholder 2">
            <a:extLst>
              <a:ext uri="{FF2B5EF4-FFF2-40B4-BE49-F238E27FC236}">
                <a16:creationId xmlns:a16="http://schemas.microsoft.com/office/drawing/2014/main" id="{0367B523-24A3-9280-A255-B1EBE6C62E12}"/>
              </a:ext>
            </a:extLst>
          </p:cNvPr>
          <p:cNvSpPr>
            <a:spLocks noGrp="1"/>
          </p:cNvSpPr>
          <p:nvPr>
            <p:ph idx="1"/>
          </p:nvPr>
        </p:nvSpPr>
        <p:spPr/>
        <p:txBody>
          <a:bodyPr/>
          <a:lstStyle/>
          <a:p>
            <a:pPr>
              <a:lnSpc>
                <a:spcPct val="100000"/>
              </a:lnSpc>
            </a:pPr>
            <a:r>
              <a:rPr lang="en-US" dirty="0">
                <a:solidFill>
                  <a:srgbClr val="002060"/>
                </a:solidFill>
                <a:latin typeface="Calibri" panose="020F0502020204030204" pitchFamily="34" charset="0"/>
                <a:cs typeface="Calibri" panose="020F0502020204030204" pitchFamily="34" charset="0"/>
              </a:rPr>
              <a:t>Effective communication is essential in both STEM and medical fields</a:t>
            </a:r>
          </a:p>
          <a:p>
            <a:pPr>
              <a:lnSpc>
                <a:spcPct val="100000"/>
              </a:lnSpc>
            </a:pPr>
            <a:r>
              <a:rPr lang="en-US" dirty="0">
                <a:solidFill>
                  <a:srgbClr val="002060"/>
                </a:solidFill>
                <a:latin typeface="Calibri" panose="020F0502020204030204" pitchFamily="34" charset="0"/>
                <a:cs typeface="Calibri" panose="020F0502020204030204" pitchFamily="34" charset="0"/>
              </a:rPr>
              <a:t>Collaboration and teamwork improvement </a:t>
            </a:r>
          </a:p>
          <a:p>
            <a:pPr>
              <a:lnSpc>
                <a:spcPct val="100000"/>
              </a:lnSpc>
            </a:pPr>
            <a:r>
              <a:rPr lang="en-US" dirty="0">
                <a:solidFill>
                  <a:srgbClr val="002060"/>
                </a:solidFill>
                <a:latin typeface="Calibri" panose="020F0502020204030204" pitchFamily="34" charset="0"/>
                <a:cs typeface="Calibri" panose="020F0502020204030204" pitchFamily="34" charset="0"/>
              </a:rPr>
              <a:t>Leadership and management skills</a:t>
            </a:r>
          </a:p>
          <a:p>
            <a:pPr>
              <a:lnSpc>
                <a:spcPct val="100000"/>
              </a:lnSpc>
            </a:pPr>
            <a:r>
              <a:rPr lang="en-US" dirty="0">
                <a:solidFill>
                  <a:srgbClr val="002060"/>
                </a:solidFill>
                <a:latin typeface="Calibri" panose="020F0502020204030204" pitchFamily="34" charset="0"/>
                <a:cs typeface="Calibri" panose="020F0502020204030204" pitchFamily="34" charset="0"/>
              </a:rPr>
              <a:t>Stress management and resiliency</a:t>
            </a:r>
          </a:p>
          <a:p>
            <a:pPr marL="0" indent="0">
              <a:buNone/>
            </a:pPr>
            <a:endParaRPr lang="en-US" dirty="0"/>
          </a:p>
        </p:txBody>
      </p:sp>
    </p:spTree>
    <p:extLst>
      <p:ext uri="{BB962C8B-B14F-4D97-AF65-F5344CB8AC3E}">
        <p14:creationId xmlns:p14="http://schemas.microsoft.com/office/powerpoint/2010/main" val="3742981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lstStyle/>
          <a:p>
            <a:r>
              <a:rPr lang="en-US" dirty="0"/>
              <a:t>What are Emotions?</a:t>
            </a:r>
          </a:p>
        </p:txBody>
      </p:sp>
      <p:sp>
        <p:nvSpPr>
          <p:cNvPr id="11" name="Content Placeholder 2"/>
          <p:cNvSpPr>
            <a:spLocks noGrp="1"/>
          </p:cNvSpPr>
          <p:nvPr>
            <p:ph idx="1"/>
          </p:nvPr>
        </p:nvSpPr>
        <p:spPr>
          <a:xfrm>
            <a:off x="763929" y="1825625"/>
            <a:ext cx="11140203" cy="4351338"/>
          </a:xfrm>
        </p:spPr>
        <p:txBody>
          <a:bodyPr>
            <a:normAutofit/>
          </a:bodyPr>
          <a:lstStyle/>
          <a:p>
            <a:pPr>
              <a:lnSpc>
                <a:spcPct val="100000"/>
              </a:lnSpc>
            </a:pPr>
            <a:r>
              <a:rPr lang="en-US"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Emotions are t</a:t>
            </a:r>
            <a:r>
              <a:rPr lang="en-US" sz="2800" b="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he </a:t>
            </a:r>
            <a:r>
              <a:rPr lang="en-US" sz="2800" b="0" dirty="0">
                <a:solidFill>
                  <a:schemeClr val="accent3"/>
                </a:solidFill>
                <a:effectLst/>
                <a:latin typeface="Calibri" panose="020F0502020204030204" pitchFamily="34" charset="0"/>
                <a:ea typeface="Calibri" panose="020F0502020204030204" pitchFamily="34" charset="0"/>
                <a:cs typeface="Times New Roman" panose="02020603050405020304" pitchFamily="18" charset="0"/>
              </a:rPr>
              <a:t>body’s multidimensional response to any event that enhances or inhibits one’s goals</a:t>
            </a:r>
            <a:r>
              <a:rPr lang="en-US" sz="2800" b="0" dirty="0">
                <a:solidFill>
                  <a:schemeClr val="accent3"/>
                </a:solidFill>
                <a:latin typeface="Calibri" panose="020F0502020204030204" pitchFamily="34" charset="0"/>
                <a:ea typeface="Calibri" panose="020F0502020204030204" pitchFamily="34" charset="0"/>
                <a:cs typeface="Times New Roman" panose="02020603050405020304" pitchFamily="18" charset="0"/>
              </a:rPr>
              <a:t>.</a:t>
            </a:r>
          </a:p>
          <a:p>
            <a:r>
              <a:rPr lang="en-US" dirty="0">
                <a:solidFill>
                  <a:srgbClr val="002060"/>
                </a:solidFill>
                <a:latin typeface="+mn-lt"/>
              </a:rPr>
              <a:t>Emotions are a r</a:t>
            </a:r>
            <a:r>
              <a:rPr lang="en-US" sz="2800" dirty="0">
                <a:solidFill>
                  <a:srgbClr val="002060"/>
                </a:solidFill>
                <a:latin typeface="+mn-lt"/>
              </a:rPr>
              <a:t>esponse to a specific event</a:t>
            </a:r>
          </a:p>
          <a:p>
            <a:r>
              <a:rPr lang="en-US" dirty="0">
                <a:solidFill>
                  <a:srgbClr val="002060"/>
                </a:solidFill>
                <a:latin typeface="+mn-lt"/>
              </a:rPr>
              <a:t>It is possible to experience m</a:t>
            </a:r>
            <a:r>
              <a:rPr lang="en-US" sz="2800" dirty="0">
                <a:solidFill>
                  <a:srgbClr val="002060"/>
                </a:solidFill>
                <a:latin typeface="+mn-lt"/>
              </a:rPr>
              <a:t>ultiple emotions at once</a:t>
            </a:r>
          </a:p>
          <a:p>
            <a:pPr>
              <a:lnSpc>
                <a:spcPct val="100000"/>
              </a:lnSpc>
            </a:pPr>
            <a:endParaRPr lang="en-US" sz="2800" b="0" dirty="0">
              <a:solidFill>
                <a:schemeClr val="accent3"/>
              </a:solidFill>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en-US" sz="2800" b="0" dirty="0">
              <a:solidFill>
                <a:schemeClr val="accent3"/>
              </a:solidFill>
              <a:latin typeface="+mn-lt"/>
            </a:endParaRPr>
          </a:p>
        </p:txBody>
      </p:sp>
    </p:spTree>
    <p:extLst>
      <p:ext uri="{BB962C8B-B14F-4D97-AF65-F5344CB8AC3E}">
        <p14:creationId xmlns:p14="http://schemas.microsoft.com/office/powerpoint/2010/main" val="4121420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lstStyle/>
          <a:p>
            <a:r>
              <a:rPr lang="en-US" dirty="0"/>
              <a:t>Emotional Intelligence</a:t>
            </a:r>
          </a:p>
        </p:txBody>
      </p:sp>
      <p:sp>
        <p:nvSpPr>
          <p:cNvPr id="11" name="Content Placeholder 2"/>
          <p:cNvSpPr>
            <a:spLocks noGrp="1"/>
          </p:cNvSpPr>
          <p:nvPr>
            <p:ph idx="1"/>
          </p:nvPr>
        </p:nvSpPr>
        <p:spPr>
          <a:xfrm>
            <a:off x="763929" y="1825625"/>
            <a:ext cx="10589871" cy="4351338"/>
          </a:xfrm>
        </p:spPr>
        <p:txBody>
          <a:bodyPr/>
          <a:lstStyle/>
          <a:p>
            <a:pPr marL="514350" indent="-514350">
              <a:lnSpc>
                <a:spcPct val="150000"/>
              </a:lnSpc>
              <a:buFont typeface="+mj-lt"/>
              <a:buAutoNum type="arabicPeriod"/>
            </a:pPr>
            <a:r>
              <a:rPr lang="en-US" dirty="0">
                <a:solidFill>
                  <a:srgbClr val="002060"/>
                </a:solidFill>
                <a:latin typeface="Calibri" panose="020F0502020204030204" pitchFamily="34" charset="0"/>
                <a:cs typeface="Calibri" panose="020F0502020204030204" pitchFamily="34" charset="0"/>
              </a:rPr>
              <a:t>Emotional awareness</a:t>
            </a:r>
          </a:p>
          <a:p>
            <a:pPr marL="514350" indent="-514350">
              <a:lnSpc>
                <a:spcPct val="150000"/>
              </a:lnSpc>
              <a:buFont typeface="+mj-lt"/>
              <a:buAutoNum type="arabicPeriod"/>
            </a:pPr>
            <a:r>
              <a:rPr lang="en-US" dirty="0">
                <a:solidFill>
                  <a:srgbClr val="002060"/>
                </a:solidFill>
                <a:latin typeface="Calibri" panose="020F0502020204030204" pitchFamily="34" charset="0"/>
                <a:cs typeface="Calibri" panose="020F0502020204030204" pitchFamily="34" charset="0"/>
              </a:rPr>
              <a:t>Emotional management</a:t>
            </a:r>
          </a:p>
          <a:p>
            <a:pPr marL="514350" indent="-514350">
              <a:lnSpc>
                <a:spcPct val="150000"/>
              </a:lnSpc>
              <a:buFont typeface="+mj-lt"/>
              <a:buAutoNum type="arabicPeriod"/>
            </a:pPr>
            <a:r>
              <a:rPr lang="en-US" dirty="0">
                <a:solidFill>
                  <a:srgbClr val="002060"/>
                </a:solidFill>
                <a:latin typeface="Calibri" panose="020F0502020204030204" pitchFamily="34" charset="0"/>
                <a:cs typeface="Calibri" panose="020F0502020204030204" pitchFamily="34" charset="0"/>
              </a:rPr>
              <a:t>Social emotional awareness</a:t>
            </a:r>
          </a:p>
          <a:p>
            <a:pPr marL="514350" indent="-514350">
              <a:lnSpc>
                <a:spcPct val="150000"/>
              </a:lnSpc>
              <a:buFont typeface="+mj-lt"/>
              <a:buAutoNum type="arabicPeriod"/>
            </a:pPr>
            <a:r>
              <a:rPr lang="en-US" dirty="0">
                <a:solidFill>
                  <a:srgbClr val="002060"/>
                </a:solidFill>
                <a:latin typeface="Calibri" panose="020F0502020204030204" pitchFamily="34" charset="0"/>
                <a:cs typeface="Calibri" panose="020F0502020204030204" pitchFamily="34" charset="0"/>
              </a:rPr>
              <a:t>Relationship management </a:t>
            </a:r>
          </a:p>
          <a:p>
            <a:endParaRPr lang="en-US" dirty="0">
              <a:latin typeface="Calibri" panose="020F0502020204030204" pitchFamily="34" charset="0"/>
              <a:cs typeface="Calibri" panose="020F0502020204030204" pitchFamily="34" charset="0"/>
            </a:endParaRPr>
          </a:p>
        </p:txBody>
      </p:sp>
      <p:pic>
        <p:nvPicPr>
          <p:cNvPr id="2" name="Picture 4" descr="Free Collage of portraits of happy expressive lady with different cheerful expressions while looking at camera Stock Photo">
            <a:extLst>
              <a:ext uri="{FF2B5EF4-FFF2-40B4-BE49-F238E27FC236}">
                <a16:creationId xmlns:a16="http://schemas.microsoft.com/office/drawing/2014/main" id="{841B4445-B29B-0F8E-4BAA-C57C94F0C0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1302" y="1825625"/>
            <a:ext cx="4175051" cy="4175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9092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lstStyle/>
          <a:p>
            <a:r>
              <a:rPr lang="en-US" dirty="0"/>
              <a:t>Emotional Intelligence Assessment</a:t>
            </a:r>
          </a:p>
        </p:txBody>
      </p:sp>
      <p:pic>
        <p:nvPicPr>
          <p:cNvPr id="2" name="Picture 2" descr="What is Emotional Intelligence - Culture">
            <a:extLst>
              <a:ext uri="{FF2B5EF4-FFF2-40B4-BE49-F238E27FC236}">
                <a16:creationId xmlns:a16="http://schemas.microsoft.com/office/drawing/2014/main" id="{5DFE33EB-3D82-95E0-3F7C-633A75244E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203" t="11903" r="16961" b="1416"/>
          <a:stretch/>
        </p:blipFill>
        <p:spPr bwMode="auto">
          <a:xfrm>
            <a:off x="2966086" y="1652545"/>
            <a:ext cx="6185555" cy="4524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285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lstStyle/>
          <a:p>
            <a:r>
              <a:rPr lang="en-US" dirty="0"/>
              <a:t>1. Improving Your Emotional Awareness</a:t>
            </a:r>
          </a:p>
        </p:txBody>
      </p:sp>
      <p:sp>
        <p:nvSpPr>
          <p:cNvPr id="11" name="Content Placeholder 2"/>
          <p:cNvSpPr>
            <a:spLocks noGrp="1"/>
          </p:cNvSpPr>
          <p:nvPr>
            <p:ph idx="1"/>
          </p:nvPr>
        </p:nvSpPr>
        <p:spPr>
          <a:xfrm>
            <a:off x="763929" y="1825625"/>
            <a:ext cx="10589871" cy="4351338"/>
          </a:xfrm>
        </p:spPr>
        <p:txBody>
          <a:bodyPr/>
          <a:lstStyle/>
          <a:p>
            <a:pPr>
              <a:lnSpc>
                <a:spcPct val="150000"/>
              </a:lnSpc>
            </a:pPr>
            <a:r>
              <a:rPr lang="en-US" dirty="0">
                <a:solidFill>
                  <a:srgbClr val="002060"/>
                </a:solidFill>
                <a:latin typeface="Calibri" panose="020F0502020204030204" pitchFamily="34" charset="0"/>
                <a:cs typeface="Calibri" panose="020F0502020204030204" pitchFamily="34" charset="0"/>
              </a:rPr>
              <a:t>Identify the emotion</a:t>
            </a:r>
          </a:p>
          <a:p>
            <a:pPr>
              <a:lnSpc>
                <a:spcPct val="150000"/>
              </a:lnSpc>
            </a:pPr>
            <a:r>
              <a:rPr lang="en-US" dirty="0">
                <a:solidFill>
                  <a:srgbClr val="002060"/>
                </a:solidFill>
                <a:latin typeface="Calibri" panose="020F0502020204030204" pitchFamily="34" charset="0"/>
                <a:cs typeface="Calibri" panose="020F0502020204030204" pitchFamily="34" charset="0"/>
              </a:rPr>
              <a:t>Listen to your body</a:t>
            </a:r>
          </a:p>
          <a:p>
            <a:pPr>
              <a:lnSpc>
                <a:spcPct val="150000"/>
              </a:lnSpc>
            </a:pPr>
            <a:r>
              <a:rPr lang="en-US" dirty="0">
                <a:solidFill>
                  <a:srgbClr val="002060"/>
                </a:solidFill>
                <a:latin typeface="Calibri" panose="020F0502020204030204" pitchFamily="34" charset="0"/>
                <a:cs typeface="Calibri" panose="020F0502020204030204" pitchFamily="34" charset="0"/>
              </a:rPr>
              <a:t>Pay attention to your thoughts</a:t>
            </a:r>
          </a:p>
          <a:p>
            <a:pPr>
              <a:lnSpc>
                <a:spcPct val="150000"/>
              </a:lnSpc>
            </a:pPr>
            <a:r>
              <a:rPr lang="en-US" dirty="0">
                <a:solidFill>
                  <a:srgbClr val="002060"/>
                </a:solidFill>
                <a:latin typeface="Calibri" panose="020F0502020204030204" pitchFamily="34" charset="0"/>
                <a:cs typeface="Calibri" panose="020F0502020204030204" pitchFamily="34" charset="0"/>
              </a:rPr>
              <a:t>Take stock of the situation</a:t>
            </a:r>
          </a:p>
          <a:p>
            <a:endParaRPr lang="en-US" dirty="0">
              <a:latin typeface="Calibri" panose="020F0502020204030204" pitchFamily="34" charset="0"/>
              <a:cs typeface="Calibri" panose="020F0502020204030204" pitchFamily="34" charset="0"/>
            </a:endParaRPr>
          </a:p>
        </p:txBody>
      </p:sp>
      <p:pic>
        <p:nvPicPr>
          <p:cNvPr id="6146" name="Picture 2" descr="Get rid of the guilt. You matter as a physician.">
            <a:extLst>
              <a:ext uri="{FF2B5EF4-FFF2-40B4-BE49-F238E27FC236}">
                <a16:creationId xmlns:a16="http://schemas.microsoft.com/office/drawing/2014/main" id="{4F9C82F6-2C57-3F44-145F-B9474E83B6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952" y="2000250"/>
            <a:ext cx="5141119"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234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normAutofit/>
          </a:bodyPr>
          <a:lstStyle/>
          <a:p>
            <a:r>
              <a:rPr lang="en-US" sz="4000" dirty="0"/>
              <a:t>2. Improving Your Emotional Management</a:t>
            </a:r>
          </a:p>
        </p:txBody>
      </p:sp>
      <p:sp>
        <p:nvSpPr>
          <p:cNvPr id="11" name="Content Placeholder 2"/>
          <p:cNvSpPr>
            <a:spLocks noGrp="1"/>
          </p:cNvSpPr>
          <p:nvPr>
            <p:ph idx="1"/>
          </p:nvPr>
        </p:nvSpPr>
        <p:spPr>
          <a:xfrm>
            <a:off x="763929" y="1825625"/>
            <a:ext cx="10589871" cy="4351338"/>
          </a:xfrm>
        </p:spPr>
        <p:txBody>
          <a:bodyPr/>
          <a:lstStyle/>
          <a:p>
            <a:pPr>
              <a:lnSpc>
                <a:spcPct val="150000"/>
              </a:lnSpc>
            </a:pPr>
            <a:r>
              <a:rPr lang="en-US" dirty="0">
                <a:solidFill>
                  <a:srgbClr val="002060"/>
                </a:solidFill>
                <a:latin typeface="Calibri" panose="020F0502020204030204" pitchFamily="34" charset="0"/>
                <a:cs typeface="Calibri" panose="020F0502020204030204" pitchFamily="34" charset="0"/>
              </a:rPr>
              <a:t>Reappraise negative emotions</a:t>
            </a:r>
          </a:p>
          <a:p>
            <a:pPr>
              <a:lnSpc>
                <a:spcPct val="150000"/>
              </a:lnSpc>
            </a:pPr>
            <a:r>
              <a:rPr lang="en-US" dirty="0">
                <a:solidFill>
                  <a:srgbClr val="002060"/>
                </a:solidFill>
                <a:latin typeface="Calibri" panose="020F0502020204030204" pitchFamily="34" charset="0"/>
                <a:cs typeface="Calibri" panose="020F0502020204030204" pitchFamily="34" charset="0"/>
              </a:rPr>
              <a:t>Accepting responsibility for emotions</a:t>
            </a:r>
          </a:p>
          <a:p>
            <a:pPr>
              <a:lnSpc>
                <a:spcPct val="150000"/>
              </a:lnSpc>
            </a:pPr>
            <a:r>
              <a:rPr lang="en-US" dirty="0">
                <a:solidFill>
                  <a:srgbClr val="002060"/>
                </a:solidFill>
                <a:latin typeface="Calibri" panose="020F0502020204030204" pitchFamily="34" charset="0"/>
                <a:cs typeface="Calibri" panose="020F0502020204030204" pitchFamily="34" charset="0"/>
              </a:rPr>
              <a:t>Separating emotions from actions</a:t>
            </a: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7866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normAutofit/>
          </a:bodyPr>
          <a:lstStyle/>
          <a:p>
            <a:r>
              <a:rPr lang="en-US" sz="3600" dirty="0"/>
              <a:t>3. Improving Your Social Emotional Awareness</a:t>
            </a:r>
          </a:p>
        </p:txBody>
      </p:sp>
      <p:sp>
        <p:nvSpPr>
          <p:cNvPr id="11" name="Content Placeholder 2"/>
          <p:cNvSpPr>
            <a:spLocks noGrp="1"/>
          </p:cNvSpPr>
          <p:nvPr>
            <p:ph idx="1"/>
          </p:nvPr>
        </p:nvSpPr>
        <p:spPr>
          <a:xfrm>
            <a:off x="763929" y="1825625"/>
            <a:ext cx="5332071" cy="4351338"/>
          </a:xfrm>
        </p:spPr>
        <p:txBody>
          <a:bodyPr/>
          <a:lstStyle/>
          <a:p>
            <a:pPr>
              <a:lnSpc>
                <a:spcPct val="150000"/>
              </a:lnSpc>
            </a:pPr>
            <a:r>
              <a:rPr lang="en-US" dirty="0">
                <a:solidFill>
                  <a:srgbClr val="002060"/>
                </a:solidFill>
                <a:latin typeface="Calibri" panose="020F0502020204030204" pitchFamily="34" charset="0"/>
                <a:cs typeface="Calibri" panose="020F0502020204030204" pitchFamily="34" charset="0"/>
              </a:rPr>
              <a:t>Fundamental attribution error</a:t>
            </a:r>
          </a:p>
          <a:p>
            <a:pPr>
              <a:lnSpc>
                <a:spcPct val="150000"/>
              </a:lnSpc>
            </a:pPr>
            <a:r>
              <a:rPr lang="en-US" dirty="0">
                <a:solidFill>
                  <a:srgbClr val="002060"/>
                </a:solidFill>
                <a:latin typeface="Calibri" panose="020F0502020204030204" pitchFamily="34" charset="0"/>
                <a:cs typeface="Calibri" panose="020F0502020204030204" pitchFamily="34" charset="0"/>
              </a:rPr>
              <a:t>Reduce uncertainty</a:t>
            </a:r>
          </a:p>
          <a:p>
            <a:endParaRPr lang="en-US" dirty="0">
              <a:latin typeface="Calibri" panose="020F0502020204030204" pitchFamily="34" charset="0"/>
              <a:cs typeface="Calibri" panose="020F0502020204030204" pitchFamily="34" charset="0"/>
            </a:endParaRPr>
          </a:p>
        </p:txBody>
      </p:sp>
      <p:pic>
        <p:nvPicPr>
          <p:cNvPr id="8196" name="Picture 4" descr="8 medical misconceptions doctors must always explain">
            <a:extLst>
              <a:ext uri="{FF2B5EF4-FFF2-40B4-BE49-F238E27FC236}">
                <a16:creationId xmlns:a16="http://schemas.microsoft.com/office/drawing/2014/main" id="{449DA5C1-03C0-0FF3-F3DF-DD27D35726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6469" y="1971674"/>
            <a:ext cx="5181602" cy="2914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487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763929" y="365125"/>
            <a:ext cx="10589871" cy="1325563"/>
          </a:xfrm>
        </p:spPr>
        <p:txBody>
          <a:bodyPr/>
          <a:lstStyle/>
          <a:p>
            <a:r>
              <a:rPr lang="en-US" dirty="0"/>
              <a:t>NURS</a:t>
            </a:r>
          </a:p>
        </p:txBody>
      </p:sp>
      <p:sp>
        <p:nvSpPr>
          <p:cNvPr id="11" name="Content Placeholder 2"/>
          <p:cNvSpPr>
            <a:spLocks noGrp="1"/>
          </p:cNvSpPr>
          <p:nvPr>
            <p:ph idx="1"/>
          </p:nvPr>
        </p:nvSpPr>
        <p:spPr>
          <a:xfrm>
            <a:off x="763928" y="1825625"/>
            <a:ext cx="10953151" cy="4351338"/>
          </a:xfrm>
        </p:spPr>
        <p:txBody>
          <a:bodyPr/>
          <a:lstStyle/>
          <a:p>
            <a:pPr>
              <a:lnSpc>
                <a:spcPct val="150000"/>
              </a:lnSpc>
            </a:pPr>
            <a:r>
              <a:rPr lang="en-US" dirty="0">
                <a:solidFill>
                  <a:srgbClr val="002060"/>
                </a:solidFill>
                <a:latin typeface="Calibri" panose="020F0502020204030204" pitchFamily="34" charset="0"/>
                <a:cs typeface="Calibri" panose="020F0502020204030204" pitchFamily="34" charset="0"/>
              </a:rPr>
              <a:t>Naming – “you feel scared” </a:t>
            </a:r>
          </a:p>
          <a:p>
            <a:pPr>
              <a:lnSpc>
                <a:spcPct val="150000"/>
              </a:lnSpc>
            </a:pPr>
            <a:r>
              <a:rPr lang="en-US" dirty="0">
                <a:solidFill>
                  <a:srgbClr val="002060"/>
                </a:solidFill>
                <a:latin typeface="Calibri" panose="020F0502020204030204" pitchFamily="34" charset="0"/>
                <a:cs typeface="Calibri" panose="020F0502020204030204" pitchFamily="34" charset="0"/>
              </a:rPr>
              <a:t>Understanding – “I’d feel the same way in your situation”</a:t>
            </a:r>
          </a:p>
          <a:p>
            <a:pPr>
              <a:lnSpc>
                <a:spcPct val="150000"/>
              </a:lnSpc>
            </a:pPr>
            <a:r>
              <a:rPr lang="en-US" dirty="0">
                <a:solidFill>
                  <a:srgbClr val="002060"/>
                </a:solidFill>
                <a:latin typeface="Calibri" panose="020F0502020204030204" pitchFamily="34" charset="0"/>
                <a:cs typeface="Calibri" panose="020F0502020204030204" pitchFamily="34" charset="0"/>
              </a:rPr>
              <a:t>Respecting – ”I’m impressed with how resilient you’ve been”</a:t>
            </a:r>
          </a:p>
          <a:p>
            <a:pPr>
              <a:lnSpc>
                <a:spcPct val="150000"/>
              </a:lnSpc>
            </a:pPr>
            <a:r>
              <a:rPr lang="en-US" dirty="0">
                <a:solidFill>
                  <a:srgbClr val="002060"/>
                </a:solidFill>
                <a:latin typeface="Calibri" panose="020F0502020204030204" pitchFamily="34" charset="0"/>
                <a:cs typeface="Calibri" panose="020F0502020204030204" pitchFamily="34" charset="0"/>
              </a:rPr>
              <a:t>Supporting – “I’m here to help you” </a:t>
            </a: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8589164"/>
      </p:ext>
    </p:extLst>
  </p:cSld>
  <p:clrMapOvr>
    <a:masterClrMapping/>
  </p:clrMapOvr>
</p:sld>
</file>

<file path=ppt/theme/theme1.xml><?xml version="1.0" encoding="utf-8"?>
<a:theme xmlns:a="http://schemas.openxmlformats.org/drawingml/2006/main" name="Office Theme">
  <a:themeElements>
    <a:clrScheme name="SHSU">
      <a:dk1>
        <a:srgbClr val="004990"/>
      </a:dk1>
      <a:lt1>
        <a:srgbClr val="FFFFFF"/>
      </a:lt1>
      <a:dk2>
        <a:srgbClr val="807F83"/>
      </a:dk2>
      <a:lt2>
        <a:srgbClr val="E7E6E6"/>
      </a:lt2>
      <a:accent1>
        <a:srgbClr val="F78E1E"/>
      </a:accent1>
      <a:accent2>
        <a:srgbClr val="589BBE"/>
      </a:accent2>
      <a:accent3>
        <a:srgbClr val="003A63"/>
      </a:accent3>
      <a:accent4>
        <a:srgbClr val="6CADDF"/>
      </a:accent4>
      <a:accent5>
        <a:srgbClr val="6CB353"/>
      </a:accent5>
      <a:accent6>
        <a:srgbClr val="BCD6CD"/>
      </a:accent6>
      <a:hlink>
        <a:srgbClr val="004990"/>
      </a:hlink>
      <a:folHlink>
        <a:srgbClr val="589BB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7A2C8CB404A0459EF050BAE19411F8" ma:contentTypeVersion="10" ma:contentTypeDescription="Create a new document." ma:contentTypeScope="" ma:versionID="0cdd721e61976910eb9418d59eb5efa2">
  <xsd:schema xmlns:xsd="http://www.w3.org/2001/XMLSchema" xmlns:xs="http://www.w3.org/2001/XMLSchema" xmlns:p="http://schemas.microsoft.com/office/2006/metadata/properties" xmlns:ns2="9913ee0c-ea28-47db-8eb9-6b9dd5486334" xmlns:ns3="50f2394c-d1aa-4edf-954e-a7f5f6d00f52" targetNamespace="http://schemas.microsoft.com/office/2006/metadata/properties" ma:root="true" ma:fieldsID="80ddd9d3224077bbef1be8068d22b79f" ns2:_="" ns3:_="">
    <xsd:import namespace="9913ee0c-ea28-47db-8eb9-6b9dd5486334"/>
    <xsd:import namespace="50f2394c-d1aa-4edf-954e-a7f5f6d00f5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13ee0c-ea28-47db-8eb9-6b9dd54863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0f2394c-d1aa-4edf-954e-a7f5f6d00f52"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8D67AE-5001-4C04-8AE2-1C0509886C0A}"/>
</file>

<file path=customXml/itemProps2.xml><?xml version="1.0" encoding="utf-8"?>
<ds:datastoreItem xmlns:ds="http://schemas.openxmlformats.org/officeDocument/2006/customXml" ds:itemID="{626EF5D4-17D9-4A13-9006-DB232610F355}"/>
</file>

<file path=customXml/itemProps3.xml><?xml version="1.0" encoding="utf-8"?>
<ds:datastoreItem xmlns:ds="http://schemas.openxmlformats.org/officeDocument/2006/customXml" ds:itemID="{F75383AD-7564-4FA7-B67F-B74D2FEFD1BC}"/>
</file>

<file path=docProps/app.xml><?xml version="1.0" encoding="utf-8"?>
<Properties xmlns="http://schemas.openxmlformats.org/officeDocument/2006/extended-properties" xmlns:vt="http://schemas.openxmlformats.org/officeDocument/2006/docPropsVTypes">
  <TotalTime>6668</TotalTime>
  <Words>1853</Words>
  <Application>Microsoft Macintosh PowerPoint</Application>
  <PresentationFormat>Widescreen</PresentationFormat>
  <Paragraphs>93</Paragraphs>
  <Slides>12</Slides>
  <Notes>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Adobe Garamond Pro</vt:lpstr>
      <vt:lpstr>Arial</vt:lpstr>
      <vt:lpstr>Calibri</vt:lpstr>
      <vt:lpstr>Helvetica</vt:lpstr>
      <vt:lpstr>Office Theme</vt:lpstr>
      <vt:lpstr>Interpersonal Skills for STEM and Medical Science: Emotional Intelligence</vt:lpstr>
      <vt:lpstr>Rationale</vt:lpstr>
      <vt:lpstr>What are Emotions?</vt:lpstr>
      <vt:lpstr>Emotional Intelligence</vt:lpstr>
      <vt:lpstr>Emotional Intelligence Assessment</vt:lpstr>
      <vt:lpstr>1. Improving Your Emotional Awareness</vt:lpstr>
      <vt:lpstr>2. Improving Your Emotional Management</vt:lpstr>
      <vt:lpstr>3. Improving Your Social Emotional Awareness</vt:lpstr>
      <vt:lpstr>NURS</vt:lpstr>
      <vt:lpstr>Example</vt:lpstr>
      <vt:lpstr>4. Improving Your Relationship Management</vt:lpstr>
      <vt:lpstr>The 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Coleman, Amanda</dc:creator>
  <cp:lastModifiedBy>Dahlgren, Lisa</cp:lastModifiedBy>
  <cp:revision>29</cp:revision>
  <dcterms:created xsi:type="dcterms:W3CDTF">2018-02-08T18:01:09Z</dcterms:created>
  <dcterms:modified xsi:type="dcterms:W3CDTF">2024-07-25T19:56:01Z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0x010100677A2C8CB404A0459EF050BAE19411F8</vt:lpwstr>
  </property>
</Properties>
</file>