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15.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779" r:id="rId2"/>
    <p:sldId id="778" r:id="rId3"/>
    <p:sldId id="818" r:id="rId4"/>
    <p:sldId id="820" r:id="rId5"/>
    <p:sldId id="796" r:id="rId6"/>
    <p:sldId id="821" r:id="rId7"/>
    <p:sldId id="798" r:id="rId8"/>
    <p:sldId id="799" r:id="rId9"/>
    <p:sldId id="781" r:id="rId10"/>
    <p:sldId id="801" r:id="rId11"/>
    <p:sldId id="803" r:id="rId12"/>
    <p:sldId id="808" r:id="rId13"/>
    <p:sldId id="809" r:id="rId14"/>
    <p:sldId id="810" r:id="rId15"/>
    <p:sldId id="811" r:id="rId16"/>
    <p:sldId id="812" r:id="rId17"/>
    <p:sldId id="815" r:id="rId18"/>
    <p:sldId id="816" r:id="rId19"/>
    <p:sldId id="804" r:id="rId20"/>
    <p:sldId id="805" r:id="rId21"/>
    <p:sldId id="806" r:id="rId22"/>
    <p:sldId id="822" r:id="rId23"/>
    <p:sldId id="80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38"/>
    <p:restoredTop sz="72458"/>
  </p:normalViewPr>
  <p:slideViewPr>
    <p:cSldViewPr snapToGrid="0" snapToObjects="1">
      <p:cViewPr varScale="1">
        <p:scale>
          <a:sx n="71" d="100"/>
          <a:sy n="71" d="100"/>
        </p:scale>
        <p:origin x="200" y="3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D8CC04-4917-7941-8E8B-B7C180EF146D}" type="datetimeFigureOut">
              <a:rPr lang="en-US" smtClean="0"/>
              <a:t>7/25/24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B2CCE-B7CE-B64E-9D4C-B32DE5725859}" type="slidenum">
              <a:rPr lang="en-US" smtClean="0"/>
              <a:t>‹#›</a:t>
            </a:fld>
            <a:endParaRPr lang="en-US"/>
          </a:p>
        </p:txBody>
      </p:sp>
    </p:spTree>
    <p:extLst>
      <p:ext uri="{BB962C8B-B14F-4D97-AF65-F5344CB8AC3E}">
        <p14:creationId xmlns:p14="http://schemas.microsoft.com/office/powerpoint/2010/main" val="178676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jee.org/29522"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CB2CCE-B7CE-B64E-9D4C-B32DE5725859}" type="slidenum">
              <a:rPr lang="en-US" smtClean="0"/>
              <a:t>2</a:t>
            </a:fld>
            <a:endParaRPr lang="en-US"/>
          </a:p>
        </p:txBody>
      </p:sp>
    </p:spTree>
    <p:extLst>
      <p:ext uri="{BB962C8B-B14F-4D97-AF65-F5344CB8AC3E}">
        <p14:creationId xmlns:p14="http://schemas.microsoft.com/office/powerpoint/2010/main" val="3327601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Many people can mix up self-compassion with self-esteem. This is not what we’re talking about. Above, you can see some ways in which self-compassion is distinct from self-esteem (or other forms of contingent self-approval).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Self-Compassion isn’t about judging ourself positively, it’s about relating to ourselves kindly </a:t>
            </a:r>
          </a:p>
          <a:p>
            <a:pPr lvl="1"/>
            <a:r>
              <a:rPr lang="en-US" dirty="0"/>
              <a:t>Self-kindness vs. harsh self-judgement </a:t>
            </a:r>
          </a:p>
          <a:p>
            <a:pPr lvl="2"/>
            <a:r>
              <a:rPr lang="en-US" dirty="0"/>
              <a:t>Treating ourselves like we’d treat a good friend (think of the way that you talk to yourself in your mind!)</a:t>
            </a:r>
          </a:p>
          <a:p>
            <a:pPr lvl="1"/>
            <a:r>
              <a:rPr lang="en-US" dirty="0"/>
              <a:t>Connectedness/Common humanity vs. isolation </a:t>
            </a:r>
          </a:p>
          <a:p>
            <a:pPr lvl="2"/>
            <a:r>
              <a:rPr lang="en-US" dirty="0"/>
              <a:t>When we make mistakes or when something bad happens to us, it can often feel isolating. However, imperfection (and pain) is actually the thing that unites us all! To be human means to be imperfect.</a:t>
            </a:r>
          </a:p>
          <a:p>
            <a:pPr lvl="1"/>
            <a:r>
              <a:rPr lang="en-US" dirty="0"/>
              <a:t>Mindfulness vs. over-identification </a:t>
            </a:r>
          </a:p>
          <a:p>
            <a:pPr lvl="2"/>
            <a:r>
              <a:rPr lang="en-US" dirty="0"/>
              <a:t>When we really identify with the pain (or embarrassment or stress, </a:t>
            </a:r>
            <a:r>
              <a:rPr lang="en-US" dirty="0" err="1"/>
              <a:t>etc</a:t>
            </a:r>
            <a:r>
              <a:rPr lang="en-US" dirty="0"/>
              <a:t>) of the present moment, we can get swept up in it! For example, failing once </a:t>
            </a:r>
            <a:r>
              <a:rPr lang="en-US" dirty="0">
                <a:sym typeface="Wingdings" pitchFamily="2" charset="2"/>
              </a:rPr>
              <a:t> “I’m a failure” </a:t>
            </a:r>
          </a:p>
          <a:p>
            <a:pPr lvl="2"/>
            <a:r>
              <a:rPr lang="en-US" dirty="0"/>
              <a:t>An alternative is to “turn toward” and acknowledge the present moment with mindfulness – noticing what’s happening with curiosity and without judgement, acknowledging that this is one moment that will not last forever.</a:t>
            </a:r>
          </a:p>
          <a:p>
            <a:endParaRPr lang="en-US" dirty="0"/>
          </a:p>
        </p:txBody>
      </p:sp>
      <p:sp>
        <p:nvSpPr>
          <p:cNvPr id="4" name="Slide Number Placeholder 3"/>
          <p:cNvSpPr>
            <a:spLocks noGrp="1"/>
          </p:cNvSpPr>
          <p:nvPr>
            <p:ph type="sldNum" sz="quarter" idx="5"/>
          </p:nvPr>
        </p:nvSpPr>
        <p:spPr/>
        <p:txBody>
          <a:bodyPr/>
          <a:lstStyle/>
          <a:p>
            <a:fld id="{F0A96253-921C-634F-BB8A-F6836E9C2389}" type="slidenum">
              <a:rPr lang="en-US" smtClean="0"/>
              <a:t>15</a:t>
            </a:fld>
            <a:endParaRPr lang="en-US"/>
          </a:p>
        </p:txBody>
      </p:sp>
    </p:spTree>
    <p:extLst>
      <p:ext uri="{BB962C8B-B14F-4D97-AF65-F5344CB8AC3E}">
        <p14:creationId xmlns:p14="http://schemas.microsoft.com/office/powerpoint/2010/main" val="2435554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96253-921C-634F-BB8A-F6836E9C2389}" type="slidenum">
              <a:rPr lang="en-US" smtClean="0"/>
              <a:t>16</a:t>
            </a:fld>
            <a:endParaRPr lang="en-US"/>
          </a:p>
        </p:txBody>
      </p:sp>
    </p:spTree>
    <p:extLst>
      <p:ext uri="{BB962C8B-B14F-4D97-AF65-F5344CB8AC3E}">
        <p14:creationId xmlns:p14="http://schemas.microsoft.com/office/powerpoint/2010/main" val="1698841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https://self-</a:t>
            </a:r>
            <a:r>
              <a:rPr lang="en-US" dirty="0" err="1"/>
              <a:t>compassion.org</a:t>
            </a:r>
            <a:r>
              <a:rPr lang="en-US" dirty="0"/>
              <a:t>/category/exercises/#exercises</a:t>
            </a:r>
          </a:p>
        </p:txBody>
      </p:sp>
      <p:sp>
        <p:nvSpPr>
          <p:cNvPr id="4" name="Slide Number Placeholder 3"/>
          <p:cNvSpPr>
            <a:spLocks noGrp="1"/>
          </p:cNvSpPr>
          <p:nvPr>
            <p:ph type="sldNum" sz="quarter" idx="5"/>
          </p:nvPr>
        </p:nvSpPr>
        <p:spPr/>
        <p:txBody>
          <a:bodyPr/>
          <a:lstStyle/>
          <a:p>
            <a:fld id="{F0A96253-921C-634F-BB8A-F6836E9C2389}" type="slidenum">
              <a:rPr lang="en-US" smtClean="0"/>
              <a:t>17</a:t>
            </a:fld>
            <a:endParaRPr lang="en-US"/>
          </a:p>
        </p:txBody>
      </p:sp>
    </p:spTree>
    <p:extLst>
      <p:ext uri="{BB962C8B-B14F-4D97-AF65-F5344CB8AC3E}">
        <p14:creationId xmlns:p14="http://schemas.microsoft.com/office/powerpoint/2010/main" val="655060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404040"/>
                </a:solidFill>
                <a:effectLst/>
                <a:latin typeface="Lato" panose="020F0502020204030204" pitchFamily="34" charset="0"/>
              </a:rPr>
              <a:t>You can guide students through this exercise using the script below or play an audio guided version here: </a:t>
            </a:r>
          </a:p>
          <a:p>
            <a:pPr algn="l"/>
            <a:r>
              <a:rPr lang="en-US" b="0" i="0" u="none" strike="noStrike" dirty="0">
                <a:solidFill>
                  <a:srgbClr val="404040"/>
                </a:solidFill>
                <a:effectLst/>
                <a:latin typeface="Lato" panose="020F0502020204030204" pitchFamily="34" charset="0"/>
              </a:rPr>
              <a:t>https://self-</a:t>
            </a:r>
            <a:r>
              <a:rPr lang="en-US" b="0" i="0" u="none" strike="noStrike" dirty="0" err="1">
                <a:solidFill>
                  <a:srgbClr val="404040"/>
                </a:solidFill>
                <a:effectLst/>
                <a:latin typeface="Lato" panose="020F0502020204030204" pitchFamily="34" charset="0"/>
              </a:rPr>
              <a:t>compassion.org</a:t>
            </a:r>
            <a:r>
              <a:rPr lang="en-US" b="0" i="0" u="none" strike="noStrike" dirty="0">
                <a:solidFill>
                  <a:srgbClr val="404040"/>
                </a:solidFill>
                <a:effectLst/>
                <a:latin typeface="Lato" panose="020F0502020204030204" pitchFamily="34" charset="0"/>
              </a:rPr>
              <a:t>/self-compassion-practices/#guided-practices </a:t>
            </a:r>
          </a:p>
          <a:p>
            <a:pPr algn="l"/>
            <a:endParaRPr lang="en-US" b="0" i="0" u="none" strike="noStrike" dirty="0">
              <a:solidFill>
                <a:srgbClr val="404040"/>
              </a:solidFill>
              <a:effectLst/>
              <a:latin typeface="Lato" panose="020F0502020204030204" pitchFamily="34" charset="0"/>
            </a:endParaRPr>
          </a:p>
          <a:p>
            <a:pPr algn="l"/>
            <a:r>
              <a:rPr lang="en-US" b="0" i="0" u="none" strike="noStrike" dirty="0">
                <a:solidFill>
                  <a:srgbClr val="404040"/>
                </a:solidFill>
                <a:effectLst/>
                <a:latin typeface="Lato" panose="020F0502020204030204" pitchFamily="34" charset="0"/>
              </a:rPr>
              <a:t>Think of a situation in your life that is difficult, that is causing you stress. Call the situation to mind, and see if you can actually feel the stress and emotional discomfort in your body.</a:t>
            </a:r>
          </a:p>
          <a:p>
            <a:pPr algn="l"/>
            <a:r>
              <a:rPr lang="en-US" b="0" i="0" u="none" strike="noStrike" dirty="0">
                <a:solidFill>
                  <a:srgbClr val="404040"/>
                </a:solidFill>
                <a:effectLst/>
                <a:latin typeface="Lato" panose="020F0502020204030203" pitchFamily="34" charset="0"/>
              </a:rPr>
              <a:t>Now, say to yourself:</a:t>
            </a:r>
          </a:p>
          <a:p>
            <a:pPr algn="l"/>
            <a:r>
              <a:rPr lang="en-US" b="1" i="0" u="none" strike="noStrike" dirty="0">
                <a:solidFill>
                  <a:srgbClr val="404040"/>
                </a:solidFill>
                <a:effectLst/>
                <a:latin typeface="Lato" panose="020F0502020204030203" pitchFamily="34" charset="0"/>
              </a:rPr>
              <a:t>1. This is a moment of suffering</a:t>
            </a:r>
            <a:endParaRPr lang="en-US" b="0" i="0" u="none" strike="noStrike" dirty="0">
              <a:solidFill>
                <a:srgbClr val="404040"/>
              </a:solidFill>
              <a:effectLst/>
              <a:latin typeface="Lato" panose="020F0502020204030203" pitchFamily="34" charset="0"/>
            </a:endParaRPr>
          </a:p>
          <a:p>
            <a:pPr algn="l"/>
            <a:r>
              <a:rPr lang="en-US" b="0" i="0" u="none" strike="noStrike" dirty="0">
                <a:solidFill>
                  <a:srgbClr val="404040"/>
                </a:solidFill>
                <a:effectLst/>
                <a:latin typeface="Lato" panose="020F0502020204030203" pitchFamily="34" charset="0"/>
              </a:rPr>
              <a:t>That’s mindfulness. Other options include:</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This hurts.</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Ouch.</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This is stress.</a:t>
            </a:r>
          </a:p>
          <a:p>
            <a:pPr algn="l"/>
            <a:r>
              <a:rPr lang="en-US" b="1" i="0" u="none" strike="noStrike" dirty="0">
                <a:solidFill>
                  <a:srgbClr val="404040"/>
                </a:solidFill>
                <a:effectLst/>
                <a:latin typeface="Lato" panose="020F0502020204030203" pitchFamily="34" charset="0"/>
              </a:rPr>
              <a:t>2. Suffering is a part of life</a:t>
            </a:r>
            <a:endParaRPr lang="en-US" b="0" i="0" u="none" strike="noStrike" dirty="0">
              <a:solidFill>
                <a:srgbClr val="404040"/>
              </a:solidFill>
              <a:effectLst/>
              <a:latin typeface="Lato" panose="020F0502020204030203" pitchFamily="34" charset="0"/>
            </a:endParaRPr>
          </a:p>
          <a:p>
            <a:pPr algn="l"/>
            <a:r>
              <a:rPr lang="en-US" b="0" i="0" u="none" strike="noStrike" dirty="0">
                <a:solidFill>
                  <a:srgbClr val="404040"/>
                </a:solidFill>
                <a:effectLst/>
                <a:latin typeface="Lato" panose="020F0502020204030203" pitchFamily="34" charset="0"/>
              </a:rPr>
              <a:t>That’s common humanity. Other options include:</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Other people feel this way.</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I’m not alone.</a:t>
            </a:r>
          </a:p>
          <a:p>
            <a:pPr algn="l" fontAlgn="base">
              <a:buFont typeface="Arial" panose="020B0604020202020204" pitchFamily="34" charset="0"/>
              <a:buChar char="•"/>
            </a:pPr>
            <a:r>
              <a:rPr lang="en-US" b="0" i="0" u="none" strike="noStrike" dirty="0">
                <a:solidFill>
                  <a:srgbClr val="404040"/>
                </a:solidFill>
                <a:effectLst/>
                <a:latin typeface="Lato" panose="020F0502020204030203" pitchFamily="34" charset="0"/>
              </a:rPr>
              <a:t>We all struggle in our lives.</a:t>
            </a:r>
          </a:p>
          <a:p>
            <a:pPr algn="l"/>
            <a:r>
              <a:rPr lang="en-US" b="0" i="0" u="none" strike="noStrike" dirty="0">
                <a:solidFill>
                  <a:srgbClr val="404040"/>
                </a:solidFill>
                <a:effectLst/>
                <a:latin typeface="Lato" panose="020F0502020204030203" pitchFamily="34" charset="0"/>
              </a:rPr>
              <a:t>Now, put your hands over your heart, feel the warmth of your hands and the gentle touch of your hands on your chest. Or adopt the soothing touch you discovered felt right for you.</a:t>
            </a:r>
          </a:p>
          <a:p>
            <a:pPr algn="l"/>
            <a:r>
              <a:rPr lang="en-US" b="1" i="0" u="none" strike="noStrike" dirty="0">
                <a:solidFill>
                  <a:srgbClr val="404040"/>
                </a:solidFill>
                <a:effectLst/>
                <a:latin typeface="Lato" panose="020F0502020204030203" pitchFamily="34" charset="0"/>
              </a:rPr>
              <a:t>3. May I be kind to myself</a:t>
            </a:r>
            <a:endParaRPr lang="en-US" b="0" i="0" u="none" strike="noStrike" dirty="0">
              <a:solidFill>
                <a:srgbClr val="404040"/>
              </a:solidFill>
              <a:effectLst/>
              <a:latin typeface="Lato" panose="020F0502020204030203" pitchFamily="34" charset="0"/>
            </a:endParaRPr>
          </a:p>
          <a:p>
            <a:pPr algn="l"/>
            <a:r>
              <a:rPr lang="en-US" b="0" i="0" u="none" strike="noStrike" dirty="0">
                <a:solidFill>
                  <a:srgbClr val="404040"/>
                </a:solidFill>
                <a:effectLst/>
                <a:latin typeface="Lato" panose="020F0502020204030203" pitchFamily="34" charset="0"/>
              </a:rPr>
              <a:t>You can also ask yourself, “What do I need to hear right now to express kindness to myself?” Is there a phrase that speaks to you in your particular situation, such as:</a:t>
            </a:r>
          </a:p>
          <a:p>
            <a:pPr algn="l" fontAlgn="base">
              <a:buFont typeface="Arial" panose="020B0604020202020204" pitchFamily="34" charset="0"/>
              <a:buChar char="•"/>
            </a:pPr>
            <a:r>
              <a:rPr lang="en-US" b="0" i="1" u="none" strike="noStrike" dirty="0">
                <a:solidFill>
                  <a:srgbClr val="404040"/>
                </a:solidFill>
                <a:effectLst/>
                <a:latin typeface="Lato" panose="020F0502020204030203" pitchFamily="34" charset="0"/>
              </a:rPr>
              <a:t>May I give myself the compassion that I need</a:t>
            </a:r>
            <a:endParaRPr lang="en-US" b="0" i="0" u="none" strike="noStrike" dirty="0">
              <a:solidFill>
                <a:srgbClr val="404040"/>
              </a:solidFill>
              <a:effectLst/>
              <a:latin typeface="Lato" panose="020F0502020204030203" pitchFamily="34" charset="0"/>
            </a:endParaRPr>
          </a:p>
          <a:p>
            <a:pPr algn="l" fontAlgn="base">
              <a:buFont typeface="Arial" panose="020B0604020202020204" pitchFamily="34" charset="0"/>
              <a:buChar char="•"/>
            </a:pPr>
            <a:r>
              <a:rPr lang="en-US" b="0" i="1" u="none" strike="noStrike" dirty="0">
                <a:solidFill>
                  <a:srgbClr val="404040"/>
                </a:solidFill>
                <a:effectLst/>
                <a:latin typeface="Lato" panose="020F0502020204030203" pitchFamily="34" charset="0"/>
              </a:rPr>
              <a:t>May I learn to accept myself as I am</a:t>
            </a:r>
            <a:endParaRPr lang="en-US" b="0" i="0" u="none" strike="noStrike" dirty="0">
              <a:solidFill>
                <a:srgbClr val="404040"/>
              </a:solidFill>
              <a:effectLst/>
              <a:latin typeface="Lato" panose="020F0502020204030203" pitchFamily="34" charset="0"/>
            </a:endParaRPr>
          </a:p>
          <a:p>
            <a:pPr algn="l" fontAlgn="base">
              <a:buFont typeface="Arial" panose="020B0604020202020204" pitchFamily="34" charset="0"/>
              <a:buChar char="•"/>
            </a:pPr>
            <a:r>
              <a:rPr lang="en-US" b="0" i="1" u="none" strike="noStrike" dirty="0">
                <a:solidFill>
                  <a:srgbClr val="404040"/>
                </a:solidFill>
                <a:effectLst/>
                <a:latin typeface="Lato" panose="020F0502020204030203" pitchFamily="34" charset="0"/>
              </a:rPr>
              <a:t>May I forgive myself</a:t>
            </a:r>
            <a:endParaRPr lang="en-US" b="0" i="0" u="none" strike="noStrike" dirty="0">
              <a:solidFill>
                <a:srgbClr val="404040"/>
              </a:solidFill>
              <a:effectLst/>
              <a:latin typeface="Lato" panose="020F0502020204030203" pitchFamily="34" charset="0"/>
            </a:endParaRPr>
          </a:p>
          <a:p>
            <a:pPr algn="l" fontAlgn="base">
              <a:buFont typeface="Arial" panose="020B0604020202020204" pitchFamily="34" charset="0"/>
              <a:buChar char="•"/>
            </a:pPr>
            <a:r>
              <a:rPr lang="en-US" b="0" i="1" u="none" strike="noStrike" dirty="0">
                <a:solidFill>
                  <a:srgbClr val="404040"/>
                </a:solidFill>
                <a:effectLst/>
                <a:latin typeface="Lato" panose="020F0502020204030203" pitchFamily="34" charset="0"/>
              </a:rPr>
              <a:t>May I be strong</a:t>
            </a:r>
            <a:endParaRPr lang="en-US" b="0" i="0" u="none" strike="noStrike" dirty="0">
              <a:solidFill>
                <a:srgbClr val="404040"/>
              </a:solidFill>
              <a:effectLst/>
              <a:latin typeface="Lato" panose="020F0502020204030203" pitchFamily="34" charset="0"/>
            </a:endParaRPr>
          </a:p>
          <a:p>
            <a:pPr algn="l" fontAlgn="base">
              <a:buFont typeface="Arial" panose="020B0604020202020204" pitchFamily="34" charset="0"/>
              <a:buChar char="•"/>
            </a:pPr>
            <a:r>
              <a:rPr lang="en-US" b="0" i="1" u="none" strike="noStrike" dirty="0">
                <a:solidFill>
                  <a:srgbClr val="404040"/>
                </a:solidFill>
                <a:effectLst/>
                <a:latin typeface="Lato" panose="020F0502020204030203" pitchFamily="34" charset="0"/>
              </a:rPr>
              <a:t>May I be patient</a:t>
            </a:r>
            <a:endParaRPr lang="en-US" b="0" i="0" u="none" strike="noStrike" dirty="0">
              <a:solidFill>
                <a:srgbClr val="404040"/>
              </a:solidFill>
              <a:effectLst/>
              <a:latin typeface="Lato" panose="020F0502020204030203" pitchFamily="34" charset="0"/>
            </a:endParaRPr>
          </a:p>
          <a:p>
            <a:pPr algn="l"/>
            <a:r>
              <a:rPr lang="en-US" b="0" i="0" u="none" strike="noStrike" dirty="0">
                <a:solidFill>
                  <a:srgbClr val="404040"/>
                </a:solidFill>
                <a:effectLst/>
                <a:latin typeface="Lato" panose="020F0502020204030203" pitchFamily="34" charset="0"/>
              </a:rPr>
              <a:t>This practice can be used any time of day or night and will help you remember to evoke the three aspects of self-compassion when you need it most.</a:t>
            </a:r>
          </a:p>
          <a:p>
            <a:endParaRPr lang="en-US" dirty="0"/>
          </a:p>
        </p:txBody>
      </p:sp>
      <p:sp>
        <p:nvSpPr>
          <p:cNvPr id="4" name="Slide Number Placeholder 3"/>
          <p:cNvSpPr>
            <a:spLocks noGrp="1"/>
          </p:cNvSpPr>
          <p:nvPr>
            <p:ph type="sldNum" sz="quarter" idx="5"/>
          </p:nvPr>
        </p:nvSpPr>
        <p:spPr/>
        <p:txBody>
          <a:bodyPr/>
          <a:lstStyle/>
          <a:p>
            <a:fld id="{F0A96253-921C-634F-BB8A-F6836E9C2389}" type="slidenum">
              <a:rPr lang="en-US" smtClean="0"/>
              <a:t>18</a:t>
            </a:fld>
            <a:endParaRPr lang="en-US"/>
          </a:p>
        </p:txBody>
      </p:sp>
    </p:spTree>
    <p:extLst>
      <p:ext uri="{BB962C8B-B14F-4D97-AF65-F5344CB8AC3E}">
        <p14:creationId xmlns:p14="http://schemas.microsoft.com/office/powerpoint/2010/main" val="1821968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doesn’t take a rocket scientist to know that a grateful heart is good for the soul (and body)! In addition to common sense, we have a lot of research that shows that when we practice being grateful for the good things in our life, we tend to feel happier and healthier. </a:t>
            </a:r>
          </a:p>
        </p:txBody>
      </p:sp>
      <p:sp>
        <p:nvSpPr>
          <p:cNvPr id="4" name="Slide Number Placeholder 3"/>
          <p:cNvSpPr>
            <a:spLocks noGrp="1"/>
          </p:cNvSpPr>
          <p:nvPr>
            <p:ph type="sldNum" sz="quarter" idx="5"/>
          </p:nvPr>
        </p:nvSpPr>
        <p:spPr/>
        <p:txBody>
          <a:bodyPr/>
          <a:lstStyle/>
          <a:p>
            <a:fld id="{8FCB2CCE-B7CE-B64E-9D4C-B32DE5725859}" type="slidenum">
              <a:rPr lang="en-US" smtClean="0"/>
              <a:t>20</a:t>
            </a:fld>
            <a:endParaRPr lang="en-US"/>
          </a:p>
        </p:txBody>
      </p:sp>
    </p:spTree>
    <p:extLst>
      <p:ext uri="{BB962C8B-B14F-4D97-AF65-F5344CB8AC3E}">
        <p14:creationId xmlns:p14="http://schemas.microsoft.com/office/powerpoint/2010/main" val="912059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left panels show the results of a study in which half of the participants were asked to </a:t>
            </a:r>
            <a:r>
              <a:rPr lang="en-US" dirty="0"/>
              <a:t>write down three things that went well each day and their causes every night for two weeks (the dark bars) and half of the participants were asked to write about their early memories each night for two weeks (the light bars). You can see that at the one, three and six month follow ups, the students who wrote  3 good things reported more happiness and less depression! It’s amazing that this 2 week intervention had effects 6 months later!  </a:t>
            </a:r>
            <a:endParaRPr lang="en-US" b="0" dirty="0"/>
          </a:p>
          <a:p>
            <a:endParaRPr lang="en-US" b="0" dirty="0"/>
          </a:p>
        </p:txBody>
      </p:sp>
      <p:sp>
        <p:nvSpPr>
          <p:cNvPr id="4" name="Slide Number Placeholder 3"/>
          <p:cNvSpPr>
            <a:spLocks noGrp="1"/>
          </p:cNvSpPr>
          <p:nvPr>
            <p:ph type="sldNum" sz="quarter" idx="5"/>
          </p:nvPr>
        </p:nvSpPr>
        <p:spPr/>
        <p:txBody>
          <a:bodyPr/>
          <a:lstStyle/>
          <a:p>
            <a:fld id="{8FCB2CCE-B7CE-B64E-9D4C-B32DE5725859}" type="slidenum">
              <a:rPr lang="en-US" smtClean="0"/>
              <a:t>21</a:t>
            </a:fld>
            <a:endParaRPr lang="en-US"/>
          </a:p>
        </p:txBody>
      </p:sp>
    </p:spTree>
    <p:extLst>
      <p:ext uri="{BB962C8B-B14F-4D97-AF65-F5344CB8AC3E}">
        <p14:creationId xmlns:p14="http://schemas.microsoft.com/office/powerpoint/2010/main" val="4116012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also a free app “Grateful” that provides daily gratitude prompts! </a:t>
            </a:r>
          </a:p>
        </p:txBody>
      </p:sp>
      <p:sp>
        <p:nvSpPr>
          <p:cNvPr id="4" name="Slide Number Placeholder 3"/>
          <p:cNvSpPr>
            <a:spLocks noGrp="1"/>
          </p:cNvSpPr>
          <p:nvPr>
            <p:ph type="sldNum" sz="quarter" idx="5"/>
          </p:nvPr>
        </p:nvSpPr>
        <p:spPr/>
        <p:txBody>
          <a:bodyPr/>
          <a:lstStyle/>
          <a:p>
            <a:fld id="{8FCB2CCE-B7CE-B64E-9D4C-B32DE5725859}" type="slidenum">
              <a:rPr lang="en-US" smtClean="0"/>
              <a:t>23</a:t>
            </a:fld>
            <a:endParaRPr lang="en-US"/>
          </a:p>
        </p:txBody>
      </p:sp>
    </p:spTree>
    <p:extLst>
      <p:ext uri="{BB962C8B-B14F-4D97-AF65-F5344CB8AC3E}">
        <p14:creationId xmlns:p14="http://schemas.microsoft.com/office/powerpoint/2010/main" val="3802958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effectLst/>
                <a:latin typeface="Calibri" panose="020F0502020204030204" pitchFamily="34" charset="0"/>
              </a:rPr>
              <a:t>https://</a:t>
            </a:r>
            <a:r>
              <a:rPr lang="en-US" sz="1800" b="0" i="0" u="none" strike="noStrike" dirty="0" err="1">
                <a:effectLst/>
                <a:latin typeface="Calibri" panose="020F0502020204030204" pitchFamily="34" charset="0"/>
              </a:rPr>
              <a:t>pubs.acs.org</a:t>
            </a:r>
            <a:r>
              <a:rPr lang="en-US" sz="1800" b="0" i="0" u="none" strike="noStrike" dirty="0">
                <a:effectLst/>
                <a:latin typeface="Calibri" panose="020F0502020204030204" pitchFamily="34" charset="0"/>
              </a:rPr>
              <a:t>/</a:t>
            </a:r>
            <a:r>
              <a:rPr lang="en-US" sz="1800" b="0" i="0" u="none" strike="noStrike" dirty="0" err="1">
                <a:effectLst/>
                <a:latin typeface="Calibri" panose="020F0502020204030204" pitchFamily="34" charset="0"/>
              </a:rPr>
              <a:t>doi</a:t>
            </a:r>
            <a:r>
              <a:rPr lang="en-US" sz="1800" b="0" i="0" u="none" strike="noStrike" dirty="0">
                <a:effectLst/>
                <a:latin typeface="Calibri" panose="020F0502020204030204" pitchFamily="34" charset="0"/>
              </a:rPr>
              <a:t>/</a:t>
            </a:r>
            <a:r>
              <a:rPr lang="en-US" sz="1800" b="0" i="0" u="none" strike="noStrike" dirty="0" err="1">
                <a:effectLst/>
                <a:latin typeface="Calibri" panose="020F0502020204030204" pitchFamily="34" charset="0"/>
              </a:rPr>
              <a:t>epdf</a:t>
            </a:r>
            <a:r>
              <a:rPr lang="en-US" sz="1800" b="0" i="0" u="none" strike="noStrike" dirty="0">
                <a:effectLst/>
                <a:latin typeface="Calibri" panose="020F0502020204030204" pitchFamily="34" charset="0"/>
              </a:rPr>
              <a:t>/10.1021/acspolymersau.2c00062</a:t>
            </a:r>
          </a:p>
          <a:p>
            <a:endParaRPr lang="en-US" sz="1800" b="0" i="0" u="none" strike="noStrike" dirty="0">
              <a:effectLst/>
              <a:latin typeface="Calibri" panose="020F0502020204030204" pitchFamily="34" charset="0"/>
            </a:endParaRPr>
          </a:p>
          <a:p>
            <a:pPr marL="457200" marR="0" indent="-45720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Danowitz A, Beddoes K (2018). Characterizing mental health and wellness in students across engineering disciplines. In: 2018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CoNECD</a:t>
            </a:r>
            <a:r>
              <a:rPr lang="en-US" sz="1800" dirty="0">
                <a:effectLst/>
                <a:latin typeface="Calibri" panose="020F0502020204030204" pitchFamily="34" charset="0"/>
                <a:ea typeface="Calibri" panose="020F0502020204030204" pitchFamily="34" charset="0"/>
                <a:cs typeface="Times New Roman" panose="02020603050405020304" pitchFamily="18" charset="0"/>
              </a:rPr>
              <a:t>—Collaborative Network for Engineering and Computing Diversity conference, April 2018. </a:t>
            </a:r>
            <a:r>
              <a:rPr lang="en-US"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https://jee.org/29522</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endParaRPr lang="en-US" sz="1800" b="0" i="0" u="none" strike="noStrike" dirty="0">
              <a:effectLst/>
              <a:latin typeface="Calibri" panose="020F0502020204030204" pitchFamily="34" charset="0"/>
            </a:endParaRPr>
          </a:p>
          <a:p>
            <a:pPr marL="457200" marR="0" indent="-45720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Lipson SK, Lattie EG, Eisenberg D. (2019) Increased rates of mental health service utilization by U.S. college students: 10-year population-level trends (2007–2017)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Psychiatric Services;70</a:t>
            </a:r>
            <a:r>
              <a:rPr lang="en-US" sz="1800" dirty="0">
                <a:effectLst/>
                <a:latin typeface="Calibri" panose="020F0502020204030204" pitchFamily="34" charset="0"/>
                <a:ea typeface="Calibri" panose="020F0502020204030204" pitchFamily="34" charset="0"/>
                <a:cs typeface="Times New Roman" panose="02020603050405020304" pitchFamily="18" charset="0"/>
              </a:rPr>
              <a:t>(1):60–63.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doi</a:t>
            </a:r>
            <a:r>
              <a:rPr lang="en-US" sz="1800" dirty="0">
                <a:effectLst/>
                <a:latin typeface="Calibri" panose="020F0502020204030204" pitchFamily="34" charset="0"/>
                <a:ea typeface="Calibri" panose="020F0502020204030204" pitchFamily="34" charset="0"/>
                <a:cs typeface="Times New Roman" panose="02020603050405020304" pitchFamily="18" charset="0"/>
              </a:rPr>
              <a:t>: 10.1176/appi.ps.201800332. </a:t>
            </a:r>
          </a:p>
          <a:p>
            <a:endParaRPr lang="en-US" sz="1800" b="0" i="0" u="none" strike="noStrike" dirty="0">
              <a:effectLst/>
              <a:latin typeface="Calibri" panose="020F0502020204030204" pitchFamily="34" charset="0"/>
            </a:endParaRPr>
          </a:p>
          <a:p>
            <a:pPr marL="457200" marR="0" indent="-45720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Pester, C. W., Noh, G., &amp; Fu, A. (2023). On the Importance of Mental Health in STEM.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ACS polymers Au, 3</a:t>
            </a:r>
            <a:r>
              <a:rPr lang="en-US" sz="1800" dirty="0">
                <a:effectLst/>
                <a:latin typeface="Calibri" panose="020F0502020204030204" pitchFamily="34" charset="0"/>
                <a:ea typeface="Calibri" panose="020F0502020204030204" pitchFamily="34" charset="0"/>
                <a:cs typeface="Times New Roman" panose="02020603050405020304" pitchFamily="18" charset="0"/>
              </a:rPr>
              <a:t>(4), 295–306. https://</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doi.org</a:t>
            </a:r>
            <a:r>
              <a:rPr lang="en-US" sz="1800" dirty="0">
                <a:effectLst/>
                <a:latin typeface="Calibri" panose="020F0502020204030204" pitchFamily="34" charset="0"/>
                <a:ea typeface="Calibri" panose="020F0502020204030204" pitchFamily="34" charset="0"/>
                <a:cs typeface="Times New Roman" panose="02020603050405020304" pitchFamily="18" charset="0"/>
              </a:rPr>
              <a:t>/10.1021/acspolymersau.2c00062</a:t>
            </a:r>
          </a:p>
        </p:txBody>
      </p:sp>
      <p:sp>
        <p:nvSpPr>
          <p:cNvPr id="4" name="Slide Number Placeholder 3"/>
          <p:cNvSpPr>
            <a:spLocks noGrp="1"/>
          </p:cNvSpPr>
          <p:nvPr>
            <p:ph type="sldNum" sz="quarter" idx="5"/>
          </p:nvPr>
        </p:nvSpPr>
        <p:spPr/>
        <p:txBody>
          <a:bodyPr/>
          <a:lstStyle/>
          <a:p>
            <a:fld id="{8FCB2CCE-B7CE-B64E-9D4C-B32DE5725859}" type="slidenum">
              <a:rPr lang="en-US" smtClean="0"/>
              <a:t>3</a:t>
            </a:fld>
            <a:endParaRPr lang="en-US"/>
          </a:p>
        </p:txBody>
      </p:sp>
    </p:spTree>
    <p:extLst>
      <p:ext uri="{BB962C8B-B14F-4D97-AF65-F5344CB8AC3E}">
        <p14:creationId xmlns:p14="http://schemas.microsoft.com/office/powerpoint/2010/main" val="3414600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CB2CCE-B7CE-B64E-9D4C-B32DE5725859}" type="slidenum">
              <a:rPr lang="en-US" smtClean="0"/>
              <a:t>6</a:t>
            </a:fld>
            <a:endParaRPr lang="en-US"/>
          </a:p>
        </p:txBody>
      </p:sp>
    </p:spTree>
    <p:extLst>
      <p:ext uri="{BB962C8B-B14F-4D97-AF65-F5344CB8AC3E}">
        <p14:creationId xmlns:p14="http://schemas.microsoft.com/office/powerpoint/2010/main" val="773861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definition that we will use when discussing mindfulness: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Mindfulness means bringing your awareness to the present moment with openness and curiosity, without judgement.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pitchFamily="2" charset="0"/>
              </a:rPr>
              <a:t>We spend much of our time on autopilot – going through the motions while our minds are somewhere else entirely, usually </a:t>
            </a:r>
            <a:r>
              <a:rPr lang="en-US" i="1" dirty="0">
                <a:effectLst/>
                <a:latin typeface="Helvetica" pitchFamily="2" charset="0"/>
              </a:rPr>
              <a:t>thinking about our past </a:t>
            </a:r>
            <a:r>
              <a:rPr lang="en-US" dirty="0">
                <a:effectLst/>
                <a:latin typeface="Helvetica" pitchFamily="2" charset="0"/>
              </a:rPr>
              <a:t>or </a:t>
            </a:r>
            <a:r>
              <a:rPr lang="en-US" i="1" dirty="0">
                <a:effectLst/>
                <a:latin typeface="Helvetica" pitchFamily="2" charset="0"/>
              </a:rPr>
              <a:t>worrying about our future</a:t>
            </a:r>
            <a:r>
              <a:rPr lang="en-US" dirty="0">
                <a:effectLst/>
                <a:latin typeface="Helvetica" pitchFamily="2" charset="0"/>
              </a:rPr>
              <a:t>. Mindfulness means intentionally turning your attention to the present moment, just as it is. In other words, it means to “</a:t>
            </a:r>
            <a:r>
              <a:rPr lang="en-US" b="1" dirty="0">
                <a:effectLst/>
                <a:latin typeface="Helvetica" pitchFamily="2" charset="0"/>
              </a:rPr>
              <a:t>be here now.</a:t>
            </a:r>
            <a:r>
              <a:rPr lang="en-US" dirty="0">
                <a:effectLst/>
                <a:latin typeface="Helvetica"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pitchFamily="2" charset="0"/>
            </a:endParaRPr>
          </a:p>
          <a:p>
            <a:r>
              <a:rPr lang="en-US" b="1" dirty="0">
                <a:solidFill>
                  <a:srgbClr val="006FC1"/>
                </a:solidFill>
                <a:effectLst/>
                <a:latin typeface="Helvetica" pitchFamily="2" charset="0"/>
              </a:rPr>
              <a:t>Why practice mindfulness? </a:t>
            </a:r>
            <a:endParaRPr lang="en-US" dirty="0">
              <a:solidFill>
                <a:srgbClr val="006FC1"/>
              </a:solidFill>
              <a:effectLst/>
              <a:latin typeface="Helvetica" pitchFamily="2" charset="0"/>
            </a:endParaRPr>
          </a:p>
          <a:p>
            <a:r>
              <a:rPr lang="en-US" dirty="0">
                <a:effectLst/>
                <a:latin typeface="Helvetica" pitchFamily="2" charset="0"/>
              </a:rPr>
              <a:t>When we let ourselves just “be” in the present – </a:t>
            </a:r>
            <a:r>
              <a:rPr lang="en-US" i="1" dirty="0">
                <a:effectLst/>
                <a:latin typeface="Helvetica" pitchFamily="2" charset="0"/>
              </a:rPr>
              <a:t>even if the present moment is painful or frightening </a:t>
            </a:r>
            <a:r>
              <a:rPr lang="en-US" dirty="0">
                <a:effectLst/>
                <a:latin typeface="Helvetica" pitchFamily="2" charset="0"/>
              </a:rPr>
              <a:t>– we can live a fuller, more meaningful life! </a:t>
            </a:r>
            <a:endParaRPr lang="en-US" dirty="0"/>
          </a:p>
          <a:p>
            <a:endParaRPr lang="en-US" dirty="0"/>
          </a:p>
          <a:p>
            <a:r>
              <a:rPr lang="en-US" dirty="0"/>
              <a:t>It can be practiced “formally”, by sitting quietly and focusing your attention on the internal and external stimuli that you can notice in the present moment (such as your breath or the feeling of your body in your chair). It’s often useful to have an audio guide for this kind of practice and to start with pretty short practice times (like 1-5 minutes). </a:t>
            </a:r>
          </a:p>
          <a:p>
            <a:r>
              <a:rPr lang="en-US" dirty="0"/>
              <a:t>It can also be practiced “informally” through daily tasks. No audio guide is needed for this kind of practice usually. It’s just about directing your attention (again and again, as your mind naturally begins to wander) back to the stimuli of the present moment (</a:t>
            </a:r>
            <a:r>
              <a:rPr lang="en-US" dirty="0" err="1"/>
              <a:t>e.g.,the</a:t>
            </a:r>
            <a:r>
              <a:rPr lang="en-US" dirty="0"/>
              <a:t> feeling of the toothbrush on your gums, the taste of the toothpaste, etc.). </a:t>
            </a:r>
          </a:p>
          <a:p>
            <a:endParaRPr lang="en-US" dirty="0"/>
          </a:p>
        </p:txBody>
      </p:sp>
      <p:sp>
        <p:nvSpPr>
          <p:cNvPr id="4" name="Slide Number Placeholder 3"/>
          <p:cNvSpPr>
            <a:spLocks noGrp="1"/>
          </p:cNvSpPr>
          <p:nvPr>
            <p:ph type="sldNum" sz="quarter" idx="5"/>
          </p:nvPr>
        </p:nvSpPr>
        <p:spPr/>
        <p:txBody>
          <a:bodyPr/>
          <a:lstStyle/>
          <a:p>
            <a:fld id="{8FCB2CCE-B7CE-B64E-9D4C-B32DE5725859}" type="slidenum">
              <a:rPr lang="en-US" smtClean="0"/>
              <a:t>7</a:t>
            </a:fld>
            <a:endParaRPr lang="en-US"/>
          </a:p>
        </p:txBody>
      </p:sp>
    </p:spTree>
    <p:extLst>
      <p:ext uri="{BB962C8B-B14F-4D97-AF65-F5344CB8AC3E}">
        <p14:creationId xmlns:p14="http://schemas.microsoft.com/office/powerpoint/2010/main" val="457470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MBSR = Mindfulness-Based Stress Reduction </a:t>
            </a:r>
          </a:p>
          <a:p>
            <a:r>
              <a:rPr lang="en-US" dirty="0"/>
              <a:t>MBCT = Mindfulness-Based Cognitive Therapy </a:t>
            </a:r>
          </a:p>
          <a:p>
            <a:endParaRPr lang="en-US" dirty="0"/>
          </a:p>
          <a:p>
            <a:r>
              <a:rPr lang="en-US" dirty="0"/>
              <a:t>Kim et al., 2021: https://</a:t>
            </a:r>
            <a:r>
              <a:rPr lang="en-US" dirty="0" err="1"/>
              <a:t>link.springer.com</a:t>
            </a:r>
            <a:r>
              <a:rPr lang="en-US" dirty="0"/>
              <a:t>/chapter/10.1007/978-3-030-90677-1_16</a:t>
            </a:r>
          </a:p>
        </p:txBody>
      </p:sp>
      <p:sp>
        <p:nvSpPr>
          <p:cNvPr id="4" name="Slide Number Placeholder 3"/>
          <p:cNvSpPr>
            <a:spLocks noGrp="1"/>
          </p:cNvSpPr>
          <p:nvPr>
            <p:ph type="sldNum" sz="quarter" idx="5"/>
          </p:nvPr>
        </p:nvSpPr>
        <p:spPr/>
        <p:txBody>
          <a:bodyPr/>
          <a:lstStyle/>
          <a:p>
            <a:fld id="{8FCB2CCE-B7CE-B64E-9D4C-B32DE5725859}" type="slidenum">
              <a:rPr lang="en-US" smtClean="0"/>
              <a:t>8</a:t>
            </a:fld>
            <a:endParaRPr lang="en-US"/>
          </a:p>
        </p:txBody>
      </p:sp>
    </p:spTree>
    <p:extLst>
      <p:ext uri="{BB962C8B-B14F-4D97-AF65-F5344CB8AC3E}">
        <p14:creationId xmlns:p14="http://schemas.microsoft.com/office/powerpoint/2010/main" val="3105985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Crazily, each of these studies cited randomly assigned participants to either be trained in mindfulness (i.e., attending to their </a:t>
            </a:r>
            <a:r>
              <a:rPr lang="en-US" dirty="0" err="1"/>
              <a:t>thougths</a:t>
            </a:r>
            <a:r>
              <a:rPr lang="en-US" dirty="0"/>
              <a:t>, feelings, and sensations in present moment with nonjudgement and curiosity) or a control condition (such as trying not to think about the present moment or think of something neutral) and *then* they subjected the participants to each of these really unpleasant situations! The participants briefly trained in mindfulness reported less distress in the face of each of these situations! </a:t>
            </a:r>
          </a:p>
          <a:p>
            <a:endParaRPr lang="en-US" dirty="0"/>
          </a:p>
          <a:p>
            <a:r>
              <a:rPr lang="en-US" dirty="0"/>
              <a:t>What is cool about mindfulness is that we may think that we should try to *avoid* thinking about the present if it’s unpleasant, but actually, it’s most helpful if we can face what’s going on in the present moment with a sense of curiosity and nonjudgement! It’s very life affirming to think that, whatever comes our way, we can face it, notice that this is part of being a human, and notice that this moment will not last forever. </a:t>
            </a:r>
          </a:p>
        </p:txBody>
      </p:sp>
      <p:sp>
        <p:nvSpPr>
          <p:cNvPr id="4" name="Slide Number Placeholder 3"/>
          <p:cNvSpPr>
            <a:spLocks noGrp="1"/>
          </p:cNvSpPr>
          <p:nvPr>
            <p:ph type="sldNum" sz="quarter" idx="5"/>
          </p:nvPr>
        </p:nvSpPr>
        <p:spPr/>
        <p:txBody>
          <a:bodyPr/>
          <a:lstStyle/>
          <a:p>
            <a:fld id="{176F2197-B70E-AC4D-B3FD-C1E4080B0020}" type="slidenum">
              <a:rPr lang="en-US" smtClean="0"/>
              <a:t>9</a:t>
            </a:fld>
            <a:endParaRPr lang="en-US"/>
          </a:p>
        </p:txBody>
      </p:sp>
    </p:spTree>
    <p:extLst>
      <p:ext uri="{BB962C8B-B14F-4D97-AF65-F5344CB8AC3E}">
        <p14:creationId xmlns:p14="http://schemas.microsoft.com/office/powerpoint/2010/main" val="3788060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apps that provide audio-</a:t>
            </a:r>
            <a:r>
              <a:rPr lang="en-US" dirty="0" err="1"/>
              <a:t>guded</a:t>
            </a:r>
            <a:r>
              <a:rPr lang="en-US" dirty="0"/>
              <a:t> meditations for free (here are some options). </a:t>
            </a:r>
          </a:p>
          <a:p>
            <a:endParaRPr lang="en-US" dirty="0"/>
          </a:p>
          <a:p>
            <a:r>
              <a:rPr lang="en-US" dirty="0"/>
              <a:t>During class, you can visit this website for a great list of free audio (and transcripts) guided mindfulness meditations: </a:t>
            </a:r>
          </a:p>
          <a:p>
            <a:r>
              <a:rPr lang="en-US" dirty="0"/>
              <a:t>https://</a:t>
            </a:r>
            <a:r>
              <a:rPr lang="en-US" dirty="0" err="1"/>
              <a:t>www.uclahealth.org</a:t>
            </a:r>
            <a:r>
              <a:rPr lang="en-US" dirty="0"/>
              <a:t>/programs/</a:t>
            </a:r>
            <a:r>
              <a:rPr lang="en-US" dirty="0" err="1"/>
              <a:t>uclamindful</a:t>
            </a:r>
            <a:r>
              <a:rPr lang="en-US" dirty="0"/>
              <a:t>/free-guided-meditations/guided-meditations</a:t>
            </a:r>
          </a:p>
          <a:p>
            <a:endParaRPr lang="en-US" dirty="0"/>
          </a:p>
          <a:p>
            <a:r>
              <a:rPr lang="en-US" dirty="0"/>
              <a:t>I recommend selecting a 5-minute meditation to play during class (or print off the provided transcript and read it to your class). Here are some good options: </a:t>
            </a:r>
          </a:p>
          <a:p>
            <a:r>
              <a:rPr lang="en-US" dirty="0"/>
              <a:t>Breathing Meditation (5 min): https://</a:t>
            </a:r>
            <a:r>
              <a:rPr lang="en-US" dirty="0" err="1"/>
              <a:t>www.uclahealth.org</a:t>
            </a:r>
            <a:r>
              <a:rPr lang="en-US" dirty="0"/>
              <a:t>/sites/default/files/documents/Breathing%20Meditation_Transcript.pdf?f=3eb15568</a:t>
            </a:r>
          </a:p>
          <a:p>
            <a:r>
              <a:rPr lang="en-US" dirty="0"/>
              <a:t>Short Body Scan Meditation (3 min): https://</a:t>
            </a:r>
            <a:r>
              <a:rPr lang="en-US" dirty="0" err="1"/>
              <a:t>www.uclahealth.org</a:t>
            </a:r>
            <a:r>
              <a:rPr lang="en-US" dirty="0"/>
              <a:t>/sites/default/files/documents/</a:t>
            </a:r>
            <a:r>
              <a:rPr lang="en-US" dirty="0" err="1"/>
              <a:t>BodyScanMeditation_Transcript.pdf?f</a:t>
            </a:r>
            <a:r>
              <a:rPr lang="en-US" dirty="0"/>
              <a:t>=2dd830c0 </a:t>
            </a:r>
          </a:p>
          <a:p>
            <a:r>
              <a:rPr lang="en-US" dirty="0"/>
              <a:t> </a:t>
            </a:r>
          </a:p>
        </p:txBody>
      </p:sp>
      <p:sp>
        <p:nvSpPr>
          <p:cNvPr id="4" name="Slide Number Placeholder 3"/>
          <p:cNvSpPr>
            <a:spLocks noGrp="1"/>
          </p:cNvSpPr>
          <p:nvPr>
            <p:ph type="sldNum" sz="quarter" idx="5"/>
          </p:nvPr>
        </p:nvSpPr>
        <p:spPr/>
        <p:txBody>
          <a:bodyPr/>
          <a:lstStyle/>
          <a:p>
            <a:fld id="{8FCB2CCE-B7CE-B64E-9D4C-B32DE5725859}" type="slidenum">
              <a:rPr lang="en-US" smtClean="0"/>
              <a:t>10</a:t>
            </a:fld>
            <a:endParaRPr lang="en-US"/>
          </a:p>
        </p:txBody>
      </p:sp>
    </p:spTree>
    <p:extLst>
      <p:ext uri="{BB962C8B-B14F-4D97-AF65-F5344CB8AC3E}">
        <p14:creationId xmlns:p14="http://schemas.microsoft.com/office/powerpoint/2010/main" val="1387948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Exercise template provided </a:t>
            </a:r>
          </a:p>
        </p:txBody>
      </p:sp>
      <p:sp>
        <p:nvSpPr>
          <p:cNvPr id="4" name="Slide Number Placeholder 3"/>
          <p:cNvSpPr>
            <a:spLocks noGrp="1"/>
          </p:cNvSpPr>
          <p:nvPr>
            <p:ph type="sldNum" sz="quarter" idx="5"/>
          </p:nvPr>
        </p:nvSpPr>
        <p:spPr/>
        <p:txBody>
          <a:bodyPr/>
          <a:lstStyle/>
          <a:p>
            <a:fld id="{8FCB2CCE-B7CE-B64E-9D4C-B32DE5725859}" type="slidenum">
              <a:rPr lang="en-US" smtClean="0"/>
              <a:t>11</a:t>
            </a:fld>
            <a:endParaRPr lang="en-US"/>
          </a:p>
        </p:txBody>
      </p:sp>
    </p:spTree>
    <p:extLst>
      <p:ext uri="{BB962C8B-B14F-4D97-AF65-F5344CB8AC3E}">
        <p14:creationId xmlns:p14="http://schemas.microsoft.com/office/powerpoint/2010/main" val="1631784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ask students to take the short Self Compassion Scale (SCS) to see how self-compassionate they are: https://self-</a:t>
            </a:r>
            <a:r>
              <a:rPr lang="en-US" dirty="0" err="1"/>
              <a:t>compassion.org</a:t>
            </a:r>
            <a:r>
              <a:rPr lang="en-US" dirty="0"/>
              <a:t>/wp-content/uploads/2015/02/</a:t>
            </a:r>
            <a:r>
              <a:rPr lang="en-US" dirty="0" err="1"/>
              <a:t>ShortSCS.pdf</a:t>
            </a:r>
            <a:endParaRPr lang="en-US" dirty="0"/>
          </a:p>
          <a:p>
            <a:endParaRPr lang="en-US" dirty="0"/>
          </a:p>
          <a:p>
            <a:r>
              <a:rPr lang="en-US" dirty="0"/>
              <a:t>Or, you can simply review the three components of self-compassion with students. Sample items from the SCS for each component are provided here. They help give some context to what each of the components refers to. </a:t>
            </a:r>
          </a:p>
        </p:txBody>
      </p:sp>
      <p:sp>
        <p:nvSpPr>
          <p:cNvPr id="4" name="Slide Number Placeholder 3"/>
          <p:cNvSpPr>
            <a:spLocks noGrp="1"/>
          </p:cNvSpPr>
          <p:nvPr>
            <p:ph type="sldNum" sz="quarter" idx="5"/>
          </p:nvPr>
        </p:nvSpPr>
        <p:spPr/>
        <p:txBody>
          <a:bodyPr/>
          <a:lstStyle/>
          <a:p>
            <a:fld id="{F0A96253-921C-634F-BB8A-F6836E9C2389}" type="slidenum">
              <a:rPr lang="en-US" smtClean="0"/>
              <a:t>14</a:t>
            </a:fld>
            <a:endParaRPr lang="en-US"/>
          </a:p>
        </p:txBody>
      </p:sp>
    </p:spTree>
    <p:extLst>
      <p:ext uri="{BB962C8B-B14F-4D97-AF65-F5344CB8AC3E}">
        <p14:creationId xmlns:p14="http://schemas.microsoft.com/office/powerpoint/2010/main" val="3105944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D2E9D-800C-9E4F-A15C-277412E02E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952F6A-A59F-4647-AAFF-EEA5D0B987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442624-CAEF-0640-B1B7-67B8D0D277F0}"/>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123F8909-CF4F-254C-B06F-FF9E48628B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EE732F-0134-4A48-B190-E6B65C656A9D}"/>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359900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A64E6-D3B0-F948-9B6C-8644C94105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2C7DCB-3D3A-B448-BD16-EAFB0560E11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C9FF8E-FC70-244C-94CE-0BB2AAA511B5}"/>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B37CFF0A-8037-5342-8138-DF44DBE21D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54064-2413-984F-BC6A-B5A9A57C7B13}"/>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3232632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C93134-1BCE-A343-8786-7C8519CAAE8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C21979-B6CC-2C47-9EB9-DF814DE548D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4FE12-0D49-A54A-A0E0-51919135DA4D}"/>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63D8A2EE-1C9C-E546-BC23-76450B9F13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47897-9AF0-F44C-A6F5-1F45486BD7C1}"/>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507183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7BCCE-13BF-B847-A98A-9F65C64238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65E80E-B319-CA45-B1D8-09BA50221DC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B1CD73-0A50-DB47-A836-8F4148E9D96D}"/>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3A292B5E-4889-E94E-AC0B-738BE2D5A9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406062-A00F-2047-A7E5-1F27F20535A6}"/>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1614611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5E5FE-1CAB-7345-A538-B452084517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D18DFE-FA44-2541-A757-2FD671B7DB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BA9E928-BF25-AD4F-AC45-C9541ECDA81A}"/>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0DD6791E-B872-BF46-B59F-A30566A4E9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75B378-368B-FD46-8133-E5651E43A1D0}"/>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3362906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BD435-4823-4248-9042-6116A55F87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C21CCF-F16B-D346-B96C-11A931D8DDE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8ABB1C-E366-D94C-90F1-291F0FF245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788DEE-66F7-FD42-9EB9-784BB4CB74D9}"/>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6" name="Footer Placeholder 5">
            <a:extLst>
              <a:ext uri="{FF2B5EF4-FFF2-40B4-BE49-F238E27FC236}">
                <a16:creationId xmlns:a16="http://schemas.microsoft.com/office/drawing/2014/main" id="{959A7C76-4C53-194F-AC4A-E9D57EF73C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5E097B-C7A2-534D-8EED-DDFA0523E0EB}"/>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415059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54BE7-DFA7-694A-9EA1-86EFB4707E5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942A60-9056-0B48-8553-A0D8650316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9F2DFA-E500-A049-A486-C6F57E0EB4A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BE310CB-9E05-7A4A-9207-FDBCD88B81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874818E-6287-414A-B26B-2D84AD4A9D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3410FF-A2A8-6F4A-AE22-3852F50C93C2}"/>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8" name="Footer Placeholder 7">
            <a:extLst>
              <a:ext uri="{FF2B5EF4-FFF2-40B4-BE49-F238E27FC236}">
                <a16:creationId xmlns:a16="http://schemas.microsoft.com/office/drawing/2014/main" id="{4047C1C9-77EC-7240-BFE8-DD85655E8A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633562-E161-9E47-B906-E8CEF278F233}"/>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1542438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BF3CE-1598-B843-90A6-E116C096DE7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D825F30-D096-844F-AEEB-09C2BC80FC6E}"/>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4" name="Footer Placeholder 3">
            <a:extLst>
              <a:ext uri="{FF2B5EF4-FFF2-40B4-BE49-F238E27FC236}">
                <a16:creationId xmlns:a16="http://schemas.microsoft.com/office/drawing/2014/main" id="{8A3C1FBA-2862-0E4E-85DB-0D52DCB73B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194AC1-0B11-1A4A-A34D-AB8980BE2FB2}"/>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23517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0F1D1C-C4F8-C04A-A80C-A44921336BD4}"/>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3" name="Footer Placeholder 2">
            <a:extLst>
              <a:ext uri="{FF2B5EF4-FFF2-40B4-BE49-F238E27FC236}">
                <a16:creationId xmlns:a16="http://schemas.microsoft.com/office/drawing/2014/main" id="{A67A81E6-2D28-2E46-BDF0-E2FF402C73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7B20ABF-FBCC-814C-9229-A93717176AE6}"/>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850153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76378-0A7E-EF41-8466-BC3A7394E9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02F7EB8-9364-FE46-8A70-314B2782F0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448DE2-60DA-B84A-95B6-8DF5891497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39EDDA-96D9-F040-B020-E492018D89FD}"/>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6" name="Footer Placeholder 5">
            <a:extLst>
              <a:ext uri="{FF2B5EF4-FFF2-40B4-BE49-F238E27FC236}">
                <a16:creationId xmlns:a16="http://schemas.microsoft.com/office/drawing/2014/main" id="{CD34E279-9777-8E4C-BE87-6ECB738CB9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1294A9-46AF-EF46-9E9B-67F9D2C6F5AB}"/>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745814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5DC53-FCA8-9646-8972-7ACD5148C6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A0BAF45-0E4D-6345-A79A-0EBC6A36F0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B29E2A-2B54-A746-80A4-FA3BEF1E84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F46D3EE-AD49-774A-8027-903B90273A2C}"/>
              </a:ext>
            </a:extLst>
          </p:cNvPr>
          <p:cNvSpPr>
            <a:spLocks noGrp="1"/>
          </p:cNvSpPr>
          <p:nvPr>
            <p:ph type="dt" sz="half" idx="10"/>
          </p:nvPr>
        </p:nvSpPr>
        <p:spPr/>
        <p:txBody>
          <a:bodyPr/>
          <a:lstStyle/>
          <a:p>
            <a:fld id="{8C98FBC0-C4EB-6046-A3D1-55E0D3C6C884}" type="datetimeFigureOut">
              <a:rPr lang="en-US" smtClean="0"/>
              <a:t>7/25/24</a:t>
            </a:fld>
            <a:endParaRPr lang="en-US"/>
          </a:p>
        </p:txBody>
      </p:sp>
      <p:sp>
        <p:nvSpPr>
          <p:cNvPr id="6" name="Footer Placeholder 5">
            <a:extLst>
              <a:ext uri="{FF2B5EF4-FFF2-40B4-BE49-F238E27FC236}">
                <a16:creationId xmlns:a16="http://schemas.microsoft.com/office/drawing/2014/main" id="{D0FFC578-1AD2-3849-97A9-03F12542E8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C02A0B-5441-BA4D-B616-80F0661F5FBB}"/>
              </a:ext>
            </a:extLst>
          </p:cNvPr>
          <p:cNvSpPr>
            <a:spLocks noGrp="1"/>
          </p:cNvSpPr>
          <p:nvPr>
            <p:ph type="sldNum" sz="quarter" idx="12"/>
          </p:nvPr>
        </p:nvSpPr>
        <p:spPr/>
        <p:txBody>
          <a:bodyPr/>
          <a:lstStyle/>
          <a:p>
            <a:fld id="{41E2CE06-B06A-E949-93F2-AE3DA78C21BC}" type="slidenum">
              <a:rPr lang="en-US" smtClean="0"/>
              <a:t>‹#›</a:t>
            </a:fld>
            <a:endParaRPr lang="en-US"/>
          </a:p>
        </p:txBody>
      </p:sp>
    </p:spTree>
    <p:extLst>
      <p:ext uri="{BB962C8B-B14F-4D97-AF65-F5344CB8AC3E}">
        <p14:creationId xmlns:p14="http://schemas.microsoft.com/office/powerpoint/2010/main" val="2018334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30DD0D-C6AA-FE46-A920-4D64D36C60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282F226-6C49-E849-AA3F-FBFB0DABED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85F538-60E4-AB45-8591-1B5F976DF8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98FBC0-C4EB-6046-A3D1-55E0D3C6C884}" type="datetimeFigureOut">
              <a:rPr lang="en-US" smtClean="0"/>
              <a:t>7/25/24</a:t>
            </a:fld>
            <a:endParaRPr lang="en-US"/>
          </a:p>
        </p:txBody>
      </p:sp>
      <p:sp>
        <p:nvSpPr>
          <p:cNvPr id="5" name="Footer Placeholder 4">
            <a:extLst>
              <a:ext uri="{FF2B5EF4-FFF2-40B4-BE49-F238E27FC236}">
                <a16:creationId xmlns:a16="http://schemas.microsoft.com/office/drawing/2014/main" id="{1977CAC7-31F6-9347-8487-5490774288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0D2C4B-EC50-BC41-B66F-D034BD6EA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E2CE06-B06A-E949-93F2-AE3DA78C21BC}" type="slidenum">
              <a:rPr lang="en-US" smtClean="0"/>
              <a:t>‹#›</a:t>
            </a:fld>
            <a:endParaRPr lang="en-US"/>
          </a:p>
        </p:txBody>
      </p:sp>
    </p:spTree>
    <p:extLst>
      <p:ext uri="{BB962C8B-B14F-4D97-AF65-F5344CB8AC3E}">
        <p14:creationId xmlns:p14="http://schemas.microsoft.com/office/powerpoint/2010/main" val="1038323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youtu.be/IvtZBUSplr4"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hyperlink" Target="http://www.self-compassion.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tiff"/><Relationship Id="rId4" Type="http://schemas.openxmlformats.org/officeDocument/2006/relationships/image" Target="../media/image28.tiff"/></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shsu.edu/academics/psychology-and-philosophy/psychology/psychological-services-center/" TargetMode="External"/><Relationship Id="rId2" Type="http://schemas.openxmlformats.org/officeDocument/2006/relationships/hyperlink" Target="https://www.shsu.edu/dept/counselin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008FFB-BEA1-A240-8737-BE7876484D14}"/>
              </a:ext>
            </a:extLst>
          </p:cNvPr>
          <p:cNvPicPr>
            <a:picLocks noChangeAspect="1"/>
          </p:cNvPicPr>
          <p:nvPr/>
        </p:nvPicPr>
        <p:blipFill>
          <a:blip r:embed="rId2"/>
          <a:stretch>
            <a:fillRect/>
          </a:stretch>
        </p:blipFill>
        <p:spPr>
          <a:xfrm>
            <a:off x="2193736" y="210857"/>
            <a:ext cx="9436100" cy="1384300"/>
          </a:xfrm>
          <a:prstGeom prst="rect">
            <a:avLst/>
          </a:prstGeom>
        </p:spPr>
      </p:pic>
      <p:sp>
        <p:nvSpPr>
          <p:cNvPr id="2" name="Title 1">
            <a:extLst>
              <a:ext uri="{FF2B5EF4-FFF2-40B4-BE49-F238E27FC236}">
                <a16:creationId xmlns:a16="http://schemas.microsoft.com/office/drawing/2014/main" id="{9730F310-B3F5-C049-9C6F-8423CA5D39AA}"/>
              </a:ext>
            </a:extLst>
          </p:cNvPr>
          <p:cNvSpPr>
            <a:spLocks noGrp="1"/>
          </p:cNvSpPr>
          <p:nvPr>
            <p:ph type="ctrTitle"/>
          </p:nvPr>
        </p:nvSpPr>
        <p:spPr>
          <a:xfrm>
            <a:off x="1524000" y="1427159"/>
            <a:ext cx="9144000" cy="2387600"/>
          </a:xfrm>
        </p:spPr>
        <p:txBody>
          <a:bodyPr>
            <a:normAutofit fontScale="90000"/>
          </a:bodyPr>
          <a:lstStyle/>
          <a:p>
            <a:r>
              <a:rPr lang="en-US" dirty="0"/>
              <a:t>Intrapersonal Skills to Improve</a:t>
            </a:r>
            <a:br>
              <a:rPr lang="en-US" dirty="0"/>
            </a:br>
            <a:r>
              <a:rPr lang="en-US" dirty="0"/>
              <a:t>STEM Student Wellness</a:t>
            </a:r>
          </a:p>
        </p:txBody>
      </p:sp>
      <p:sp>
        <p:nvSpPr>
          <p:cNvPr id="3" name="Subtitle 2">
            <a:extLst>
              <a:ext uri="{FF2B5EF4-FFF2-40B4-BE49-F238E27FC236}">
                <a16:creationId xmlns:a16="http://schemas.microsoft.com/office/drawing/2014/main" id="{3680F663-E9B9-214A-ADAC-037229CDE54E}"/>
              </a:ext>
            </a:extLst>
          </p:cNvPr>
          <p:cNvSpPr>
            <a:spLocks noGrp="1"/>
          </p:cNvSpPr>
          <p:nvPr>
            <p:ph type="subTitle" idx="1"/>
          </p:nvPr>
        </p:nvSpPr>
        <p:spPr>
          <a:xfrm>
            <a:off x="1524000" y="3906834"/>
            <a:ext cx="9144000" cy="2259116"/>
          </a:xfrm>
        </p:spPr>
        <p:txBody>
          <a:bodyPr>
            <a:normAutofit/>
          </a:bodyPr>
          <a:lstStyle/>
          <a:p>
            <a:r>
              <a:rPr lang="en-US" dirty="0"/>
              <a:t>Professional Development for STEM Students</a:t>
            </a:r>
          </a:p>
          <a:p>
            <a:r>
              <a:rPr lang="en-US" dirty="0"/>
              <a:t>Chelsea Ratcliff, PhD</a:t>
            </a:r>
          </a:p>
          <a:p>
            <a:r>
              <a:rPr lang="en-US" dirty="0"/>
              <a:t>Associate Professor of Psychology </a:t>
            </a:r>
          </a:p>
          <a:p>
            <a:r>
              <a:rPr lang="en-US" dirty="0"/>
              <a:t>Sam Houston State University</a:t>
            </a:r>
          </a:p>
        </p:txBody>
      </p:sp>
      <p:pic>
        <p:nvPicPr>
          <p:cNvPr id="5" name="Picture 4">
            <a:extLst>
              <a:ext uri="{FF2B5EF4-FFF2-40B4-BE49-F238E27FC236}">
                <a16:creationId xmlns:a16="http://schemas.microsoft.com/office/drawing/2014/main" id="{051DDCA1-9207-EE49-9C61-7E83022D3D30}"/>
              </a:ext>
            </a:extLst>
          </p:cNvPr>
          <p:cNvPicPr>
            <a:picLocks noChangeAspect="1"/>
          </p:cNvPicPr>
          <p:nvPr/>
        </p:nvPicPr>
        <p:blipFill>
          <a:blip r:embed="rId2"/>
          <a:stretch>
            <a:fillRect/>
          </a:stretch>
        </p:blipFill>
        <p:spPr>
          <a:xfrm>
            <a:off x="391832" y="208803"/>
            <a:ext cx="9436100" cy="1384300"/>
          </a:xfrm>
          <a:prstGeom prst="rect">
            <a:avLst/>
          </a:prstGeom>
        </p:spPr>
      </p:pic>
    </p:spTree>
    <p:extLst>
      <p:ext uri="{BB962C8B-B14F-4D97-AF65-F5344CB8AC3E}">
        <p14:creationId xmlns:p14="http://schemas.microsoft.com/office/powerpoint/2010/main" val="3627752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65A6B9-DDA0-9E43-A0B8-42CA0C4AD876}"/>
              </a:ext>
            </a:extLst>
          </p:cNvPr>
          <p:cNvPicPr>
            <a:picLocks noChangeAspect="1"/>
          </p:cNvPicPr>
          <p:nvPr/>
        </p:nvPicPr>
        <p:blipFill>
          <a:blip r:embed="rId3"/>
          <a:stretch>
            <a:fillRect/>
          </a:stretch>
        </p:blipFill>
        <p:spPr>
          <a:xfrm>
            <a:off x="647484" y="5440363"/>
            <a:ext cx="2032000" cy="990600"/>
          </a:xfrm>
          <a:prstGeom prst="rect">
            <a:avLst/>
          </a:prstGeom>
        </p:spPr>
      </p:pic>
      <p:pic>
        <p:nvPicPr>
          <p:cNvPr id="5" name="Picture 4">
            <a:extLst>
              <a:ext uri="{FF2B5EF4-FFF2-40B4-BE49-F238E27FC236}">
                <a16:creationId xmlns:a16="http://schemas.microsoft.com/office/drawing/2014/main" id="{62C17F0F-DDBD-F440-AEA0-F950D17DA0FA}"/>
              </a:ext>
            </a:extLst>
          </p:cNvPr>
          <p:cNvPicPr>
            <a:picLocks noChangeAspect="1"/>
          </p:cNvPicPr>
          <p:nvPr/>
        </p:nvPicPr>
        <p:blipFill>
          <a:blip r:embed="rId4"/>
          <a:stretch>
            <a:fillRect/>
          </a:stretch>
        </p:blipFill>
        <p:spPr>
          <a:xfrm>
            <a:off x="3716079" y="5345113"/>
            <a:ext cx="1714500" cy="1181100"/>
          </a:xfrm>
          <a:prstGeom prst="rect">
            <a:avLst/>
          </a:prstGeom>
        </p:spPr>
      </p:pic>
      <p:pic>
        <p:nvPicPr>
          <p:cNvPr id="6" name="Picture 5">
            <a:extLst>
              <a:ext uri="{FF2B5EF4-FFF2-40B4-BE49-F238E27FC236}">
                <a16:creationId xmlns:a16="http://schemas.microsoft.com/office/drawing/2014/main" id="{8E2626E1-458B-7B4B-855C-461B7C4B2AE1}"/>
              </a:ext>
            </a:extLst>
          </p:cNvPr>
          <p:cNvPicPr>
            <a:picLocks noChangeAspect="1"/>
          </p:cNvPicPr>
          <p:nvPr/>
        </p:nvPicPr>
        <p:blipFill>
          <a:blip r:embed="rId5"/>
          <a:stretch>
            <a:fillRect/>
          </a:stretch>
        </p:blipFill>
        <p:spPr>
          <a:xfrm>
            <a:off x="8826500" y="5091113"/>
            <a:ext cx="2527300" cy="1689100"/>
          </a:xfrm>
          <a:prstGeom prst="rect">
            <a:avLst/>
          </a:prstGeom>
        </p:spPr>
      </p:pic>
      <p:pic>
        <p:nvPicPr>
          <p:cNvPr id="7" name="Picture 6">
            <a:extLst>
              <a:ext uri="{FF2B5EF4-FFF2-40B4-BE49-F238E27FC236}">
                <a16:creationId xmlns:a16="http://schemas.microsoft.com/office/drawing/2014/main" id="{CE4AE01C-1672-7547-BB8C-D1217597A528}"/>
              </a:ext>
            </a:extLst>
          </p:cNvPr>
          <p:cNvPicPr>
            <a:picLocks noChangeAspect="1"/>
          </p:cNvPicPr>
          <p:nvPr/>
        </p:nvPicPr>
        <p:blipFill rotWithShape="1">
          <a:blip r:embed="rId6"/>
          <a:srcRect l="31627" t="16586" r="32170" b="14802"/>
          <a:stretch/>
        </p:blipFill>
        <p:spPr>
          <a:xfrm>
            <a:off x="6467174" y="5175425"/>
            <a:ext cx="1528151" cy="1520476"/>
          </a:xfrm>
          <a:prstGeom prst="rect">
            <a:avLst/>
          </a:prstGeom>
        </p:spPr>
      </p:pic>
      <p:pic>
        <p:nvPicPr>
          <p:cNvPr id="8" name="Picture 7">
            <a:extLst>
              <a:ext uri="{FF2B5EF4-FFF2-40B4-BE49-F238E27FC236}">
                <a16:creationId xmlns:a16="http://schemas.microsoft.com/office/drawing/2014/main" id="{404202E7-FDEB-C342-AA00-315A44BDA08A}"/>
              </a:ext>
            </a:extLst>
          </p:cNvPr>
          <p:cNvPicPr>
            <a:picLocks noChangeAspect="1"/>
          </p:cNvPicPr>
          <p:nvPr/>
        </p:nvPicPr>
        <p:blipFill>
          <a:blip r:embed="rId7"/>
          <a:stretch>
            <a:fillRect/>
          </a:stretch>
        </p:blipFill>
        <p:spPr>
          <a:xfrm>
            <a:off x="3101421" y="241139"/>
            <a:ext cx="6235485" cy="4676614"/>
          </a:xfrm>
          <a:prstGeom prst="rect">
            <a:avLst/>
          </a:prstGeom>
        </p:spPr>
      </p:pic>
    </p:spTree>
    <p:extLst>
      <p:ext uri="{BB962C8B-B14F-4D97-AF65-F5344CB8AC3E}">
        <p14:creationId xmlns:p14="http://schemas.microsoft.com/office/powerpoint/2010/main" val="856039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FCC93-51AB-A646-84DF-D1740B10F5F7}"/>
              </a:ext>
            </a:extLst>
          </p:cNvPr>
          <p:cNvSpPr>
            <a:spLocks noGrp="1"/>
          </p:cNvSpPr>
          <p:nvPr>
            <p:ph type="title"/>
          </p:nvPr>
        </p:nvSpPr>
        <p:spPr/>
        <p:txBody>
          <a:bodyPr/>
          <a:lstStyle/>
          <a:p>
            <a:r>
              <a:rPr lang="en-US" dirty="0"/>
              <a:t>Give it a try! </a:t>
            </a:r>
          </a:p>
        </p:txBody>
      </p:sp>
      <p:sp>
        <p:nvSpPr>
          <p:cNvPr id="3" name="Content Placeholder 2">
            <a:extLst>
              <a:ext uri="{FF2B5EF4-FFF2-40B4-BE49-F238E27FC236}">
                <a16:creationId xmlns:a16="http://schemas.microsoft.com/office/drawing/2014/main" id="{EC0CB18A-C81A-7147-8533-A08F457A68D1}"/>
              </a:ext>
            </a:extLst>
          </p:cNvPr>
          <p:cNvSpPr>
            <a:spLocks noGrp="1"/>
          </p:cNvSpPr>
          <p:nvPr>
            <p:ph idx="1"/>
          </p:nvPr>
        </p:nvSpPr>
        <p:spPr>
          <a:xfrm>
            <a:off x="838200" y="1453666"/>
            <a:ext cx="10515600" cy="2808368"/>
          </a:xfrm>
        </p:spPr>
        <p:txBody>
          <a:bodyPr>
            <a:normAutofit/>
          </a:bodyPr>
          <a:lstStyle/>
          <a:p>
            <a:pPr marL="514350" indent="-514350">
              <a:buFont typeface="+mj-lt"/>
              <a:buAutoNum type="arabicPeriod"/>
            </a:pPr>
            <a:r>
              <a:rPr lang="en-US" dirty="0"/>
              <a:t>Pick 1 “informal” mindfulness activity to use a quick “anchor” to the present moment</a:t>
            </a:r>
          </a:p>
          <a:p>
            <a:pPr marL="514350" indent="-514350">
              <a:buFont typeface="+mj-lt"/>
              <a:buAutoNum type="arabicPeriod"/>
            </a:pPr>
            <a:r>
              <a:rPr lang="en-US" dirty="0"/>
              <a:t>Submit a reflect on you’re experiences in Blackboard.</a:t>
            </a:r>
          </a:p>
        </p:txBody>
      </p:sp>
      <p:pic>
        <p:nvPicPr>
          <p:cNvPr id="1026" name="Picture 2" descr="When&amp;#39;s the Best Time to Drink Water and Stay Hydrated | Health">
            <a:extLst>
              <a:ext uri="{FF2B5EF4-FFF2-40B4-BE49-F238E27FC236}">
                <a16:creationId xmlns:a16="http://schemas.microsoft.com/office/drawing/2014/main" id="{95BFC19C-ED45-E04B-B43D-17FB269DC9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 y="4480834"/>
            <a:ext cx="2768785" cy="18469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hen and How to Wash Your Hands | Handwashing | CDC">
            <a:extLst>
              <a:ext uri="{FF2B5EF4-FFF2-40B4-BE49-F238E27FC236}">
                <a16:creationId xmlns:a16="http://schemas.microsoft.com/office/drawing/2014/main" id="{84190E22-C36D-F14B-AB52-9378D57D55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5801" y="4597090"/>
            <a:ext cx="2870199" cy="161448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lower growth in working memory linked to teen driving crashes | Penn Today">
            <a:extLst>
              <a:ext uri="{FF2B5EF4-FFF2-40B4-BE49-F238E27FC236}">
                <a16:creationId xmlns:a16="http://schemas.microsoft.com/office/drawing/2014/main" id="{6BA2813A-5448-3D43-A871-A1FA8CE2C6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4410" y="4597090"/>
            <a:ext cx="2596115" cy="173074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hen to Brush Your Teeth After Eating | Langley Children&amp;#39;s Dentist">
            <a:extLst>
              <a:ext uri="{FF2B5EF4-FFF2-40B4-BE49-F238E27FC236}">
                <a16:creationId xmlns:a16="http://schemas.microsoft.com/office/drawing/2014/main" id="{5E2F8183-88D9-3145-88FF-953B862278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5841" y="4597090"/>
            <a:ext cx="2683260" cy="1787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7488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tangle 2056">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9" name="Rectangle 2058">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1" name="Rectangle 2060">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3" name="Freeform: Shape 2062">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F56B0B71-0A8D-3857-4890-0C54761DE513}"/>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Practicing Self-Compassion</a:t>
            </a:r>
          </a:p>
        </p:txBody>
      </p:sp>
      <p:pic>
        <p:nvPicPr>
          <p:cNvPr id="2050" name="Picture 2" descr="3 Mantras for Self-Compassion and Stress Relief">
            <a:extLst>
              <a:ext uri="{FF2B5EF4-FFF2-40B4-BE49-F238E27FC236}">
                <a16:creationId xmlns:a16="http://schemas.microsoft.com/office/drawing/2014/main" id="{B13319A2-26E7-457F-CCA8-CF9F6B30B19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428" y="1396759"/>
            <a:ext cx="7225748" cy="4064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6813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0AE38-DC14-4A41-A5DE-FD0708B2A679}"/>
              </a:ext>
            </a:extLst>
          </p:cNvPr>
          <p:cNvSpPr>
            <a:spLocks noGrp="1"/>
          </p:cNvSpPr>
          <p:nvPr>
            <p:ph type="title"/>
          </p:nvPr>
        </p:nvSpPr>
        <p:spPr/>
        <p:txBody>
          <a:bodyPr/>
          <a:lstStyle/>
          <a:p>
            <a:r>
              <a:rPr lang="en-US" dirty="0"/>
              <a:t>What is Self-Compassion? </a:t>
            </a:r>
          </a:p>
        </p:txBody>
      </p:sp>
      <p:sp>
        <p:nvSpPr>
          <p:cNvPr id="3" name="Content Placeholder 2">
            <a:extLst>
              <a:ext uri="{FF2B5EF4-FFF2-40B4-BE49-F238E27FC236}">
                <a16:creationId xmlns:a16="http://schemas.microsoft.com/office/drawing/2014/main" id="{EBD11F65-1D2B-0D44-BB7D-343A8441ED66}"/>
              </a:ext>
            </a:extLst>
          </p:cNvPr>
          <p:cNvSpPr>
            <a:spLocks noGrp="1"/>
          </p:cNvSpPr>
          <p:nvPr>
            <p:ph idx="1"/>
          </p:nvPr>
        </p:nvSpPr>
        <p:spPr>
          <a:xfrm>
            <a:off x="838200" y="4534074"/>
            <a:ext cx="10515600" cy="1955692"/>
          </a:xfrm>
        </p:spPr>
        <p:txBody>
          <a:bodyPr/>
          <a:lstStyle/>
          <a:p>
            <a:pPr marL="0" indent="0">
              <a:buNone/>
            </a:pPr>
            <a:r>
              <a:rPr lang="en-US" i="0" u="none" strike="noStrike" dirty="0">
                <a:effectLst/>
                <a:latin typeface="Calibri" panose="020F0502020204030204" pitchFamily="34" charset="0"/>
                <a:cs typeface="Calibri" panose="020F0502020204030204" pitchFamily="34" charset="0"/>
              </a:rPr>
              <a:t>Instead of mercilessly judging and criticizing yourself for various inadequacies or shortcomings, </a:t>
            </a:r>
            <a:r>
              <a:rPr lang="en-US" b="1" i="1" u="none" strike="noStrike" dirty="0">
                <a:effectLst/>
                <a:latin typeface="Calibri" panose="020F0502020204030204" pitchFamily="34" charset="0"/>
                <a:cs typeface="Calibri" panose="020F0502020204030204" pitchFamily="34" charset="0"/>
              </a:rPr>
              <a:t>self-compassion means you are kind and understanding when confronted with personal failings </a:t>
            </a:r>
            <a:r>
              <a:rPr lang="en-US" i="0" u="none" strike="noStrike" dirty="0">
                <a:effectLst/>
                <a:latin typeface="Calibri" panose="020F0502020204030204" pitchFamily="34" charset="0"/>
                <a:cs typeface="Calibri" panose="020F0502020204030204" pitchFamily="34" charset="0"/>
              </a:rPr>
              <a:t>– after all, who ever said you were supposed to be perfect</a:t>
            </a:r>
            <a:r>
              <a:rPr lang="en-US" dirty="0">
                <a:latin typeface="Calibri" panose="020F0502020204030204" pitchFamily="34" charset="0"/>
                <a:cs typeface="Calibri" panose="020F0502020204030204" pitchFamily="34" charset="0"/>
              </a:rPr>
              <a:t>? </a:t>
            </a:r>
            <a:endParaRPr lang="en-US" i="0" u="none" strike="noStrike" dirty="0">
              <a:effectLst/>
              <a:latin typeface="Calibri" panose="020F0502020204030204" pitchFamily="34" charset="0"/>
              <a:cs typeface="Calibri" panose="020F0502020204030204" pitchFamily="34" charset="0"/>
            </a:endParaRPr>
          </a:p>
          <a:p>
            <a:endParaRPr lang="en-US" dirty="0"/>
          </a:p>
        </p:txBody>
      </p:sp>
      <p:pic>
        <p:nvPicPr>
          <p:cNvPr id="4098" name="Picture 2" descr="Self-compassion: What is it, why do I need it, and how can I do it? -  NewLeaf Wellness Centre Abbotsford BC">
            <a:extLst>
              <a:ext uri="{FF2B5EF4-FFF2-40B4-BE49-F238E27FC236}">
                <a16:creationId xmlns:a16="http://schemas.microsoft.com/office/drawing/2014/main" id="{640D6879-0A36-D149-8000-2CD54864D8A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465"/>
          <a:stretch/>
        </p:blipFill>
        <p:spPr bwMode="auto">
          <a:xfrm>
            <a:off x="2387252" y="1587465"/>
            <a:ext cx="7417496" cy="2603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045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E1F3E-76C2-1C4F-835D-42198D842B2B}"/>
              </a:ext>
            </a:extLst>
          </p:cNvPr>
          <p:cNvSpPr>
            <a:spLocks noGrp="1"/>
          </p:cNvSpPr>
          <p:nvPr>
            <p:ph type="title"/>
          </p:nvPr>
        </p:nvSpPr>
        <p:spPr>
          <a:xfrm>
            <a:off x="838200" y="149192"/>
            <a:ext cx="10515600" cy="1325563"/>
          </a:xfrm>
        </p:spPr>
        <p:txBody>
          <a:bodyPr/>
          <a:lstStyle/>
          <a:p>
            <a:r>
              <a:rPr lang="en-US" dirty="0"/>
              <a:t>What is Self-Compassion? </a:t>
            </a:r>
          </a:p>
        </p:txBody>
      </p:sp>
      <p:sp>
        <p:nvSpPr>
          <p:cNvPr id="3" name="Content Placeholder 2">
            <a:extLst>
              <a:ext uri="{FF2B5EF4-FFF2-40B4-BE49-F238E27FC236}">
                <a16:creationId xmlns:a16="http://schemas.microsoft.com/office/drawing/2014/main" id="{B04CAA83-BD11-FC49-A82D-60D41D7E276A}"/>
              </a:ext>
            </a:extLst>
          </p:cNvPr>
          <p:cNvSpPr>
            <a:spLocks noGrp="1"/>
          </p:cNvSpPr>
          <p:nvPr>
            <p:ph idx="1"/>
          </p:nvPr>
        </p:nvSpPr>
        <p:spPr>
          <a:xfrm>
            <a:off x="8485338" y="3682652"/>
            <a:ext cx="3407081" cy="2818356"/>
          </a:xfrm>
        </p:spPr>
        <p:txBody>
          <a:bodyPr>
            <a:normAutofit fontScale="85000" lnSpcReduction="20000"/>
          </a:bodyPr>
          <a:lstStyle/>
          <a:p>
            <a:r>
              <a:rPr lang="en-US" dirty="0"/>
              <a:t>I try to see my failings as part of the human condition</a:t>
            </a:r>
          </a:p>
          <a:p>
            <a:r>
              <a:rPr lang="en-US" dirty="0"/>
              <a:t>When I feel inadequate in some way, I try to remind myself that feelings of inadequacy are shared by most people.</a:t>
            </a:r>
          </a:p>
        </p:txBody>
      </p:sp>
      <p:sp>
        <p:nvSpPr>
          <p:cNvPr id="5" name="Content Placeholder 2">
            <a:extLst>
              <a:ext uri="{FF2B5EF4-FFF2-40B4-BE49-F238E27FC236}">
                <a16:creationId xmlns:a16="http://schemas.microsoft.com/office/drawing/2014/main" id="{25790565-E284-334A-BC81-67E9241DEF4C}"/>
              </a:ext>
            </a:extLst>
          </p:cNvPr>
          <p:cNvSpPr txBox="1">
            <a:spLocks/>
          </p:cNvSpPr>
          <p:nvPr/>
        </p:nvSpPr>
        <p:spPr>
          <a:xfrm>
            <a:off x="299581" y="3682652"/>
            <a:ext cx="3407080" cy="2938474"/>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something painful happens I try to take a balanced view of the situation.</a:t>
            </a:r>
          </a:p>
          <a:p>
            <a:r>
              <a:rPr lang="en-US" dirty="0"/>
              <a:t>When I fail at something important to me I become consumed by feelings of inadequacy. </a:t>
            </a:r>
          </a:p>
          <a:p>
            <a:endParaRPr lang="en-US" dirty="0"/>
          </a:p>
        </p:txBody>
      </p:sp>
      <p:sp>
        <p:nvSpPr>
          <p:cNvPr id="6" name="Content Placeholder 2">
            <a:extLst>
              <a:ext uri="{FF2B5EF4-FFF2-40B4-BE49-F238E27FC236}">
                <a16:creationId xmlns:a16="http://schemas.microsoft.com/office/drawing/2014/main" id="{80FB49C1-BB2B-FE44-BDC3-03FF991252F3}"/>
              </a:ext>
            </a:extLst>
          </p:cNvPr>
          <p:cNvSpPr txBox="1">
            <a:spLocks/>
          </p:cNvSpPr>
          <p:nvPr/>
        </p:nvSpPr>
        <p:spPr>
          <a:xfrm>
            <a:off x="4020854" y="3682652"/>
            <a:ext cx="3945699" cy="264386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 try to be understanding and patient towards those aspects of my personality I don’t like. </a:t>
            </a:r>
          </a:p>
          <a:p>
            <a:r>
              <a:rPr lang="en-US" dirty="0"/>
              <a:t>When I’m going through a very hard time, I give myself the caring and tenderness I need. </a:t>
            </a:r>
          </a:p>
        </p:txBody>
      </p:sp>
      <p:pic>
        <p:nvPicPr>
          <p:cNvPr id="11" name="Picture 2" descr="Self-compassion: What is it, why do I need it, and how can I do it? -  NewLeaf Wellness Centre Abbotsford BC">
            <a:extLst>
              <a:ext uri="{FF2B5EF4-FFF2-40B4-BE49-F238E27FC236}">
                <a16:creationId xmlns:a16="http://schemas.microsoft.com/office/drawing/2014/main" id="{3FB5AA57-3656-0F43-8A63-0EB59C4281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44" t="27132" r="70377" b="31298"/>
          <a:stretch/>
        </p:blipFill>
        <p:spPr bwMode="auto">
          <a:xfrm>
            <a:off x="477722" y="1460520"/>
            <a:ext cx="2567834" cy="19896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elf-compassion: What is it, why do I need it, and how can I do it? -  NewLeaf Wellness Centre Abbotsford BC">
            <a:extLst>
              <a:ext uri="{FF2B5EF4-FFF2-40B4-BE49-F238E27FC236}">
                <a16:creationId xmlns:a16="http://schemas.microsoft.com/office/drawing/2014/main" id="{6EFCD8B9-790F-AF4A-9F24-A072237306C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7025" t="27837" r="36800" b="32053"/>
          <a:stretch/>
        </p:blipFill>
        <p:spPr bwMode="auto">
          <a:xfrm>
            <a:off x="4723013" y="1474755"/>
            <a:ext cx="2745974" cy="188079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Self-compassion: What is it, why do I need it, and how can I do it? -  NewLeaf Wellness Centre Abbotsford BC">
            <a:extLst>
              <a:ext uri="{FF2B5EF4-FFF2-40B4-BE49-F238E27FC236}">
                <a16:creationId xmlns:a16="http://schemas.microsoft.com/office/drawing/2014/main" id="{D5E1535A-FE94-9B4C-BDB4-014C14933B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0419" t="29175" r="3237" b="30843"/>
          <a:stretch/>
        </p:blipFill>
        <p:spPr bwMode="auto">
          <a:xfrm>
            <a:off x="9146444" y="1460520"/>
            <a:ext cx="2745975" cy="1862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27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3BC2E-45E3-DB4D-9E70-5892903B5339}"/>
              </a:ext>
            </a:extLst>
          </p:cNvPr>
          <p:cNvSpPr>
            <a:spLocks noGrp="1"/>
          </p:cNvSpPr>
          <p:nvPr>
            <p:ph type="title"/>
          </p:nvPr>
        </p:nvSpPr>
        <p:spPr/>
        <p:txBody>
          <a:bodyPr/>
          <a:lstStyle/>
          <a:p>
            <a:r>
              <a:rPr lang="en-US" dirty="0"/>
              <a:t>What Self-Compassion is NOT… </a:t>
            </a:r>
          </a:p>
        </p:txBody>
      </p:sp>
      <p:sp>
        <p:nvSpPr>
          <p:cNvPr id="3" name="Content Placeholder 2">
            <a:extLst>
              <a:ext uri="{FF2B5EF4-FFF2-40B4-BE49-F238E27FC236}">
                <a16:creationId xmlns:a16="http://schemas.microsoft.com/office/drawing/2014/main" id="{D6ADC550-E3F6-454D-809B-16783D923A22}"/>
              </a:ext>
            </a:extLst>
          </p:cNvPr>
          <p:cNvSpPr>
            <a:spLocks noGrp="1"/>
          </p:cNvSpPr>
          <p:nvPr>
            <p:ph idx="1"/>
          </p:nvPr>
        </p:nvSpPr>
        <p:spPr>
          <a:xfrm>
            <a:off x="520148" y="1690688"/>
            <a:ext cx="10515600" cy="4788117"/>
          </a:xfrm>
        </p:spPr>
        <p:txBody>
          <a:bodyPr>
            <a:normAutofit fontScale="92500" lnSpcReduction="20000"/>
          </a:bodyPr>
          <a:lstStyle/>
          <a:p>
            <a:r>
              <a:rPr lang="en-US" dirty="0"/>
              <a:t>Self-esteem (global judgment of yourself)</a:t>
            </a:r>
          </a:p>
          <a:p>
            <a:pPr lvl="1"/>
            <a:r>
              <a:rPr lang="en-US" dirty="0"/>
              <a:t>Usually requires feeling </a:t>
            </a:r>
            <a:r>
              <a:rPr lang="en-US" i="1" dirty="0"/>
              <a:t>above</a:t>
            </a:r>
            <a:r>
              <a:rPr lang="en-US" dirty="0"/>
              <a:t> average  </a:t>
            </a:r>
          </a:p>
          <a:p>
            <a:pPr lvl="1"/>
            <a:r>
              <a:rPr lang="en-US" dirty="0"/>
              <a:t>Usually </a:t>
            </a:r>
            <a:r>
              <a:rPr lang="en-US" i="1" dirty="0"/>
              <a:t>contingent</a:t>
            </a:r>
            <a:r>
              <a:rPr lang="en-US" dirty="0"/>
              <a:t> on success </a:t>
            </a:r>
          </a:p>
          <a:p>
            <a:endParaRPr lang="en-US" dirty="0"/>
          </a:p>
          <a:p>
            <a:r>
              <a:rPr lang="en-US" dirty="0"/>
              <a:t>Self-Compassion isn’t about judging ourself positively, it’s about relating to ourselves kindly </a:t>
            </a:r>
          </a:p>
          <a:p>
            <a:pPr lvl="1"/>
            <a:r>
              <a:rPr lang="en-US" dirty="0"/>
              <a:t>Self-kindness vs. harsh self-judgement </a:t>
            </a:r>
          </a:p>
          <a:p>
            <a:pPr lvl="1"/>
            <a:r>
              <a:rPr lang="en-US" dirty="0"/>
              <a:t>Connectedness/Common humanity vs. isolation </a:t>
            </a:r>
          </a:p>
          <a:p>
            <a:pPr lvl="1"/>
            <a:r>
              <a:rPr lang="en-US" dirty="0"/>
              <a:t>Mindfulness vs. over-identification </a:t>
            </a:r>
          </a:p>
          <a:p>
            <a:endParaRPr lang="en-US" dirty="0"/>
          </a:p>
          <a:p>
            <a:r>
              <a:rPr lang="en-US" dirty="0"/>
              <a:t>Want to learn more? </a:t>
            </a:r>
          </a:p>
          <a:p>
            <a:pPr lvl="1"/>
            <a:r>
              <a:rPr lang="en-US" dirty="0"/>
              <a:t>Check out Kristin Neff’s TED Talk on Self-Compassion vs. Self-Esteem! </a:t>
            </a:r>
          </a:p>
          <a:p>
            <a:pPr lvl="1"/>
            <a:r>
              <a:rPr lang="en-US" dirty="0">
                <a:hlinkClick r:id="rId3"/>
              </a:rPr>
              <a:t>https://youtu.be/IvtZBUSplr4</a:t>
            </a:r>
            <a:r>
              <a:rPr lang="en-US" dirty="0"/>
              <a:t> </a:t>
            </a:r>
          </a:p>
        </p:txBody>
      </p:sp>
      <p:pic>
        <p:nvPicPr>
          <p:cNvPr id="6146" name="Picture 2" descr="Am I Good Enough? – The Impact">
            <a:extLst>
              <a:ext uri="{FF2B5EF4-FFF2-40B4-BE49-F238E27FC236}">
                <a16:creationId xmlns:a16="http://schemas.microsoft.com/office/drawing/2014/main" id="{5278926C-09AF-044B-AA82-17DE5A585A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1014" b="25797"/>
          <a:stretch/>
        </p:blipFill>
        <p:spPr bwMode="auto">
          <a:xfrm>
            <a:off x="8111419" y="365125"/>
            <a:ext cx="4080581" cy="2578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5480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E689-F29B-B84B-AFA0-DBE6F8713131}"/>
              </a:ext>
            </a:extLst>
          </p:cNvPr>
          <p:cNvSpPr>
            <a:spLocks noGrp="1"/>
          </p:cNvSpPr>
          <p:nvPr>
            <p:ph type="title"/>
          </p:nvPr>
        </p:nvSpPr>
        <p:spPr/>
        <p:txBody>
          <a:bodyPr/>
          <a:lstStyle/>
          <a:p>
            <a:r>
              <a:rPr lang="en-US" dirty="0"/>
              <a:t>But don’t we need self-criticism to be motivated? </a:t>
            </a:r>
          </a:p>
        </p:txBody>
      </p:sp>
      <p:sp>
        <p:nvSpPr>
          <p:cNvPr id="3" name="Content Placeholder 2">
            <a:extLst>
              <a:ext uri="{FF2B5EF4-FFF2-40B4-BE49-F238E27FC236}">
                <a16:creationId xmlns:a16="http://schemas.microsoft.com/office/drawing/2014/main" id="{7717EED2-EE0F-0542-9CAD-A84ECA816301}"/>
              </a:ext>
            </a:extLst>
          </p:cNvPr>
          <p:cNvSpPr>
            <a:spLocks noGrp="1"/>
          </p:cNvSpPr>
          <p:nvPr>
            <p:ph idx="1"/>
          </p:nvPr>
        </p:nvSpPr>
        <p:spPr/>
        <p:txBody>
          <a:bodyPr/>
          <a:lstStyle/>
          <a:p>
            <a:pPr marL="0" indent="0">
              <a:buNone/>
            </a:pPr>
            <a:r>
              <a:rPr lang="en-US" dirty="0"/>
              <a:t>No.</a:t>
            </a:r>
          </a:p>
          <a:p>
            <a:r>
              <a:rPr lang="en-US" dirty="0"/>
              <a:t>Self-criticism </a:t>
            </a:r>
            <a:r>
              <a:rPr lang="en-US" dirty="0">
                <a:sym typeface="Wingdings" pitchFamily="2" charset="2"/>
              </a:rPr>
              <a:t> threat (to self-concept)  fight/flight (high levels of stress)  depression, anxiety, etc. (not a great motivator) </a:t>
            </a:r>
          </a:p>
          <a:p>
            <a:r>
              <a:rPr lang="en-US" dirty="0"/>
              <a:t>We’re </a:t>
            </a:r>
            <a:r>
              <a:rPr lang="en-US" i="1" dirty="0"/>
              <a:t>mammals</a:t>
            </a:r>
            <a:r>
              <a:rPr lang="en-US" dirty="0"/>
              <a:t> – we do our best when we feel safe &amp; comfortable! </a:t>
            </a:r>
          </a:p>
        </p:txBody>
      </p:sp>
      <p:pic>
        <p:nvPicPr>
          <p:cNvPr id="2050" name="Picture 2" descr="When fathers are tough, inflexible and unloving. - Maggie Dent">
            <a:extLst>
              <a:ext uri="{FF2B5EF4-FFF2-40B4-BE49-F238E27FC236}">
                <a16:creationId xmlns:a16="http://schemas.microsoft.com/office/drawing/2014/main" id="{31D44FAC-303B-724A-945C-68B1E09969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4198" y="4258849"/>
            <a:ext cx="3288592" cy="235463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ather Comforting Child Images, Stock Photos &amp;amp; Vectors | Shutterstock">
            <a:extLst>
              <a:ext uri="{FF2B5EF4-FFF2-40B4-BE49-F238E27FC236}">
                <a16:creationId xmlns:a16="http://schemas.microsoft.com/office/drawing/2014/main" id="{D95670FF-2F00-0544-B50A-CE11663D42C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7642"/>
          <a:stretch/>
        </p:blipFill>
        <p:spPr bwMode="auto">
          <a:xfrm>
            <a:off x="7064678" y="4246494"/>
            <a:ext cx="3387777" cy="2246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996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dissolve">
                                      <p:cBhvr>
                                        <p:cTn id="19" dur="500"/>
                                        <p:tgtEl>
                                          <p:spTgt spid="2050"/>
                                        </p:tgtEl>
                                      </p:cBhvr>
                                    </p:animEffect>
                                  </p:childTnLst>
                                </p:cTn>
                              </p:par>
                              <p:par>
                                <p:cTn id="20" presetID="9" presetClass="entr" presetSubtype="0" fill="hold" nodeType="with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dissolve">
                                      <p:cBhvr>
                                        <p:cTn id="2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E0373-1A0F-B64C-A3A9-09C49BF0CC8E}"/>
              </a:ext>
            </a:extLst>
          </p:cNvPr>
          <p:cNvSpPr>
            <a:spLocks noGrp="1"/>
          </p:cNvSpPr>
          <p:nvPr>
            <p:ph type="title"/>
          </p:nvPr>
        </p:nvSpPr>
        <p:spPr/>
        <p:txBody>
          <a:bodyPr/>
          <a:lstStyle/>
          <a:p>
            <a:r>
              <a:rPr lang="en-US" dirty="0"/>
              <a:t>How to increase Self-Compassion? </a:t>
            </a:r>
          </a:p>
        </p:txBody>
      </p:sp>
      <p:sp>
        <p:nvSpPr>
          <p:cNvPr id="3" name="Content Placeholder 2">
            <a:extLst>
              <a:ext uri="{FF2B5EF4-FFF2-40B4-BE49-F238E27FC236}">
                <a16:creationId xmlns:a16="http://schemas.microsoft.com/office/drawing/2014/main" id="{9D5594D0-01D8-7843-A76E-88CB6C88905D}"/>
              </a:ext>
            </a:extLst>
          </p:cNvPr>
          <p:cNvSpPr>
            <a:spLocks noGrp="1"/>
          </p:cNvSpPr>
          <p:nvPr>
            <p:ph idx="1"/>
          </p:nvPr>
        </p:nvSpPr>
        <p:spPr>
          <a:xfrm>
            <a:off x="838200" y="1825625"/>
            <a:ext cx="4911247" cy="4351338"/>
          </a:xfrm>
        </p:spPr>
        <p:txBody>
          <a:bodyPr/>
          <a:lstStyle/>
          <a:p>
            <a:r>
              <a:rPr lang="en-US" dirty="0"/>
              <a:t>Many guided self-compassion exercises available at </a:t>
            </a:r>
            <a:r>
              <a:rPr lang="en-US" dirty="0">
                <a:hlinkClick r:id="rId3"/>
              </a:rPr>
              <a:t>www.self-compassion.org</a:t>
            </a:r>
            <a:r>
              <a:rPr lang="en-US" dirty="0"/>
              <a:t>  </a:t>
            </a:r>
          </a:p>
        </p:txBody>
      </p:sp>
      <p:pic>
        <p:nvPicPr>
          <p:cNvPr id="5" name="Picture 4">
            <a:extLst>
              <a:ext uri="{FF2B5EF4-FFF2-40B4-BE49-F238E27FC236}">
                <a16:creationId xmlns:a16="http://schemas.microsoft.com/office/drawing/2014/main" id="{F3371FBF-9F87-A84E-B143-4B3644B7B3B7}"/>
              </a:ext>
            </a:extLst>
          </p:cNvPr>
          <p:cNvPicPr>
            <a:picLocks noChangeAspect="1"/>
          </p:cNvPicPr>
          <p:nvPr/>
        </p:nvPicPr>
        <p:blipFill>
          <a:blip r:embed="rId4"/>
          <a:stretch>
            <a:fillRect/>
          </a:stretch>
        </p:blipFill>
        <p:spPr>
          <a:xfrm>
            <a:off x="5749447" y="1603243"/>
            <a:ext cx="5633630" cy="4608123"/>
          </a:xfrm>
          <a:prstGeom prst="rect">
            <a:avLst/>
          </a:prstGeom>
        </p:spPr>
      </p:pic>
    </p:spTree>
    <p:extLst>
      <p:ext uri="{BB962C8B-B14F-4D97-AF65-F5344CB8AC3E}">
        <p14:creationId xmlns:p14="http://schemas.microsoft.com/office/powerpoint/2010/main" val="195515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4227D-D02E-C04B-8A2D-46C2D3CAEFA6}"/>
              </a:ext>
            </a:extLst>
          </p:cNvPr>
          <p:cNvSpPr>
            <a:spLocks noGrp="1"/>
          </p:cNvSpPr>
          <p:nvPr>
            <p:ph type="title"/>
          </p:nvPr>
        </p:nvSpPr>
        <p:spPr>
          <a:xfrm>
            <a:off x="640080" y="325369"/>
            <a:ext cx="4368602" cy="1956841"/>
          </a:xfrm>
        </p:spPr>
        <p:txBody>
          <a:bodyPr anchor="b">
            <a:normAutofit/>
          </a:bodyPr>
          <a:lstStyle/>
          <a:p>
            <a:r>
              <a:rPr lang="en-US" sz="5400"/>
              <a:t>Let’s try it</a:t>
            </a:r>
          </a:p>
        </p:txBody>
      </p:sp>
      <p:sp>
        <p:nvSpPr>
          <p:cNvPr id="3" name="Content Placeholder 2">
            <a:extLst>
              <a:ext uri="{FF2B5EF4-FFF2-40B4-BE49-F238E27FC236}">
                <a16:creationId xmlns:a16="http://schemas.microsoft.com/office/drawing/2014/main" id="{E3FA8D01-2C9F-6849-AC81-5CEB767FF326}"/>
              </a:ext>
            </a:extLst>
          </p:cNvPr>
          <p:cNvSpPr>
            <a:spLocks noGrp="1"/>
          </p:cNvSpPr>
          <p:nvPr>
            <p:ph idx="1"/>
          </p:nvPr>
        </p:nvSpPr>
        <p:spPr>
          <a:xfrm>
            <a:off x="640080" y="2872899"/>
            <a:ext cx="4894446" cy="3320668"/>
          </a:xfrm>
        </p:spPr>
        <p:txBody>
          <a:bodyPr>
            <a:normAutofit/>
          </a:bodyPr>
          <a:lstStyle/>
          <a:p>
            <a:pPr marL="0" indent="0">
              <a:buNone/>
            </a:pPr>
            <a:r>
              <a:rPr lang="en-US" sz="2600" dirty="0"/>
              <a:t>Self Compassion Break (~5 min)</a:t>
            </a:r>
          </a:p>
          <a:p>
            <a:pPr marL="457200" indent="-457200">
              <a:buFont typeface="+mj-lt"/>
              <a:buAutoNum type="arabicPeriod"/>
            </a:pPr>
            <a:r>
              <a:rPr lang="en-US" sz="2200" dirty="0"/>
              <a:t>This is a moment of suffering </a:t>
            </a:r>
          </a:p>
          <a:p>
            <a:pPr marL="457200" indent="-457200">
              <a:buFont typeface="+mj-lt"/>
              <a:buAutoNum type="arabicPeriod"/>
            </a:pPr>
            <a:r>
              <a:rPr lang="en-US" sz="2200" dirty="0"/>
              <a:t>Suffering is a part of life </a:t>
            </a:r>
          </a:p>
          <a:p>
            <a:pPr marL="457200" indent="-457200">
              <a:buFont typeface="+mj-lt"/>
              <a:buAutoNum type="arabicPeriod"/>
            </a:pPr>
            <a:r>
              <a:rPr lang="en-US" sz="2200" dirty="0"/>
              <a:t>May I be Kind to Myself </a:t>
            </a:r>
          </a:p>
        </p:txBody>
      </p:sp>
      <p:pic>
        <p:nvPicPr>
          <p:cNvPr id="5122" name="Picture 2" descr="The Importance of Self-Compassion During a Pandemic (And The Benefits for  you and your kids — Lea Waters AM, PhD">
            <a:extLst>
              <a:ext uri="{FF2B5EF4-FFF2-40B4-BE49-F238E27FC236}">
                <a16:creationId xmlns:a16="http://schemas.microsoft.com/office/drawing/2014/main" id="{7CA80CB9-F43B-71AD-1847-EF46EBC6B5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620300"/>
            <a:ext cx="5702434" cy="3799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045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5" name="Rectangle 4104">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07" name="Rectangle 4106">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9" name="Rectangle 4108">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11" name="Freeform: Shape 4110">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E42265A4-814C-3597-9590-6A2A3CCC0B4D}"/>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Cultivating Gratitude</a:t>
            </a:r>
          </a:p>
        </p:txBody>
      </p:sp>
      <p:pic>
        <p:nvPicPr>
          <p:cNvPr id="4098" name="Picture 2" descr="25 Gratitude Mantras to Embrace Joy in Your Daily Life">
            <a:extLst>
              <a:ext uri="{FF2B5EF4-FFF2-40B4-BE49-F238E27FC236}">
                <a16:creationId xmlns:a16="http://schemas.microsoft.com/office/drawing/2014/main" id="{EFF77426-A376-D524-E2B8-96EED341A55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2428" y="1396758"/>
            <a:ext cx="7225748" cy="4064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482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FBF7D-4878-A949-9B1F-6A65F7ABEF0B}"/>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947CD93F-94C1-044A-AFBE-123BA9DBC502}"/>
              </a:ext>
            </a:extLst>
          </p:cNvPr>
          <p:cNvSpPr>
            <a:spLocks noGrp="1"/>
          </p:cNvSpPr>
          <p:nvPr>
            <p:ph idx="1"/>
          </p:nvPr>
        </p:nvSpPr>
        <p:spPr>
          <a:xfrm>
            <a:off x="838200" y="1574958"/>
            <a:ext cx="10515600" cy="5032376"/>
          </a:xfrm>
        </p:spPr>
        <p:txBody>
          <a:bodyPr>
            <a:normAutofit/>
          </a:bodyPr>
          <a:lstStyle/>
          <a:p>
            <a:r>
              <a:rPr lang="en-US" dirty="0"/>
              <a:t>This lesson presents </a:t>
            </a:r>
            <a:r>
              <a:rPr lang="en-US" b="1" dirty="0"/>
              <a:t>three</a:t>
            </a:r>
            <a:r>
              <a:rPr lang="en-US" dirty="0"/>
              <a:t> evidence-based strategies for improving intrapersonal wellness. For each activity, you will review: </a:t>
            </a:r>
          </a:p>
          <a:p>
            <a:pPr lvl="1"/>
            <a:r>
              <a:rPr lang="en-US" dirty="0"/>
              <a:t>The rationale for the activity</a:t>
            </a:r>
          </a:p>
          <a:p>
            <a:pPr lvl="1"/>
            <a:r>
              <a:rPr lang="en-US" dirty="0"/>
              <a:t>In-class practice of the activity </a:t>
            </a:r>
          </a:p>
          <a:p>
            <a:pPr lvl="1"/>
            <a:r>
              <a:rPr lang="en-US" dirty="0"/>
              <a:t>Out-of-class assignment to record use of that activity</a:t>
            </a:r>
          </a:p>
          <a:p>
            <a:pPr marL="0" indent="0">
              <a:buNone/>
            </a:pPr>
            <a:endParaRPr lang="en-US" dirty="0"/>
          </a:p>
          <a:p>
            <a:r>
              <a:rPr lang="en-US" dirty="0"/>
              <a:t>What are the activities? </a:t>
            </a:r>
          </a:p>
          <a:p>
            <a:pPr lvl="1">
              <a:buFont typeface="Wingdings" pitchFamily="2" charset="2"/>
              <a:buChar char="ü"/>
            </a:pPr>
            <a:r>
              <a:rPr lang="en-US" dirty="0"/>
              <a:t>Practicing Mindfulness </a:t>
            </a:r>
          </a:p>
          <a:p>
            <a:pPr lvl="1">
              <a:buFont typeface="Wingdings" pitchFamily="2" charset="2"/>
              <a:buChar char="ü"/>
            </a:pPr>
            <a:r>
              <a:rPr lang="en-US" dirty="0"/>
              <a:t>Developing Self-Compassion</a:t>
            </a:r>
          </a:p>
          <a:p>
            <a:pPr lvl="1">
              <a:buFont typeface="Wingdings" pitchFamily="2" charset="2"/>
              <a:buChar char="ü"/>
            </a:pPr>
            <a:r>
              <a:rPr lang="en-US" dirty="0"/>
              <a:t>Cultivating Gratitude</a:t>
            </a:r>
          </a:p>
        </p:txBody>
      </p:sp>
    </p:spTree>
    <p:extLst>
      <p:ext uri="{BB962C8B-B14F-4D97-AF65-F5344CB8AC3E}">
        <p14:creationId xmlns:p14="http://schemas.microsoft.com/office/powerpoint/2010/main" val="220334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EC94E2-0F99-194C-B135-F1A1C80EDFE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5080E55-3871-5D43-8ED4-5B5A1957859F}"/>
              </a:ext>
            </a:extLst>
          </p:cNvPr>
          <p:cNvPicPr>
            <a:picLocks noChangeAspect="1"/>
          </p:cNvPicPr>
          <p:nvPr/>
        </p:nvPicPr>
        <p:blipFill>
          <a:blip r:embed="rId3"/>
          <a:stretch>
            <a:fillRect/>
          </a:stretch>
        </p:blipFill>
        <p:spPr>
          <a:xfrm>
            <a:off x="693577" y="0"/>
            <a:ext cx="10660223" cy="6858000"/>
          </a:xfrm>
          <a:prstGeom prst="rect">
            <a:avLst/>
          </a:prstGeom>
        </p:spPr>
      </p:pic>
    </p:spTree>
    <p:extLst>
      <p:ext uri="{BB962C8B-B14F-4D97-AF65-F5344CB8AC3E}">
        <p14:creationId xmlns:p14="http://schemas.microsoft.com/office/powerpoint/2010/main" val="3369933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429ED-C9F0-1C40-87BA-F9E82A21CD15}"/>
              </a:ext>
            </a:extLst>
          </p:cNvPr>
          <p:cNvSpPr>
            <a:spLocks noGrp="1"/>
          </p:cNvSpPr>
          <p:nvPr>
            <p:ph type="title"/>
          </p:nvPr>
        </p:nvSpPr>
        <p:spPr/>
        <p:txBody>
          <a:bodyPr/>
          <a:lstStyle/>
          <a:p>
            <a:pPr algn="ctr"/>
            <a:r>
              <a:rPr lang="en-US" dirty="0"/>
              <a:t>Cultivating Gratitude</a:t>
            </a:r>
          </a:p>
        </p:txBody>
      </p:sp>
      <p:sp>
        <p:nvSpPr>
          <p:cNvPr id="3" name="Content Placeholder 2">
            <a:extLst>
              <a:ext uri="{FF2B5EF4-FFF2-40B4-BE49-F238E27FC236}">
                <a16:creationId xmlns:a16="http://schemas.microsoft.com/office/drawing/2014/main" id="{C3936E0E-DC69-1E48-BD00-12A71AC0E1B0}"/>
              </a:ext>
            </a:extLst>
          </p:cNvPr>
          <p:cNvSpPr>
            <a:spLocks noGrp="1"/>
          </p:cNvSpPr>
          <p:nvPr>
            <p:ph idx="1"/>
          </p:nvPr>
        </p:nvSpPr>
        <p:spPr>
          <a:xfrm>
            <a:off x="641563" y="1690688"/>
            <a:ext cx="7385378" cy="4351338"/>
          </a:xfrm>
        </p:spPr>
        <p:txBody>
          <a:bodyPr>
            <a:normAutofit/>
          </a:bodyPr>
          <a:lstStyle/>
          <a:p>
            <a:r>
              <a:rPr lang="en-US" dirty="0"/>
              <a:t>Students in this study were randomly assigned to either: </a:t>
            </a:r>
          </a:p>
          <a:p>
            <a:pPr lvl="1"/>
            <a:r>
              <a:rPr lang="en-US" dirty="0"/>
              <a:t>Write down 3 good things that happened that day (for which they were grateful) each day for 2 weeks</a:t>
            </a:r>
          </a:p>
          <a:p>
            <a:pPr lvl="1"/>
            <a:r>
              <a:rPr lang="en-US" dirty="0"/>
              <a:t>Write down an early memory each day for 2 weeks </a:t>
            </a:r>
          </a:p>
          <a:p>
            <a:endParaRPr lang="en-US" dirty="0"/>
          </a:p>
          <a:p>
            <a:r>
              <a:rPr lang="en-US" dirty="0"/>
              <a:t>Results are pretty amazing!</a:t>
            </a:r>
          </a:p>
          <a:p>
            <a:pPr lvl="1"/>
            <a:r>
              <a:rPr lang="en-US" dirty="0">
                <a:sym typeface="Wingdings" pitchFamily="2" charset="2"/>
              </a:rPr>
              <a:t>Writing down 3 things for which they were grateful increased happiness and decreased depression </a:t>
            </a:r>
            <a:r>
              <a:rPr lang="en-US" b="1" dirty="0">
                <a:sym typeface="Wingdings" pitchFamily="2" charset="2"/>
              </a:rPr>
              <a:t>6 months later</a:t>
            </a:r>
            <a:r>
              <a:rPr lang="en-US" dirty="0">
                <a:sym typeface="Wingdings" pitchFamily="2" charset="2"/>
              </a:rPr>
              <a:t> compared to placebo!</a:t>
            </a:r>
            <a:endParaRPr lang="en-US" dirty="0"/>
          </a:p>
        </p:txBody>
      </p:sp>
      <p:pic>
        <p:nvPicPr>
          <p:cNvPr id="5" name="Picture 4">
            <a:extLst>
              <a:ext uri="{FF2B5EF4-FFF2-40B4-BE49-F238E27FC236}">
                <a16:creationId xmlns:a16="http://schemas.microsoft.com/office/drawing/2014/main" id="{FBFBFED2-79DA-564B-BAB3-9E2570214798}"/>
              </a:ext>
            </a:extLst>
          </p:cNvPr>
          <p:cNvPicPr>
            <a:picLocks noChangeAspect="1"/>
          </p:cNvPicPr>
          <p:nvPr/>
        </p:nvPicPr>
        <p:blipFill rotWithShape="1">
          <a:blip r:embed="rId3"/>
          <a:srcRect l="50635" t="3719" r="7626"/>
          <a:stretch/>
        </p:blipFill>
        <p:spPr>
          <a:xfrm>
            <a:off x="8569187" y="3237706"/>
            <a:ext cx="3445565" cy="2959100"/>
          </a:xfrm>
          <a:prstGeom prst="rect">
            <a:avLst/>
          </a:prstGeom>
        </p:spPr>
      </p:pic>
      <p:pic>
        <p:nvPicPr>
          <p:cNvPr id="7" name="Picture 6">
            <a:extLst>
              <a:ext uri="{FF2B5EF4-FFF2-40B4-BE49-F238E27FC236}">
                <a16:creationId xmlns:a16="http://schemas.microsoft.com/office/drawing/2014/main" id="{FF6CD7F4-36DF-DA43-9AD2-5FE4250699F1}"/>
              </a:ext>
            </a:extLst>
          </p:cNvPr>
          <p:cNvPicPr>
            <a:picLocks noChangeAspect="1"/>
          </p:cNvPicPr>
          <p:nvPr/>
        </p:nvPicPr>
        <p:blipFill>
          <a:blip r:embed="rId4"/>
          <a:stretch>
            <a:fillRect/>
          </a:stretch>
        </p:blipFill>
        <p:spPr>
          <a:xfrm>
            <a:off x="8534400" y="211138"/>
            <a:ext cx="3657600" cy="2959100"/>
          </a:xfrm>
          <a:prstGeom prst="rect">
            <a:avLst/>
          </a:prstGeom>
        </p:spPr>
      </p:pic>
      <p:sp>
        <p:nvSpPr>
          <p:cNvPr id="8" name="Rectangle 7">
            <a:extLst>
              <a:ext uri="{FF2B5EF4-FFF2-40B4-BE49-F238E27FC236}">
                <a16:creationId xmlns:a16="http://schemas.microsoft.com/office/drawing/2014/main" id="{A3654F6C-8031-1448-BF39-1A138D5FB357}"/>
              </a:ext>
            </a:extLst>
          </p:cNvPr>
          <p:cNvSpPr/>
          <p:nvPr/>
        </p:nvSpPr>
        <p:spPr>
          <a:xfrm>
            <a:off x="10291969" y="1536701"/>
            <a:ext cx="1569291" cy="16335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F5152F-8ADD-0547-BA20-6F1E3F9EA34B}"/>
              </a:ext>
            </a:extLst>
          </p:cNvPr>
          <p:cNvSpPr/>
          <p:nvPr/>
        </p:nvSpPr>
        <p:spPr>
          <a:xfrm>
            <a:off x="10291968" y="4106729"/>
            <a:ext cx="1569291" cy="20226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CCB91A1-8E17-3545-B043-A99DEDC9EDA7}"/>
              </a:ext>
            </a:extLst>
          </p:cNvPr>
          <p:cNvSpPr/>
          <p:nvPr/>
        </p:nvSpPr>
        <p:spPr>
          <a:xfrm>
            <a:off x="8569187" y="6334681"/>
            <a:ext cx="2187202" cy="369332"/>
          </a:xfrm>
          <a:prstGeom prst="rect">
            <a:avLst/>
          </a:prstGeom>
        </p:spPr>
        <p:txBody>
          <a:bodyPr wrap="none">
            <a:spAutoFit/>
          </a:bodyPr>
          <a:lstStyle/>
          <a:p>
            <a:r>
              <a:rPr lang="en-US" dirty="0">
                <a:sym typeface="Wingdings" pitchFamily="2" charset="2"/>
              </a:rPr>
              <a:t>Seligman </a:t>
            </a:r>
            <a:r>
              <a:rPr lang="en-US" dirty="0" err="1">
                <a:sym typeface="Wingdings" pitchFamily="2" charset="2"/>
              </a:rPr>
              <a:t>etl</a:t>
            </a:r>
            <a:r>
              <a:rPr lang="en-US" dirty="0">
                <a:sym typeface="Wingdings" pitchFamily="2" charset="2"/>
              </a:rPr>
              <a:t> al., 2005</a:t>
            </a:r>
            <a:endParaRPr lang="en-US" dirty="0"/>
          </a:p>
        </p:txBody>
      </p:sp>
    </p:spTree>
    <p:extLst>
      <p:ext uri="{BB962C8B-B14F-4D97-AF65-F5344CB8AC3E}">
        <p14:creationId xmlns:p14="http://schemas.microsoft.com/office/powerpoint/2010/main" val="53444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3DF0B-A263-AC26-F75D-D6DE4EF48553}"/>
              </a:ext>
            </a:extLst>
          </p:cNvPr>
          <p:cNvSpPr>
            <a:spLocks noGrp="1"/>
          </p:cNvSpPr>
          <p:nvPr>
            <p:ph type="title"/>
          </p:nvPr>
        </p:nvSpPr>
        <p:spPr/>
        <p:txBody>
          <a:bodyPr/>
          <a:lstStyle/>
          <a:p>
            <a:r>
              <a:rPr lang="en-US" dirty="0"/>
              <a:t>Let’s Try it! </a:t>
            </a:r>
          </a:p>
        </p:txBody>
      </p:sp>
      <p:sp>
        <p:nvSpPr>
          <p:cNvPr id="3" name="Content Placeholder 2">
            <a:extLst>
              <a:ext uri="{FF2B5EF4-FFF2-40B4-BE49-F238E27FC236}">
                <a16:creationId xmlns:a16="http://schemas.microsoft.com/office/drawing/2014/main" id="{FD9833D7-F5ED-6006-94AC-A462FACACCC9}"/>
              </a:ext>
            </a:extLst>
          </p:cNvPr>
          <p:cNvSpPr>
            <a:spLocks noGrp="1"/>
          </p:cNvSpPr>
          <p:nvPr>
            <p:ph idx="1"/>
          </p:nvPr>
        </p:nvSpPr>
        <p:spPr/>
        <p:txBody>
          <a:bodyPr/>
          <a:lstStyle/>
          <a:p>
            <a:r>
              <a:rPr lang="en-US" dirty="0"/>
              <a:t>Write down 3 good things that happened to you in the past 24 hours! </a:t>
            </a:r>
          </a:p>
        </p:txBody>
      </p:sp>
      <p:pic>
        <p:nvPicPr>
          <p:cNvPr id="4" name="Picture 3">
            <a:extLst>
              <a:ext uri="{FF2B5EF4-FFF2-40B4-BE49-F238E27FC236}">
                <a16:creationId xmlns:a16="http://schemas.microsoft.com/office/drawing/2014/main" id="{395F4505-E41F-4C03-9198-AC258C1F3671}"/>
              </a:ext>
            </a:extLst>
          </p:cNvPr>
          <p:cNvPicPr>
            <a:picLocks noChangeAspect="1"/>
          </p:cNvPicPr>
          <p:nvPr/>
        </p:nvPicPr>
        <p:blipFill>
          <a:blip r:embed="rId2"/>
          <a:stretch>
            <a:fillRect/>
          </a:stretch>
        </p:blipFill>
        <p:spPr>
          <a:xfrm>
            <a:off x="4012009" y="2747682"/>
            <a:ext cx="4167982" cy="3125986"/>
          </a:xfrm>
          <a:prstGeom prst="rect">
            <a:avLst/>
          </a:prstGeom>
        </p:spPr>
      </p:pic>
    </p:spTree>
    <p:extLst>
      <p:ext uri="{BB962C8B-B14F-4D97-AF65-F5344CB8AC3E}">
        <p14:creationId xmlns:p14="http://schemas.microsoft.com/office/powerpoint/2010/main" val="2903717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05F8A-FEBE-C440-88E4-28D2173FAA76}"/>
              </a:ext>
            </a:extLst>
          </p:cNvPr>
          <p:cNvSpPr>
            <a:spLocks noGrp="1"/>
          </p:cNvSpPr>
          <p:nvPr>
            <p:ph type="title"/>
          </p:nvPr>
        </p:nvSpPr>
        <p:spPr>
          <a:xfrm>
            <a:off x="838200" y="228939"/>
            <a:ext cx="10515600" cy="1325563"/>
          </a:xfrm>
        </p:spPr>
        <p:txBody>
          <a:bodyPr/>
          <a:lstStyle/>
          <a:p>
            <a:r>
              <a:rPr lang="en-US" dirty="0"/>
              <a:t>Cultivating Gratitude: Beyond Class</a:t>
            </a:r>
          </a:p>
        </p:txBody>
      </p:sp>
      <p:sp>
        <p:nvSpPr>
          <p:cNvPr id="3" name="Content Placeholder 2">
            <a:extLst>
              <a:ext uri="{FF2B5EF4-FFF2-40B4-BE49-F238E27FC236}">
                <a16:creationId xmlns:a16="http://schemas.microsoft.com/office/drawing/2014/main" id="{B6E6B205-53D8-124F-BB19-78E0D5833555}"/>
              </a:ext>
            </a:extLst>
          </p:cNvPr>
          <p:cNvSpPr>
            <a:spLocks noGrp="1"/>
          </p:cNvSpPr>
          <p:nvPr>
            <p:ph idx="1"/>
          </p:nvPr>
        </p:nvSpPr>
        <p:spPr>
          <a:xfrm>
            <a:off x="838200" y="1359947"/>
            <a:ext cx="10515600" cy="3581703"/>
          </a:xfrm>
        </p:spPr>
        <p:txBody>
          <a:bodyPr>
            <a:normAutofit/>
          </a:bodyPr>
          <a:lstStyle/>
          <a:p>
            <a:r>
              <a:rPr lang="en-US" dirty="0"/>
              <a:t>For the next 2 weeks, write down 3 things for which you are grateful. </a:t>
            </a:r>
          </a:p>
          <a:p>
            <a:pPr lvl="1"/>
            <a:r>
              <a:rPr lang="en-US" dirty="0"/>
              <a:t>Pick a time of the day to do this and try to be consistent. </a:t>
            </a:r>
          </a:p>
          <a:p>
            <a:r>
              <a:rPr lang="en-US" dirty="0"/>
              <a:t>Enter your gratitude list in BB before the assignment is due, but maintain your list over the next 2 weeks however works best for you! </a:t>
            </a:r>
          </a:p>
          <a:p>
            <a:pPr lvl="1"/>
            <a:r>
              <a:rPr lang="en-US" dirty="0"/>
              <a:t>Paper and pencil, gratitude app, or voice memos on your phone! </a:t>
            </a:r>
          </a:p>
        </p:txBody>
      </p:sp>
      <p:pic>
        <p:nvPicPr>
          <p:cNvPr id="4" name="Picture 3">
            <a:extLst>
              <a:ext uri="{FF2B5EF4-FFF2-40B4-BE49-F238E27FC236}">
                <a16:creationId xmlns:a16="http://schemas.microsoft.com/office/drawing/2014/main" id="{7467CB0D-981E-2549-8B7C-4E881A6D1249}"/>
              </a:ext>
            </a:extLst>
          </p:cNvPr>
          <p:cNvPicPr>
            <a:picLocks noChangeAspect="1"/>
          </p:cNvPicPr>
          <p:nvPr/>
        </p:nvPicPr>
        <p:blipFill>
          <a:blip r:embed="rId3"/>
          <a:stretch>
            <a:fillRect/>
          </a:stretch>
        </p:blipFill>
        <p:spPr>
          <a:xfrm>
            <a:off x="5524796" y="4360709"/>
            <a:ext cx="1544311" cy="2063893"/>
          </a:xfrm>
          <a:prstGeom prst="rect">
            <a:avLst/>
          </a:prstGeom>
        </p:spPr>
      </p:pic>
      <p:pic>
        <p:nvPicPr>
          <p:cNvPr id="5" name="Picture 4">
            <a:extLst>
              <a:ext uri="{FF2B5EF4-FFF2-40B4-BE49-F238E27FC236}">
                <a16:creationId xmlns:a16="http://schemas.microsoft.com/office/drawing/2014/main" id="{0FD73FA6-B8AD-0240-AE5E-CF7898F38327}"/>
              </a:ext>
            </a:extLst>
          </p:cNvPr>
          <p:cNvPicPr>
            <a:picLocks noChangeAspect="1"/>
          </p:cNvPicPr>
          <p:nvPr/>
        </p:nvPicPr>
        <p:blipFill>
          <a:blip r:embed="rId4"/>
          <a:stretch>
            <a:fillRect/>
          </a:stretch>
        </p:blipFill>
        <p:spPr>
          <a:xfrm>
            <a:off x="1018142" y="4429618"/>
            <a:ext cx="2568102" cy="1926076"/>
          </a:xfrm>
          <a:prstGeom prst="rect">
            <a:avLst/>
          </a:prstGeom>
        </p:spPr>
      </p:pic>
      <p:pic>
        <p:nvPicPr>
          <p:cNvPr id="6" name="Picture 5">
            <a:extLst>
              <a:ext uri="{FF2B5EF4-FFF2-40B4-BE49-F238E27FC236}">
                <a16:creationId xmlns:a16="http://schemas.microsoft.com/office/drawing/2014/main" id="{0D0FF8F8-7B16-7E46-8C64-2116BA35F75A}"/>
              </a:ext>
            </a:extLst>
          </p:cNvPr>
          <p:cNvPicPr>
            <a:picLocks noChangeAspect="1"/>
          </p:cNvPicPr>
          <p:nvPr/>
        </p:nvPicPr>
        <p:blipFill>
          <a:blip r:embed="rId5"/>
          <a:stretch>
            <a:fillRect/>
          </a:stretch>
        </p:blipFill>
        <p:spPr>
          <a:xfrm>
            <a:off x="9222256" y="4293058"/>
            <a:ext cx="2131544" cy="2131544"/>
          </a:xfrm>
          <a:prstGeom prst="rect">
            <a:avLst/>
          </a:prstGeom>
        </p:spPr>
      </p:pic>
    </p:spTree>
    <p:extLst>
      <p:ext uri="{BB962C8B-B14F-4D97-AF65-F5344CB8AC3E}">
        <p14:creationId xmlns:p14="http://schemas.microsoft.com/office/powerpoint/2010/main" val="2234581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3616F-ECAE-AF88-32EB-B59C12381D47}"/>
              </a:ext>
            </a:extLst>
          </p:cNvPr>
          <p:cNvSpPr>
            <a:spLocks noGrp="1"/>
          </p:cNvSpPr>
          <p:nvPr>
            <p:ph type="title"/>
          </p:nvPr>
        </p:nvSpPr>
        <p:spPr>
          <a:xfrm>
            <a:off x="838200" y="365125"/>
            <a:ext cx="7767918" cy="1325563"/>
          </a:xfrm>
        </p:spPr>
        <p:txBody>
          <a:bodyPr/>
          <a:lstStyle/>
          <a:p>
            <a:r>
              <a:rPr lang="en-US" dirty="0"/>
              <a:t>Why is this needed for STEM Students?</a:t>
            </a:r>
          </a:p>
        </p:txBody>
      </p:sp>
      <p:sp>
        <p:nvSpPr>
          <p:cNvPr id="3" name="Content Placeholder 2">
            <a:extLst>
              <a:ext uri="{FF2B5EF4-FFF2-40B4-BE49-F238E27FC236}">
                <a16:creationId xmlns:a16="http://schemas.microsoft.com/office/drawing/2014/main" id="{91733C1C-88DD-D0E2-D607-3E9CDFF44C00}"/>
              </a:ext>
            </a:extLst>
          </p:cNvPr>
          <p:cNvSpPr>
            <a:spLocks noGrp="1"/>
          </p:cNvSpPr>
          <p:nvPr>
            <p:ph idx="1"/>
          </p:nvPr>
        </p:nvSpPr>
        <p:spPr>
          <a:xfrm>
            <a:off x="838200" y="2197394"/>
            <a:ext cx="10515600" cy="4379618"/>
          </a:xfrm>
        </p:spPr>
        <p:txBody>
          <a:bodyPr>
            <a:normAutofit fontScale="70000" lnSpcReduction="20000"/>
          </a:bodyPr>
          <a:lstStyle/>
          <a:p>
            <a:r>
              <a:rPr lang="en-US" sz="2600" dirty="0"/>
              <a:t>Among STEM Students</a:t>
            </a:r>
          </a:p>
          <a:p>
            <a:pPr lvl="1"/>
            <a:r>
              <a:rPr lang="en-US" sz="2600" dirty="0"/>
              <a:t>Mental health concerns are often </a:t>
            </a:r>
            <a:r>
              <a:rPr lang="en-US" sz="2600" i="1" dirty="0"/>
              <a:t>higher </a:t>
            </a:r>
            <a:r>
              <a:rPr lang="en-US" sz="2600" dirty="0"/>
              <a:t>than other students</a:t>
            </a:r>
          </a:p>
          <a:p>
            <a:pPr lvl="1"/>
            <a:r>
              <a:rPr lang="en-US" sz="2600" dirty="0"/>
              <a:t>Mental health help seeking is often </a:t>
            </a:r>
            <a:r>
              <a:rPr lang="en-US" sz="2600" i="1" dirty="0"/>
              <a:t>lower </a:t>
            </a:r>
            <a:r>
              <a:rPr lang="en-US" sz="2600" dirty="0"/>
              <a:t>than other students</a:t>
            </a:r>
            <a:endParaRPr lang="en-US" sz="2600" i="1" dirty="0"/>
          </a:p>
          <a:p>
            <a:endParaRPr lang="en-US" sz="2600" b="0" i="0" u="none" strike="noStrike" dirty="0">
              <a:effectLst/>
              <a:latin typeface="Calibri" panose="020F0502020204030204" pitchFamily="34" charset="0"/>
            </a:endParaRPr>
          </a:p>
          <a:p>
            <a:r>
              <a:rPr lang="en-US" sz="2600" b="0" i="0" u="none" strike="noStrike" dirty="0">
                <a:effectLst/>
                <a:latin typeface="Calibri" panose="020F0502020204030204" pitchFamily="34" charset="0"/>
              </a:rPr>
              <a:t>For example: </a:t>
            </a:r>
          </a:p>
          <a:p>
            <a:pPr lvl="1"/>
            <a:r>
              <a:rPr lang="en-US" sz="2600" kern="0" dirty="0">
                <a:effectLst/>
                <a:latin typeface="Calibri" panose="020F0502020204030204" pitchFamily="34" charset="0"/>
                <a:ea typeface="Calibri" panose="020F0502020204030204" pitchFamily="34" charset="0"/>
                <a:cs typeface="Times New Roman" panose="02020603050405020304" pitchFamily="18" charset="0"/>
              </a:rPr>
              <a:t>43% of graduate biosciences students reported depression </a:t>
            </a:r>
            <a:r>
              <a:rPr lang="en-US" sz="2600" kern="0" baseline="-25000" dirty="0">
                <a:effectLst/>
                <a:latin typeface="Calibri" panose="020F0502020204030204" pitchFamily="34" charset="0"/>
                <a:ea typeface="Calibri" panose="020F0502020204030204" pitchFamily="34" charset="0"/>
                <a:cs typeface="Times New Roman" panose="02020603050405020304" pitchFamily="18" charset="0"/>
              </a:rPr>
              <a:t>(UC Berkley, 2014) </a:t>
            </a:r>
          </a:p>
          <a:p>
            <a:pPr lvl="1"/>
            <a:r>
              <a:rPr lang="en-US" sz="2600" kern="0" dirty="0">
                <a:effectLst/>
                <a:latin typeface="Calibri" panose="020F0502020204030204" pitchFamily="34" charset="0"/>
                <a:ea typeface="Calibri" panose="020F0502020204030204" pitchFamily="34" charset="0"/>
                <a:cs typeface="Times New Roman" panose="02020603050405020304" pitchFamily="18" charset="0"/>
              </a:rPr>
              <a:t>Among &gt;2k grad students (half of whom were STEM) </a:t>
            </a:r>
            <a:r>
              <a:rPr lang="en-US" sz="2600" kern="0" baseline="-25000" dirty="0">
                <a:effectLst/>
                <a:latin typeface="Calibri" panose="020F0502020204030204" pitchFamily="34" charset="0"/>
                <a:ea typeface="Calibri" panose="020F0502020204030204" pitchFamily="34" charset="0"/>
                <a:cs typeface="Times New Roman" panose="02020603050405020304" pitchFamily="18" charset="0"/>
              </a:rPr>
              <a:t>(Evans et al., 2018)</a:t>
            </a:r>
          </a:p>
          <a:p>
            <a:pPr lvl="2"/>
            <a:r>
              <a:rPr lang="en-US" sz="2200" kern="0" dirty="0">
                <a:effectLst/>
                <a:latin typeface="Calibri" panose="020F0502020204030204" pitchFamily="34" charset="0"/>
                <a:ea typeface="Calibri" panose="020F0502020204030204" pitchFamily="34" charset="0"/>
                <a:cs typeface="Times New Roman" panose="02020603050405020304" pitchFamily="18" charset="0"/>
              </a:rPr>
              <a:t>41% reported moderate or severe anxiety </a:t>
            </a:r>
          </a:p>
          <a:p>
            <a:pPr lvl="2"/>
            <a:r>
              <a:rPr lang="en-US" sz="2200" kern="0" dirty="0">
                <a:effectLst/>
                <a:latin typeface="Calibri" panose="020F0502020204030204" pitchFamily="34" charset="0"/>
                <a:ea typeface="Calibri" panose="020F0502020204030204" pitchFamily="34" charset="0"/>
                <a:cs typeface="Times New Roman" panose="02020603050405020304" pitchFamily="18" charset="0"/>
              </a:rPr>
              <a:t>39% reported moderate or severe depression</a:t>
            </a:r>
          </a:p>
          <a:p>
            <a:pPr lvl="2"/>
            <a:r>
              <a:rPr lang="en-US" sz="2200" b="1" kern="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These rates of anxiety and depression are 6x higher than the general population! </a:t>
            </a:r>
            <a:endParaRPr lang="en-US" sz="2200" b="1" kern="0" baseline="-250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lvl="1"/>
            <a:r>
              <a:rPr lang="en-US" sz="2600" b="0" i="0" u="none" strike="noStrike" dirty="0">
                <a:effectLst/>
                <a:latin typeface="Calibri" panose="020F0502020204030204" pitchFamily="34" charset="0"/>
              </a:rPr>
              <a:t>The same pattern appears among STEM undergraduates </a:t>
            </a:r>
            <a:r>
              <a:rPr lang="en-US" sz="2600" b="0" i="0" u="none" strike="noStrike" baseline="-25000" dirty="0">
                <a:effectLst/>
                <a:latin typeface="Calibri" panose="020F0502020204030204" pitchFamily="34" charset="0"/>
              </a:rPr>
              <a:t>(</a:t>
            </a:r>
            <a:r>
              <a:rPr lang="en-US" sz="2600" kern="0" baseline="-25000" dirty="0">
                <a:effectLst/>
                <a:latin typeface="Calibri" panose="020F0502020204030204" pitchFamily="34" charset="0"/>
                <a:ea typeface="Calibri" panose="020F0502020204030204" pitchFamily="34" charset="0"/>
                <a:cs typeface="Times New Roman" panose="02020603050405020304" pitchFamily="18" charset="0"/>
              </a:rPr>
              <a:t>Danowitz &amp; Beddoes, 2018</a:t>
            </a:r>
            <a:r>
              <a:rPr lang="en-US" sz="2600" kern="0" baseline="-25000" dirty="0">
                <a:latin typeface="Calibri" panose="020F0502020204030204" pitchFamily="34" charset="0"/>
                <a:ea typeface="Calibri" panose="020F0502020204030204" pitchFamily="34" charset="0"/>
                <a:cs typeface="Times New Roman" panose="02020603050405020304" pitchFamily="18" charset="0"/>
              </a:rPr>
              <a:t>)</a:t>
            </a:r>
            <a:endParaRPr lang="en-US" sz="2600" b="0" i="0" u="none" strike="noStrike" baseline="-25000" dirty="0">
              <a:effectLst/>
              <a:latin typeface="Calibri" panose="020F0502020204030204" pitchFamily="34" charset="0"/>
            </a:endParaRPr>
          </a:p>
          <a:p>
            <a:endParaRPr lang="en-US" sz="2600" b="0" i="0" u="none" strike="noStrike" dirty="0">
              <a:effectLst/>
              <a:latin typeface="Calibri" panose="020F0502020204030204" pitchFamily="34" charset="0"/>
            </a:endParaRPr>
          </a:p>
          <a:p>
            <a:r>
              <a:rPr lang="en-US" sz="2600" b="0" i="0" u="none" strike="noStrike" dirty="0">
                <a:effectLst/>
                <a:latin typeface="Calibri" panose="020F0502020204030204" pitchFamily="34" charset="0"/>
              </a:rPr>
              <a:t>Why might this be? </a:t>
            </a:r>
          </a:p>
          <a:p>
            <a:r>
              <a:rPr lang="en-US" sz="2600" b="0" i="0" u="none" strike="noStrike" dirty="0">
                <a:effectLst/>
                <a:latin typeface="Calibri" panose="020F0502020204030204" pitchFamily="34" charset="0"/>
              </a:rPr>
              <a:t>A culture of “suffering and shared hardship” exists in some STEM programs</a:t>
            </a:r>
          </a:p>
          <a:p>
            <a:pPr lvl="1"/>
            <a:r>
              <a:rPr lang="en-US" sz="2600" b="0" i="0" u="none" strike="noStrike" dirty="0">
                <a:effectLst/>
                <a:latin typeface="Calibri" panose="020F0502020204030204" pitchFamily="34" charset="0"/>
              </a:rPr>
              <a:t>incorporating mental health education into STEM curricula is one way to combat this (Pester et al., 2023)</a:t>
            </a:r>
            <a:endParaRPr lang="en-US" sz="2600" dirty="0"/>
          </a:p>
        </p:txBody>
      </p:sp>
      <p:pic>
        <p:nvPicPr>
          <p:cNvPr id="1026" name="Picture 2" descr="y tho – MEME.COM BLOG">
            <a:extLst>
              <a:ext uri="{FF2B5EF4-FFF2-40B4-BE49-F238E27FC236}">
                <a16:creationId xmlns:a16="http://schemas.microsoft.com/office/drawing/2014/main" id="{E4DB5030-B5BC-7C16-2BD7-73DACCD8E0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2337" y="280988"/>
            <a:ext cx="2358426" cy="2306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84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66829-BB6D-5BA5-6536-216DC74A7A55}"/>
              </a:ext>
            </a:extLst>
          </p:cNvPr>
          <p:cNvSpPr>
            <a:spLocks noGrp="1"/>
          </p:cNvSpPr>
          <p:nvPr>
            <p:ph type="title"/>
          </p:nvPr>
        </p:nvSpPr>
        <p:spPr/>
        <p:txBody>
          <a:bodyPr/>
          <a:lstStyle/>
          <a:p>
            <a:r>
              <a:rPr lang="en-US" dirty="0"/>
              <a:t>What are we going to do about it? </a:t>
            </a:r>
          </a:p>
        </p:txBody>
      </p:sp>
      <p:sp>
        <p:nvSpPr>
          <p:cNvPr id="3" name="Content Placeholder 2">
            <a:extLst>
              <a:ext uri="{FF2B5EF4-FFF2-40B4-BE49-F238E27FC236}">
                <a16:creationId xmlns:a16="http://schemas.microsoft.com/office/drawing/2014/main" id="{D9AE9598-D9B7-5CF0-C2BB-A20E554CB64A}"/>
              </a:ext>
            </a:extLst>
          </p:cNvPr>
          <p:cNvSpPr>
            <a:spLocks noGrp="1"/>
          </p:cNvSpPr>
          <p:nvPr>
            <p:ph idx="1"/>
          </p:nvPr>
        </p:nvSpPr>
        <p:spPr/>
        <p:txBody>
          <a:bodyPr>
            <a:normAutofit fontScale="85000" lnSpcReduction="20000"/>
          </a:bodyPr>
          <a:lstStyle/>
          <a:p>
            <a:r>
              <a:rPr lang="en-US" dirty="0"/>
              <a:t>The next slides present 4 evidence-based strategies for improving mental health and wellbeing: </a:t>
            </a:r>
          </a:p>
          <a:p>
            <a:pPr lvl="1"/>
            <a:r>
              <a:rPr lang="en-US" dirty="0"/>
              <a:t>Practicing Mindfulness </a:t>
            </a:r>
          </a:p>
          <a:p>
            <a:pPr lvl="1"/>
            <a:r>
              <a:rPr lang="en-US" dirty="0"/>
              <a:t>Developing Self-Compassion</a:t>
            </a:r>
          </a:p>
          <a:p>
            <a:pPr lvl="1"/>
            <a:r>
              <a:rPr lang="en-US" dirty="0"/>
              <a:t>Making Room for Difficult Emotions</a:t>
            </a:r>
          </a:p>
          <a:p>
            <a:pPr lvl="1"/>
            <a:r>
              <a:rPr lang="en-US" dirty="0"/>
              <a:t>Cultivating Gratitude</a:t>
            </a:r>
          </a:p>
          <a:p>
            <a:endParaRPr lang="en-US" dirty="0"/>
          </a:p>
          <a:p>
            <a:r>
              <a:rPr lang="en-US" dirty="0"/>
              <a:t>Incorporating these skills into STEM curriculum is one way to improve the wellbeing of STEM students</a:t>
            </a:r>
          </a:p>
          <a:p>
            <a:endParaRPr lang="en-US" dirty="0"/>
          </a:p>
          <a:p>
            <a:r>
              <a:rPr lang="en-US" dirty="0"/>
              <a:t>Remember: Additional Resources Exist! </a:t>
            </a:r>
          </a:p>
          <a:p>
            <a:pPr lvl="1"/>
            <a:r>
              <a:rPr lang="en-US" dirty="0"/>
              <a:t>SHSU Counseling Center: </a:t>
            </a:r>
            <a:r>
              <a:rPr lang="en-US" dirty="0">
                <a:hlinkClick r:id="rId2"/>
              </a:rPr>
              <a:t>https://www.shsu.edu/dept/counseling/</a:t>
            </a:r>
            <a:r>
              <a:rPr lang="en-US" dirty="0"/>
              <a:t> </a:t>
            </a:r>
          </a:p>
          <a:p>
            <a:pPr lvl="1"/>
            <a:r>
              <a:rPr lang="en-US" dirty="0"/>
              <a:t>SHSU’s Psychological Services Center: </a:t>
            </a:r>
            <a:r>
              <a:rPr lang="en-US" dirty="0">
                <a:hlinkClick r:id="rId3"/>
              </a:rPr>
              <a:t>https://www.shsu.edu/academics/psychology-and-philosophy/psychology/psychological-services-center/</a:t>
            </a:r>
            <a:r>
              <a:rPr lang="en-US" dirty="0"/>
              <a:t> </a:t>
            </a:r>
          </a:p>
        </p:txBody>
      </p:sp>
    </p:spTree>
    <p:extLst>
      <p:ext uri="{BB962C8B-B14F-4D97-AF65-F5344CB8AC3E}">
        <p14:creationId xmlns:p14="http://schemas.microsoft.com/office/powerpoint/2010/main" val="4218936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3798AA89-4C73-4480-F268-2AECC8F6D4A3}"/>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Practicing Mindfulness</a:t>
            </a:r>
          </a:p>
        </p:txBody>
      </p:sp>
      <p:pic>
        <p:nvPicPr>
          <p:cNvPr id="4" name="Picture 3">
            <a:extLst>
              <a:ext uri="{FF2B5EF4-FFF2-40B4-BE49-F238E27FC236}">
                <a16:creationId xmlns:a16="http://schemas.microsoft.com/office/drawing/2014/main" id="{A3906967-DB56-0AB6-FE45-D45AD20BED5B}"/>
              </a:ext>
            </a:extLst>
          </p:cNvPr>
          <p:cNvPicPr>
            <a:picLocks noChangeAspect="1"/>
          </p:cNvPicPr>
          <p:nvPr/>
        </p:nvPicPr>
        <p:blipFill>
          <a:blip r:embed="rId2"/>
          <a:stretch>
            <a:fillRect/>
          </a:stretch>
        </p:blipFill>
        <p:spPr>
          <a:xfrm>
            <a:off x="4502428" y="1170954"/>
            <a:ext cx="7225748" cy="4516092"/>
          </a:xfrm>
          <a:prstGeom prst="rect">
            <a:avLst/>
          </a:prstGeom>
        </p:spPr>
      </p:pic>
    </p:spTree>
    <p:extLst>
      <p:ext uri="{BB962C8B-B14F-4D97-AF65-F5344CB8AC3E}">
        <p14:creationId xmlns:p14="http://schemas.microsoft.com/office/powerpoint/2010/main" val="1418912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B3DD5-AEC6-CF4A-BBBE-EF6F526A281A}"/>
              </a:ext>
            </a:extLst>
          </p:cNvPr>
          <p:cNvSpPr>
            <a:spLocks noGrp="1"/>
          </p:cNvSpPr>
          <p:nvPr>
            <p:ph type="title"/>
          </p:nvPr>
        </p:nvSpPr>
        <p:spPr/>
        <p:txBody>
          <a:bodyPr/>
          <a:lstStyle/>
          <a:p>
            <a:r>
              <a:rPr lang="en-US" dirty="0"/>
              <a:t>Mindfulness: What is it?</a:t>
            </a:r>
          </a:p>
        </p:txBody>
      </p:sp>
      <p:sp>
        <p:nvSpPr>
          <p:cNvPr id="3" name="Content Placeholder 2">
            <a:extLst>
              <a:ext uri="{FF2B5EF4-FFF2-40B4-BE49-F238E27FC236}">
                <a16:creationId xmlns:a16="http://schemas.microsoft.com/office/drawing/2014/main" id="{346AFED0-71A6-B64E-92AD-BB69B6289918}"/>
              </a:ext>
            </a:extLst>
          </p:cNvPr>
          <p:cNvSpPr>
            <a:spLocks noGrp="1"/>
          </p:cNvSpPr>
          <p:nvPr>
            <p:ph idx="1"/>
          </p:nvPr>
        </p:nvSpPr>
        <p:spPr>
          <a:xfrm>
            <a:off x="838200" y="4571999"/>
            <a:ext cx="10515600" cy="1905001"/>
          </a:xfrm>
        </p:spPr>
        <p:txBody>
          <a:bodyPr/>
          <a:lstStyle/>
          <a:p>
            <a:r>
              <a:rPr lang="en-US" dirty="0"/>
              <a:t>What have you already heard about “mindfulness”? </a:t>
            </a:r>
          </a:p>
          <a:p>
            <a:r>
              <a:rPr lang="en-US" dirty="0"/>
              <a:t>What do you think this term means? </a:t>
            </a:r>
          </a:p>
        </p:txBody>
      </p:sp>
      <p:sp>
        <p:nvSpPr>
          <p:cNvPr id="4" name="object 5">
            <a:extLst>
              <a:ext uri="{FF2B5EF4-FFF2-40B4-BE49-F238E27FC236}">
                <a16:creationId xmlns:a16="http://schemas.microsoft.com/office/drawing/2014/main" id="{725BB2D4-09FE-5345-B78A-4DFA4CAEA376}"/>
              </a:ext>
            </a:extLst>
          </p:cNvPr>
          <p:cNvSpPr/>
          <p:nvPr/>
        </p:nvSpPr>
        <p:spPr>
          <a:xfrm>
            <a:off x="3264694" y="1411234"/>
            <a:ext cx="5662612" cy="2978687"/>
          </a:xfrm>
          <a:prstGeom prst="rect">
            <a:avLst/>
          </a:prstGeom>
          <a:blipFill>
            <a:blip r:embed="rId3" cstate="print"/>
            <a:stretch>
              <a:fillRect/>
            </a:stretch>
          </a:blipFill>
        </p:spPr>
        <p:txBody>
          <a:bodyPr wrap="square" lIns="0" tIns="0" rIns="0" bIns="0" rtlCol="0"/>
          <a:lstStyle/>
          <a:p>
            <a:endParaRPr lang="en-US"/>
          </a:p>
        </p:txBody>
      </p:sp>
    </p:spTree>
    <p:extLst>
      <p:ext uri="{BB962C8B-B14F-4D97-AF65-F5344CB8AC3E}">
        <p14:creationId xmlns:p14="http://schemas.microsoft.com/office/powerpoint/2010/main" val="2608158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B3DD5-AEC6-CF4A-BBBE-EF6F526A281A}"/>
              </a:ext>
            </a:extLst>
          </p:cNvPr>
          <p:cNvSpPr>
            <a:spLocks noGrp="1"/>
          </p:cNvSpPr>
          <p:nvPr>
            <p:ph type="title"/>
          </p:nvPr>
        </p:nvSpPr>
        <p:spPr/>
        <p:txBody>
          <a:bodyPr/>
          <a:lstStyle/>
          <a:p>
            <a:r>
              <a:rPr lang="en-US" dirty="0"/>
              <a:t>Mindfulness</a:t>
            </a:r>
          </a:p>
        </p:txBody>
      </p:sp>
      <p:sp>
        <p:nvSpPr>
          <p:cNvPr id="3" name="Content Placeholder 2">
            <a:extLst>
              <a:ext uri="{FF2B5EF4-FFF2-40B4-BE49-F238E27FC236}">
                <a16:creationId xmlns:a16="http://schemas.microsoft.com/office/drawing/2014/main" id="{346AFED0-71A6-B64E-92AD-BB69B6289918}"/>
              </a:ext>
            </a:extLst>
          </p:cNvPr>
          <p:cNvSpPr>
            <a:spLocks noGrp="1"/>
          </p:cNvSpPr>
          <p:nvPr>
            <p:ph idx="1"/>
          </p:nvPr>
        </p:nvSpPr>
        <p:spPr>
          <a:xfrm>
            <a:off x="838200" y="4571999"/>
            <a:ext cx="10515600" cy="1905001"/>
          </a:xfrm>
        </p:spPr>
        <p:txBody>
          <a:bodyPr/>
          <a:lstStyle/>
          <a:p>
            <a:r>
              <a:rPr lang="en-US" dirty="0"/>
              <a:t>Mindfulness means bringing your awareness to the present moment with openness and curiosity, without judgement. </a:t>
            </a:r>
          </a:p>
          <a:p>
            <a:pPr lvl="1"/>
            <a:r>
              <a:rPr lang="en-US" dirty="0"/>
              <a:t>Notice X (like a curious scientist) </a:t>
            </a:r>
          </a:p>
          <a:p>
            <a:pPr lvl="1"/>
            <a:r>
              <a:rPr lang="en-US" dirty="0"/>
              <a:t>Return to X (gently) </a:t>
            </a:r>
          </a:p>
        </p:txBody>
      </p:sp>
      <p:sp>
        <p:nvSpPr>
          <p:cNvPr id="6" name="Rectangle 5">
            <a:extLst>
              <a:ext uri="{FF2B5EF4-FFF2-40B4-BE49-F238E27FC236}">
                <a16:creationId xmlns:a16="http://schemas.microsoft.com/office/drawing/2014/main" id="{CDBDB888-B5DE-AA40-A04B-B591E6FE9C8C}"/>
              </a:ext>
            </a:extLst>
          </p:cNvPr>
          <p:cNvSpPr/>
          <p:nvPr/>
        </p:nvSpPr>
        <p:spPr>
          <a:xfrm>
            <a:off x="7090363" y="648866"/>
            <a:ext cx="4719917" cy="3539430"/>
          </a:xfrm>
          <a:prstGeom prst="rect">
            <a:avLst/>
          </a:prstGeom>
        </p:spPr>
        <p:txBody>
          <a:bodyPr wrap="square">
            <a:spAutoFit/>
          </a:bodyPr>
          <a:lstStyle/>
          <a:p>
            <a:r>
              <a:rPr lang="en-US" sz="2800" dirty="0"/>
              <a:t>Mindfulness can simply mean brining your full attention to a daily task, with curiosity and openness: </a:t>
            </a:r>
          </a:p>
          <a:p>
            <a:pPr marL="457200" indent="-457200">
              <a:buFont typeface="Arial" panose="020B0604020202020204" pitchFamily="34" charset="0"/>
              <a:buChar char="•"/>
            </a:pPr>
            <a:r>
              <a:rPr lang="en-US" sz="2800" dirty="0"/>
              <a:t>Brushing teeth </a:t>
            </a:r>
          </a:p>
          <a:p>
            <a:pPr marL="457200" indent="-457200">
              <a:buFont typeface="Arial" panose="020B0604020202020204" pitchFamily="34" charset="0"/>
              <a:buChar char="•"/>
            </a:pPr>
            <a:r>
              <a:rPr lang="en-US" sz="2800" dirty="0"/>
              <a:t>Washing dishes</a:t>
            </a:r>
          </a:p>
          <a:p>
            <a:pPr marL="457200" indent="-457200">
              <a:buFont typeface="Arial" panose="020B0604020202020204" pitchFamily="34" charset="0"/>
              <a:buChar char="•"/>
            </a:pPr>
            <a:r>
              <a:rPr lang="en-US" sz="2800" dirty="0"/>
              <a:t>Bathing </a:t>
            </a:r>
          </a:p>
          <a:p>
            <a:pPr marL="457200" indent="-457200">
              <a:buFont typeface="Arial" panose="020B0604020202020204" pitchFamily="34" charset="0"/>
              <a:buChar char="•"/>
            </a:pPr>
            <a:r>
              <a:rPr lang="en-US" sz="2800" dirty="0"/>
              <a:t>Eating</a:t>
            </a:r>
          </a:p>
        </p:txBody>
      </p:sp>
      <p:pic>
        <p:nvPicPr>
          <p:cNvPr id="5" name="Picture 4">
            <a:extLst>
              <a:ext uri="{FF2B5EF4-FFF2-40B4-BE49-F238E27FC236}">
                <a16:creationId xmlns:a16="http://schemas.microsoft.com/office/drawing/2014/main" id="{ED61C069-67CB-997E-B73C-FCF05BB2AF14}"/>
              </a:ext>
            </a:extLst>
          </p:cNvPr>
          <p:cNvPicPr>
            <a:picLocks noChangeAspect="1"/>
          </p:cNvPicPr>
          <p:nvPr/>
        </p:nvPicPr>
        <p:blipFill>
          <a:blip r:embed="rId3"/>
          <a:stretch>
            <a:fillRect/>
          </a:stretch>
        </p:blipFill>
        <p:spPr>
          <a:xfrm>
            <a:off x="838200" y="1690688"/>
            <a:ext cx="5634789" cy="2437241"/>
          </a:xfrm>
          <a:prstGeom prst="rect">
            <a:avLst/>
          </a:prstGeom>
        </p:spPr>
      </p:pic>
    </p:spTree>
    <p:extLst>
      <p:ext uri="{BB962C8B-B14F-4D97-AF65-F5344CB8AC3E}">
        <p14:creationId xmlns:p14="http://schemas.microsoft.com/office/powerpoint/2010/main" val="406613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5920D-967C-6044-83F2-36F6278AF664}"/>
              </a:ext>
            </a:extLst>
          </p:cNvPr>
          <p:cNvSpPr>
            <a:spLocks noGrp="1"/>
          </p:cNvSpPr>
          <p:nvPr>
            <p:ph type="title"/>
          </p:nvPr>
        </p:nvSpPr>
        <p:spPr/>
        <p:txBody>
          <a:bodyPr/>
          <a:lstStyle/>
          <a:p>
            <a:r>
              <a:rPr lang="en-US" dirty="0"/>
              <a:t>Does it work? </a:t>
            </a:r>
          </a:p>
        </p:txBody>
      </p:sp>
      <p:sp>
        <p:nvSpPr>
          <p:cNvPr id="3" name="Content Placeholder 2">
            <a:extLst>
              <a:ext uri="{FF2B5EF4-FFF2-40B4-BE49-F238E27FC236}">
                <a16:creationId xmlns:a16="http://schemas.microsoft.com/office/drawing/2014/main" id="{64A8ED41-6912-7D43-BACB-01AB6724D648}"/>
              </a:ext>
            </a:extLst>
          </p:cNvPr>
          <p:cNvSpPr>
            <a:spLocks noGrp="1"/>
          </p:cNvSpPr>
          <p:nvPr>
            <p:ph idx="1"/>
          </p:nvPr>
        </p:nvSpPr>
        <p:spPr>
          <a:xfrm>
            <a:off x="838200" y="1825625"/>
            <a:ext cx="8177463" cy="4351338"/>
          </a:xfrm>
        </p:spPr>
        <p:txBody>
          <a:bodyPr/>
          <a:lstStyle/>
          <a:p>
            <a:r>
              <a:rPr lang="en-US" dirty="0"/>
              <a:t>8-week mindfulness programs, such as MBSR and MBCT, are repeatedly associated with a variety of positive mental and physical health outcomes</a:t>
            </a:r>
          </a:p>
          <a:p>
            <a:r>
              <a:rPr lang="en-US" dirty="0"/>
              <a:t>There is even evidence supporting the effectiveness of a mindfulness-based course delivered to STEM students at enhancing students’ joy and social relationships! (Kim et al., 2021)</a:t>
            </a:r>
          </a:p>
        </p:txBody>
      </p:sp>
      <p:pic>
        <p:nvPicPr>
          <p:cNvPr id="5" name="Picture 4">
            <a:extLst>
              <a:ext uri="{FF2B5EF4-FFF2-40B4-BE49-F238E27FC236}">
                <a16:creationId xmlns:a16="http://schemas.microsoft.com/office/drawing/2014/main" id="{1DF039C7-33F7-F241-837D-F50CB130D724}"/>
              </a:ext>
            </a:extLst>
          </p:cNvPr>
          <p:cNvPicPr>
            <a:picLocks noChangeAspect="1"/>
          </p:cNvPicPr>
          <p:nvPr/>
        </p:nvPicPr>
        <p:blipFill rotWithShape="1">
          <a:blip r:embed="rId3"/>
          <a:srcRect t="10784"/>
          <a:stretch/>
        </p:blipFill>
        <p:spPr>
          <a:xfrm>
            <a:off x="9470427" y="345908"/>
            <a:ext cx="2203280" cy="2961607"/>
          </a:xfrm>
          <a:prstGeom prst="rect">
            <a:avLst/>
          </a:prstGeom>
        </p:spPr>
      </p:pic>
      <p:pic>
        <p:nvPicPr>
          <p:cNvPr id="6" name="Picture 5">
            <a:extLst>
              <a:ext uri="{FF2B5EF4-FFF2-40B4-BE49-F238E27FC236}">
                <a16:creationId xmlns:a16="http://schemas.microsoft.com/office/drawing/2014/main" id="{5F180379-402A-8F4D-B196-EA4813FFBF6E}"/>
              </a:ext>
            </a:extLst>
          </p:cNvPr>
          <p:cNvPicPr>
            <a:picLocks noChangeAspect="1"/>
          </p:cNvPicPr>
          <p:nvPr/>
        </p:nvPicPr>
        <p:blipFill>
          <a:blip r:embed="rId4"/>
          <a:stretch>
            <a:fillRect/>
          </a:stretch>
        </p:blipFill>
        <p:spPr>
          <a:xfrm>
            <a:off x="9657347" y="3915768"/>
            <a:ext cx="1977694" cy="2961606"/>
          </a:xfrm>
          <a:prstGeom prst="rect">
            <a:avLst/>
          </a:prstGeom>
        </p:spPr>
      </p:pic>
    </p:spTree>
    <p:extLst>
      <p:ext uri="{BB962C8B-B14F-4D97-AF65-F5344CB8AC3E}">
        <p14:creationId xmlns:p14="http://schemas.microsoft.com/office/powerpoint/2010/main" val="561773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C5DE6-E23A-DC4E-B532-4965BF03C7BE}"/>
              </a:ext>
            </a:extLst>
          </p:cNvPr>
          <p:cNvSpPr>
            <a:spLocks noGrp="1"/>
          </p:cNvSpPr>
          <p:nvPr>
            <p:ph type="title"/>
          </p:nvPr>
        </p:nvSpPr>
        <p:spPr>
          <a:xfrm>
            <a:off x="838200" y="365125"/>
            <a:ext cx="10863020" cy="1325563"/>
          </a:xfrm>
        </p:spPr>
        <p:txBody>
          <a:bodyPr/>
          <a:lstStyle/>
          <a:p>
            <a:r>
              <a:rPr lang="en-US" dirty="0"/>
              <a:t>What about really short mindfulness practice?</a:t>
            </a:r>
          </a:p>
        </p:txBody>
      </p:sp>
      <p:sp>
        <p:nvSpPr>
          <p:cNvPr id="6" name="Content Placeholder 2">
            <a:extLst>
              <a:ext uri="{FF2B5EF4-FFF2-40B4-BE49-F238E27FC236}">
                <a16:creationId xmlns:a16="http://schemas.microsoft.com/office/drawing/2014/main" id="{8D97B0E2-CC66-4B43-9557-AB6FCC41D987}"/>
              </a:ext>
            </a:extLst>
          </p:cNvPr>
          <p:cNvSpPr txBox="1">
            <a:spLocks/>
          </p:cNvSpPr>
          <p:nvPr/>
        </p:nvSpPr>
        <p:spPr>
          <a:xfrm>
            <a:off x="609859" y="1939953"/>
            <a:ext cx="10363200" cy="5257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spcAft>
                <a:spcPts val="600"/>
              </a:spcAft>
              <a:buClr>
                <a:schemeClr val="tx1"/>
              </a:buClr>
            </a:pPr>
            <a:r>
              <a:rPr lang="en-US" altLang="en-US" sz="2600" dirty="0">
                <a:ea typeface="ＭＳ Ｐゴシック" panose="020B0600070205080204" pitchFamily="34" charset="-128"/>
              </a:rPr>
              <a:t>&lt;1 hour of mindfulness training to novice meditators led to reduction of distress in the face of unpleasant stimuli:</a:t>
            </a:r>
          </a:p>
          <a:p>
            <a:pPr lvl="2">
              <a:lnSpc>
                <a:spcPct val="80000"/>
              </a:lnSpc>
              <a:spcAft>
                <a:spcPts val="600"/>
              </a:spcAft>
              <a:buClr>
                <a:schemeClr val="tx1"/>
              </a:buClr>
            </a:pPr>
            <a:r>
              <a:rPr lang="en-US" altLang="en-US" sz="2600" dirty="0">
                <a:ea typeface="ＭＳ Ｐゴシック" panose="020B0600070205080204" pitchFamily="34" charset="-128"/>
              </a:rPr>
              <a:t>CO</a:t>
            </a:r>
            <a:r>
              <a:rPr lang="en-US" altLang="en-US" sz="2600" baseline="-25000" dirty="0">
                <a:ea typeface="ＭＳ Ｐゴシック" panose="020B0600070205080204" pitchFamily="34" charset="-128"/>
              </a:rPr>
              <a:t>2 </a:t>
            </a:r>
            <a:r>
              <a:rPr lang="en-US" altLang="en-US" sz="2600" dirty="0">
                <a:ea typeface="ＭＳ Ｐゴシック" panose="020B0600070205080204" pitchFamily="34" charset="-128"/>
              </a:rPr>
              <a:t>enriched air </a:t>
            </a:r>
            <a:r>
              <a:rPr lang="en-US" altLang="en-US" sz="1800" dirty="0">
                <a:ea typeface="ＭＳ Ｐゴシック" panose="020B0600070205080204" pitchFamily="34" charset="-128"/>
              </a:rPr>
              <a:t>(Eifert and Heffner, 2003)</a:t>
            </a:r>
          </a:p>
          <a:p>
            <a:pPr lvl="2">
              <a:lnSpc>
                <a:spcPct val="80000"/>
              </a:lnSpc>
              <a:spcAft>
                <a:spcPts val="600"/>
              </a:spcAft>
              <a:buClr>
                <a:schemeClr val="tx1"/>
              </a:buClr>
            </a:pPr>
            <a:r>
              <a:rPr lang="en-US" altLang="en-US" sz="2600" dirty="0">
                <a:ea typeface="ＭＳ Ｐゴシック" panose="020B0600070205080204" pitchFamily="34" charset="-128"/>
              </a:rPr>
              <a:t>violent film clips </a:t>
            </a:r>
            <a:r>
              <a:rPr lang="en-US" altLang="en-US" sz="1800" dirty="0">
                <a:ea typeface="ＭＳ Ｐゴシック" panose="020B0600070205080204" pitchFamily="34" charset="-128"/>
              </a:rPr>
              <a:t>(</a:t>
            </a:r>
            <a:r>
              <a:rPr lang="en-US" altLang="en-US" sz="1800" dirty="0" err="1">
                <a:ea typeface="ＭＳ Ｐゴシック" panose="020B0600070205080204" pitchFamily="34" charset="-128"/>
              </a:rPr>
              <a:t>Erisman</a:t>
            </a:r>
            <a:r>
              <a:rPr lang="en-US" altLang="en-US" sz="1800" dirty="0">
                <a:ea typeface="ＭＳ Ｐゴシック" panose="020B0600070205080204" pitchFamily="34" charset="-128"/>
              </a:rPr>
              <a:t> and Roemer, 2010)</a:t>
            </a:r>
          </a:p>
          <a:p>
            <a:pPr lvl="2">
              <a:lnSpc>
                <a:spcPct val="80000"/>
              </a:lnSpc>
              <a:spcAft>
                <a:spcPts val="600"/>
              </a:spcAft>
              <a:buClr>
                <a:schemeClr val="tx1"/>
              </a:buClr>
            </a:pPr>
            <a:r>
              <a:rPr lang="en-US" altLang="en-US" sz="2600" dirty="0">
                <a:ea typeface="ＭＳ Ｐゴシック" panose="020B0600070205080204" pitchFamily="34" charset="-128"/>
              </a:rPr>
              <a:t>gruesome photos </a:t>
            </a:r>
            <a:r>
              <a:rPr lang="en-US" altLang="en-US" sz="1800" dirty="0">
                <a:ea typeface="ＭＳ Ｐゴシック" panose="020B0600070205080204" pitchFamily="34" charset="-128"/>
              </a:rPr>
              <a:t>(Arch and </a:t>
            </a:r>
            <a:r>
              <a:rPr lang="en-US" altLang="en-US" sz="1800" dirty="0" err="1">
                <a:ea typeface="ＭＳ Ｐゴシック" panose="020B0600070205080204" pitchFamily="34" charset="-128"/>
              </a:rPr>
              <a:t>Craske</a:t>
            </a:r>
            <a:r>
              <a:rPr lang="en-US" altLang="en-US" sz="1800" dirty="0">
                <a:ea typeface="ＭＳ Ｐゴシック" panose="020B0600070205080204" pitchFamily="34" charset="-128"/>
              </a:rPr>
              <a:t>, 2006)</a:t>
            </a:r>
          </a:p>
          <a:p>
            <a:pPr lvl="2">
              <a:lnSpc>
                <a:spcPct val="80000"/>
              </a:lnSpc>
              <a:spcAft>
                <a:spcPts val="600"/>
              </a:spcAft>
              <a:buClr>
                <a:schemeClr val="tx1"/>
              </a:buClr>
            </a:pPr>
            <a:r>
              <a:rPr lang="en-US" altLang="en-US" sz="2600" dirty="0">
                <a:ea typeface="ＭＳ Ｐゴシック" panose="020B0600070205080204" pitchFamily="34" charset="-128"/>
              </a:rPr>
              <a:t>burn pain </a:t>
            </a:r>
            <a:r>
              <a:rPr lang="en-US" altLang="en-US" sz="1800" dirty="0">
                <a:ea typeface="ＭＳ Ｐゴシック" panose="020B0600070205080204" pitchFamily="34" charset="-128"/>
              </a:rPr>
              <a:t>(</a:t>
            </a:r>
            <a:r>
              <a:rPr lang="en-US" altLang="en-US" sz="1800" dirty="0" err="1">
                <a:ea typeface="ＭＳ Ｐゴシック" panose="020B0600070205080204" pitchFamily="34" charset="-128"/>
              </a:rPr>
              <a:t>Haythornthwaite</a:t>
            </a:r>
            <a:r>
              <a:rPr lang="en-US" altLang="en-US" sz="1800" dirty="0">
                <a:ea typeface="ＭＳ Ｐゴシック" panose="020B0600070205080204" pitchFamily="34" charset="-128"/>
              </a:rPr>
              <a:t>, </a:t>
            </a:r>
            <a:r>
              <a:rPr lang="en-US" altLang="en-US" sz="1800" dirty="0" err="1">
                <a:ea typeface="ＭＳ Ｐゴシック" panose="020B0600070205080204" pitchFamily="34" charset="-128"/>
              </a:rPr>
              <a:t>Lawren</a:t>
            </a:r>
            <a:r>
              <a:rPr lang="en-US" altLang="en-US" sz="1800" dirty="0">
                <a:ea typeface="ＭＳ Ｐゴシック" panose="020B0600070205080204" pitchFamily="34" charset="-128"/>
              </a:rPr>
              <a:t>, </a:t>
            </a:r>
            <a:r>
              <a:rPr lang="en-US" altLang="en-US" sz="1800" dirty="0" err="1">
                <a:ea typeface="ＭＳ Ｐゴシック" panose="020B0600070205080204" pitchFamily="34" charset="-128"/>
              </a:rPr>
              <a:t>Fauberbach</a:t>
            </a:r>
            <a:r>
              <a:rPr lang="en-US" altLang="en-US" sz="1800" dirty="0">
                <a:ea typeface="ＭＳ Ｐゴシック" panose="020B0600070205080204" pitchFamily="34" charset="-128"/>
              </a:rPr>
              <a:t>, 2001)</a:t>
            </a:r>
            <a:r>
              <a:rPr lang="en-US" altLang="en-US" sz="2600" dirty="0">
                <a:ea typeface="ＭＳ Ｐゴシック" panose="020B0600070205080204" pitchFamily="34" charset="-128"/>
              </a:rPr>
              <a:t> </a:t>
            </a:r>
          </a:p>
          <a:p>
            <a:pPr lvl="2">
              <a:lnSpc>
                <a:spcPct val="80000"/>
              </a:lnSpc>
              <a:spcAft>
                <a:spcPts val="600"/>
              </a:spcAft>
              <a:buClr>
                <a:schemeClr val="tx1"/>
              </a:buClr>
            </a:pPr>
            <a:r>
              <a:rPr lang="en-US" altLang="en-US" sz="2600" dirty="0">
                <a:ea typeface="ＭＳ Ｐゴシック" panose="020B0600070205080204" pitchFamily="34" charset="-128"/>
              </a:rPr>
              <a:t>electrical shocks </a:t>
            </a:r>
            <a:r>
              <a:rPr lang="en-US" altLang="en-US" sz="1800" dirty="0">
                <a:ea typeface="ＭＳ Ｐゴシック" panose="020B0600070205080204" pitchFamily="34" charset="-128"/>
              </a:rPr>
              <a:t>(Gutierrez et al., 2004)</a:t>
            </a:r>
          </a:p>
          <a:p>
            <a:pPr lvl="2">
              <a:lnSpc>
                <a:spcPct val="80000"/>
              </a:lnSpc>
              <a:spcAft>
                <a:spcPts val="600"/>
              </a:spcAft>
              <a:buClr>
                <a:schemeClr val="tx1"/>
              </a:buClr>
            </a:pPr>
            <a:r>
              <a:rPr lang="en-US" altLang="en-US" sz="2600" dirty="0">
                <a:ea typeface="ＭＳ Ｐゴシック" panose="020B0600070205080204" pitchFamily="34" charset="-128"/>
              </a:rPr>
              <a:t>painful heat </a:t>
            </a:r>
            <a:r>
              <a:rPr lang="en-US" altLang="en-US" sz="1800" dirty="0">
                <a:ea typeface="ＭＳ Ｐゴシック" panose="020B0600070205080204" pitchFamily="34" charset="-128"/>
              </a:rPr>
              <a:t>(</a:t>
            </a:r>
            <a:r>
              <a:rPr lang="en-US" altLang="en-US" sz="1800" dirty="0" err="1">
                <a:ea typeface="ＭＳ Ｐゴシック" panose="020B0600070205080204" pitchFamily="34" charset="-128"/>
              </a:rPr>
              <a:t>Zeidan</a:t>
            </a:r>
            <a:r>
              <a:rPr lang="en-US" altLang="en-US" sz="1800" dirty="0">
                <a:ea typeface="ＭＳ Ｐゴシック" panose="020B0600070205080204" pitchFamily="34" charset="-128"/>
              </a:rPr>
              <a:t> et al., 2011)</a:t>
            </a:r>
          </a:p>
        </p:txBody>
      </p:sp>
    </p:spTree>
    <p:extLst>
      <p:ext uri="{BB962C8B-B14F-4D97-AF65-F5344CB8AC3E}">
        <p14:creationId xmlns:p14="http://schemas.microsoft.com/office/powerpoint/2010/main" val="24413990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7A2C8CB404A0459EF050BAE19411F8" ma:contentTypeVersion="10" ma:contentTypeDescription="Create a new document." ma:contentTypeScope="" ma:versionID="0cdd721e61976910eb9418d59eb5efa2">
  <xsd:schema xmlns:xsd="http://www.w3.org/2001/XMLSchema" xmlns:xs="http://www.w3.org/2001/XMLSchema" xmlns:p="http://schemas.microsoft.com/office/2006/metadata/properties" xmlns:ns2="9913ee0c-ea28-47db-8eb9-6b9dd5486334" xmlns:ns3="50f2394c-d1aa-4edf-954e-a7f5f6d00f52" targetNamespace="http://schemas.microsoft.com/office/2006/metadata/properties" ma:root="true" ma:fieldsID="80ddd9d3224077bbef1be8068d22b79f" ns2:_="" ns3:_="">
    <xsd:import namespace="9913ee0c-ea28-47db-8eb9-6b9dd5486334"/>
    <xsd:import namespace="50f2394c-d1aa-4edf-954e-a7f5f6d00f5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13ee0c-ea28-47db-8eb9-6b9dd54863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0f2394c-d1aa-4edf-954e-a7f5f6d00f52"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6423D6-1A9E-4E3C-AF8C-F9BE612BBB74}"/>
</file>

<file path=customXml/itemProps2.xml><?xml version="1.0" encoding="utf-8"?>
<ds:datastoreItem xmlns:ds="http://schemas.openxmlformats.org/officeDocument/2006/customXml" ds:itemID="{8C760F65-6F29-4D91-BAB2-DD8FA180FCE5}"/>
</file>

<file path=customXml/itemProps3.xml><?xml version="1.0" encoding="utf-8"?>
<ds:datastoreItem xmlns:ds="http://schemas.openxmlformats.org/officeDocument/2006/customXml" ds:itemID="{0D1981C0-88A4-4497-9517-01E9D795609A}"/>
</file>

<file path=docProps/app.xml><?xml version="1.0" encoding="utf-8"?>
<Properties xmlns="http://schemas.openxmlformats.org/officeDocument/2006/extended-properties" xmlns:vt="http://schemas.openxmlformats.org/officeDocument/2006/docPropsVTypes">
  <TotalTime>767</TotalTime>
  <Words>2614</Words>
  <Application>Microsoft Macintosh PowerPoint</Application>
  <PresentationFormat>Widescreen</PresentationFormat>
  <Paragraphs>211</Paragraphs>
  <Slides>23</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ＭＳ Ｐゴシック</vt:lpstr>
      <vt:lpstr>Arial</vt:lpstr>
      <vt:lpstr>Calibri</vt:lpstr>
      <vt:lpstr>Calibri Light</vt:lpstr>
      <vt:lpstr>Helvetica</vt:lpstr>
      <vt:lpstr>Lato</vt:lpstr>
      <vt:lpstr>Wingdings</vt:lpstr>
      <vt:lpstr>Office Theme</vt:lpstr>
      <vt:lpstr>Intrapersonal Skills to Improve STEM Student Wellness</vt:lpstr>
      <vt:lpstr>Overview</vt:lpstr>
      <vt:lpstr>Why is this needed for STEM Students?</vt:lpstr>
      <vt:lpstr>What are we going to do about it? </vt:lpstr>
      <vt:lpstr>Practicing Mindfulness</vt:lpstr>
      <vt:lpstr>Mindfulness: What is it?</vt:lpstr>
      <vt:lpstr>Mindfulness</vt:lpstr>
      <vt:lpstr>Does it work? </vt:lpstr>
      <vt:lpstr>What about really short mindfulness practice?</vt:lpstr>
      <vt:lpstr>PowerPoint Presentation</vt:lpstr>
      <vt:lpstr>Give it a try! </vt:lpstr>
      <vt:lpstr>Practicing Self-Compassion</vt:lpstr>
      <vt:lpstr>What is Self-Compassion? </vt:lpstr>
      <vt:lpstr>What is Self-Compassion? </vt:lpstr>
      <vt:lpstr>What Self-Compassion is NOT… </vt:lpstr>
      <vt:lpstr>But don’t we need self-criticism to be motivated? </vt:lpstr>
      <vt:lpstr>How to increase Self-Compassion? </vt:lpstr>
      <vt:lpstr>Let’s try it</vt:lpstr>
      <vt:lpstr>Cultivating Gratitude</vt:lpstr>
      <vt:lpstr>PowerPoint Presentation</vt:lpstr>
      <vt:lpstr>Cultivating Gratitude</vt:lpstr>
      <vt:lpstr>Let’s Try it! </vt:lpstr>
      <vt:lpstr>Cultivating Gratitude: Beyond Class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Physician &amp; Student Wellness:  Cultivating Gratitude</dc:title>
  <dc:creator>Ratcliff, Chelsea</dc:creator>
  <cp:lastModifiedBy>Ratcliff, Chelsea</cp:lastModifiedBy>
  <cp:revision>27</cp:revision>
  <dcterms:created xsi:type="dcterms:W3CDTF">2020-09-01T15:55:55Z</dcterms:created>
  <dcterms:modified xsi:type="dcterms:W3CDTF">2024-07-25T20:58:44Z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0x010100677A2C8CB404A0459EF050BAE19411F8</vt:lpwstr>
  </property>
</Properties>
</file>