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7" r:id="rId3"/>
    <p:sldId id="304" r:id="rId4"/>
    <p:sldId id="305" r:id="rId5"/>
    <p:sldId id="306" r:id="rId6"/>
    <p:sldId id="30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2" d="100"/>
          <a:sy n="122" d="100"/>
        </p:scale>
        <p:origin x="1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135125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70790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104918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296936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94623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29261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173219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330524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374318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381225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BAF95-8416-41FB-834B-46C84A48296C}" type="datetimeFigureOut">
              <a:rPr lang="en-US" smtClean="0"/>
              <a:t>6/29/2015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EDA52-6DB5-4137-91CF-E44ACCDB4DA1}" type="slidenum">
              <a:rPr lang="en-US" smtClean="0"/>
              <a:t>‹#›</a:t>
            </a:fld>
            <a:endParaRPr lang="en-US" dirty="0"/>
          </a:p>
        </p:txBody>
      </p:sp>
    </p:spTree>
    <p:extLst>
      <p:ext uri="{BB962C8B-B14F-4D97-AF65-F5344CB8AC3E}">
        <p14:creationId xmlns:p14="http://schemas.microsoft.com/office/powerpoint/2010/main" val="406832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BAF95-8416-41FB-834B-46C84A48296C}" type="datetimeFigureOut">
              <a:rPr lang="en-US" smtClean="0"/>
              <a:t>6/29/2015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EDA52-6DB5-4137-91CF-E44ACCDB4DA1}" type="slidenum">
              <a:rPr lang="en-US" smtClean="0"/>
              <a:t>‹#›</a:t>
            </a:fld>
            <a:endParaRPr lang="en-US" dirty="0"/>
          </a:p>
        </p:txBody>
      </p:sp>
    </p:spTree>
    <p:extLst>
      <p:ext uri="{BB962C8B-B14F-4D97-AF65-F5344CB8AC3E}">
        <p14:creationId xmlns:p14="http://schemas.microsoft.com/office/powerpoint/2010/main" val="402902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climatemaster.com/residential/how-geothermal-works/" TargetMode="External"/><Relationship Id="rId7" Type="http://schemas.openxmlformats.org/officeDocument/2006/relationships/hyperlink" Target="http://www.institutebe.com/clean-energy-finance/green-building-costs.aspx" TargetMode="External"/><Relationship Id="rId2" Type="http://schemas.openxmlformats.org/officeDocument/2006/relationships/hyperlink" Target="http://www.physics.rutgers.edu/~kotliar/honors/honsem02/somalwar/HonSem02/Geothermal%20Energy.ppt" TargetMode="External"/><Relationship Id="rId1" Type="http://schemas.openxmlformats.org/officeDocument/2006/relationships/slideLayout" Target="../slideLayouts/slideLayout7.xml"/><Relationship Id="rId6" Type="http://schemas.openxmlformats.org/officeDocument/2006/relationships/hyperlink" Target="https://attra.ncat.org/Downloads/agbuildings.pdf" TargetMode="External"/><Relationship Id="rId5" Type="http://schemas.openxmlformats.org/officeDocument/2006/relationships/hyperlink" Target="http://www.usda.gov/wps/portal/usda/usdahome?contentid=2011/03/0143.xml" TargetMode="External"/><Relationship Id="rId4" Type="http://schemas.openxmlformats.org/officeDocument/2006/relationships/hyperlink" Target="http://en.wikipedia.org/wiki/Geothermal_heat_pum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734" y="633151"/>
            <a:ext cx="10179116" cy="1141232"/>
          </a:xfrm>
        </p:spPr>
        <p:txBody>
          <a:bodyPr>
            <a:normAutofit/>
          </a:bodyPr>
          <a:lstStyle/>
          <a:p>
            <a:r>
              <a:rPr lang="en-US" dirty="0" smtClean="0"/>
              <a:t>Green Buildings – Part </a:t>
            </a:r>
            <a:r>
              <a:rPr lang="en-US" dirty="0" smtClean="0"/>
              <a:t>2</a:t>
            </a:r>
            <a:endParaRPr lang="en-US" dirty="0"/>
          </a:p>
        </p:txBody>
      </p:sp>
      <p:sp>
        <p:nvSpPr>
          <p:cNvPr id="4" name="Subtitle 2"/>
          <p:cNvSpPr txBox="1">
            <a:spLocks/>
          </p:cNvSpPr>
          <p:nvPr/>
        </p:nvSpPr>
        <p:spPr>
          <a:xfrm>
            <a:off x="1496292" y="199144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smtClean="0"/>
              <a:t>Agricultural Sustainable Energy Education Network</a:t>
            </a:r>
          </a:p>
          <a:p>
            <a:r>
              <a:rPr lang="en-US" dirty="0" smtClean="0"/>
              <a:t>Renewable Energy Curriculum</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894" y="3423800"/>
            <a:ext cx="1718644" cy="11847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943" y="3566814"/>
            <a:ext cx="2453952" cy="98585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681" y="3479721"/>
            <a:ext cx="3255222" cy="1072950"/>
          </a:xfrm>
          <a:prstGeom prst="rect">
            <a:avLst/>
          </a:prstGeom>
        </p:spPr>
      </p:pic>
    </p:spTree>
    <p:extLst>
      <p:ext uri="{BB962C8B-B14F-4D97-AF65-F5344CB8AC3E}">
        <p14:creationId xmlns:p14="http://schemas.microsoft.com/office/powerpoint/2010/main" val="88783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445" y="800100"/>
            <a:ext cx="10505210" cy="830997"/>
          </a:xfrm>
          <a:prstGeom prst="rect">
            <a:avLst/>
          </a:prstGeom>
          <a:noFill/>
        </p:spPr>
        <p:txBody>
          <a:bodyPr wrap="square" rtlCol="0">
            <a:spAutoFit/>
          </a:bodyPr>
          <a:lstStyle/>
          <a:p>
            <a:endParaRPr lang="en-US" sz="2400" dirty="0" smtClean="0"/>
          </a:p>
          <a:p>
            <a:endParaRPr lang="en-US" sz="2400" dirty="0" smtClean="0"/>
          </a:p>
        </p:txBody>
      </p:sp>
      <p:pic>
        <p:nvPicPr>
          <p:cNvPr id="3" name="Picture 2"/>
          <p:cNvPicPr>
            <a:picLocks noChangeAspect="1"/>
          </p:cNvPicPr>
          <p:nvPr/>
        </p:nvPicPr>
        <p:blipFill>
          <a:blip r:embed="rId2"/>
          <a:stretch>
            <a:fillRect/>
          </a:stretch>
        </p:blipFill>
        <p:spPr>
          <a:xfrm>
            <a:off x="7121043" y="1215598"/>
            <a:ext cx="4621169" cy="2603218"/>
          </a:xfrm>
          <a:prstGeom prst="rect">
            <a:avLst/>
          </a:prstGeom>
        </p:spPr>
      </p:pic>
      <p:sp>
        <p:nvSpPr>
          <p:cNvPr id="4" name="TextBox 3"/>
          <p:cNvSpPr txBox="1"/>
          <p:nvPr/>
        </p:nvSpPr>
        <p:spPr>
          <a:xfrm>
            <a:off x="785172" y="800100"/>
            <a:ext cx="5522622" cy="1354217"/>
          </a:xfrm>
          <a:prstGeom prst="rect">
            <a:avLst/>
          </a:prstGeom>
          <a:noFill/>
        </p:spPr>
        <p:txBody>
          <a:bodyPr wrap="square" rtlCol="0">
            <a:spAutoFit/>
          </a:bodyPr>
          <a:lstStyle/>
          <a:p>
            <a:r>
              <a:rPr lang="en-US" sz="2800" b="1" dirty="0" smtClean="0"/>
              <a:t>Geothermal Cooling </a:t>
            </a:r>
            <a:r>
              <a:rPr lang="en-US" sz="1600" dirty="0" smtClean="0"/>
              <a:t>(2)</a:t>
            </a:r>
            <a:endParaRPr lang="en-US" sz="2800" b="1" dirty="0" smtClean="0"/>
          </a:p>
          <a:p>
            <a:endParaRPr lang="en-US" b="1" dirty="0"/>
          </a:p>
          <a:p>
            <a:endParaRPr lang="en-US" dirty="0" smtClean="0"/>
          </a:p>
          <a:p>
            <a:endParaRPr lang="en-US" dirty="0"/>
          </a:p>
        </p:txBody>
      </p:sp>
      <p:sp>
        <p:nvSpPr>
          <p:cNvPr id="9" name="TextBox 8"/>
          <p:cNvSpPr txBox="1"/>
          <p:nvPr/>
        </p:nvSpPr>
        <p:spPr>
          <a:xfrm>
            <a:off x="782757" y="1631097"/>
            <a:ext cx="5525037"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a:t>During the summer, </a:t>
            </a:r>
            <a:r>
              <a:rPr lang="en-US" sz="2400" dirty="0" smtClean="0"/>
              <a:t>geothermal </a:t>
            </a:r>
            <a:r>
              <a:rPr lang="en-US" sz="2400" dirty="0"/>
              <a:t>heating and cooling systems absorb heat from your home and transfers it to the underground loop where it is then absorbed by the cooler earth.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geothermal heat pump uses the cool water returning from the earth to create cool, dehumidified air for your home.</a:t>
            </a:r>
          </a:p>
          <a:p>
            <a:endParaRPr lang="en-US" dirty="0"/>
          </a:p>
        </p:txBody>
      </p:sp>
    </p:spTree>
    <p:extLst>
      <p:ext uri="{BB962C8B-B14F-4D97-AF65-F5344CB8AC3E}">
        <p14:creationId xmlns:p14="http://schemas.microsoft.com/office/powerpoint/2010/main" val="244720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710972"/>
            <a:ext cx="10366420" cy="4950836"/>
          </a:xfrm>
        </p:spPr>
        <p:txBody>
          <a:bodyPr>
            <a:normAutofit/>
          </a:bodyPr>
          <a:lstStyle/>
          <a:p>
            <a:r>
              <a:rPr lang="en-US" dirty="0"/>
              <a:t>When you need cooling the most, the outside air is hottest. </a:t>
            </a:r>
            <a:endParaRPr lang="en-US" dirty="0" smtClean="0"/>
          </a:p>
          <a:p>
            <a:endParaRPr lang="en-US" dirty="0"/>
          </a:p>
          <a:p>
            <a:r>
              <a:rPr lang="en-US" dirty="0" smtClean="0"/>
              <a:t>A </a:t>
            </a:r>
            <a:r>
              <a:rPr lang="en-US" dirty="0"/>
              <a:t>traditional air source heat pump must work hard to force the heat from your home into the already heat saturated air. </a:t>
            </a:r>
            <a:endParaRPr lang="en-US" dirty="0" smtClean="0"/>
          </a:p>
          <a:p>
            <a:endParaRPr lang="en-US" dirty="0"/>
          </a:p>
          <a:p>
            <a:r>
              <a:rPr lang="en-US" dirty="0" smtClean="0"/>
              <a:t>In </a:t>
            </a:r>
            <a:r>
              <a:rPr lang="en-US" dirty="0"/>
              <a:t>contrast, a geothermal heat pump consumes less energy as it easily rejects heat into the cool earth, making geothermal cooling significantly more energy efficient.</a:t>
            </a:r>
          </a:p>
        </p:txBody>
      </p:sp>
    </p:spTree>
    <p:extLst>
      <p:ext uri="{BB962C8B-B14F-4D97-AF65-F5344CB8AC3E}">
        <p14:creationId xmlns:p14="http://schemas.microsoft.com/office/powerpoint/2010/main" val="654309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6068" y="862445"/>
            <a:ext cx="10145332" cy="4585871"/>
          </a:xfrm>
          <a:prstGeom prst="rect">
            <a:avLst/>
          </a:prstGeom>
          <a:noFill/>
        </p:spPr>
        <p:txBody>
          <a:bodyPr wrap="square" rtlCol="0">
            <a:spAutoFit/>
          </a:bodyPr>
          <a:lstStyle/>
          <a:p>
            <a:r>
              <a:rPr lang="en-US" sz="2800" b="1" u="sng" dirty="0" smtClean="0"/>
              <a:t>How Geothermal Systems Are Used </a:t>
            </a:r>
            <a:r>
              <a:rPr lang="en-US" sz="1600" dirty="0" smtClean="0"/>
              <a:t>(3)</a:t>
            </a:r>
            <a:endParaRPr lang="en-US" sz="2800" b="1" u="sng" dirty="0" smtClean="0"/>
          </a:p>
          <a:p>
            <a:endParaRPr lang="en-US" sz="2400" dirty="0"/>
          </a:p>
          <a:p>
            <a:pPr marL="342900" indent="-342900">
              <a:buFont typeface="Arial" panose="020B0604020202020204" pitchFamily="34" charset="0"/>
              <a:buChar char="•"/>
            </a:pPr>
            <a:r>
              <a:rPr lang="en-US" sz="2400" dirty="0" smtClean="0"/>
              <a:t>A</a:t>
            </a:r>
            <a:r>
              <a:rPr lang="en-US" sz="2400" dirty="0"/>
              <a:t> </a:t>
            </a:r>
            <a:r>
              <a:rPr lang="en-US" sz="2400" b="1" dirty="0"/>
              <a:t>geothermal heat pump</a:t>
            </a:r>
            <a:r>
              <a:rPr lang="en-US" sz="2400" dirty="0"/>
              <a:t> or </a:t>
            </a:r>
            <a:r>
              <a:rPr lang="en-US" sz="2400" b="1" dirty="0"/>
              <a:t>ground source heat pump</a:t>
            </a:r>
            <a:r>
              <a:rPr lang="en-US" sz="2400" dirty="0"/>
              <a:t> (GSHP) is a </a:t>
            </a:r>
            <a:r>
              <a:rPr lang="en-US" sz="2400" dirty="0" smtClean="0"/>
              <a:t>central </a:t>
            </a:r>
            <a:r>
              <a:rPr lang="en-US" sz="2400" dirty="0"/>
              <a:t>heating and/or cooling system that transfers heat to or from the ground</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uses the earth as a heat source (in the winter) or a heat sink (in the summer).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This </a:t>
            </a:r>
            <a:r>
              <a:rPr lang="en-US" sz="2400" dirty="0"/>
              <a:t>design takes advantage of the moderate temperatures in the ground to boost efficiency and reduce the operational costs of heating and cooling systems, and may be combined with solar heating to form a </a:t>
            </a:r>
            <a:r>
              <a:rPr lang="en-US" sz="2400" dirty="0" err="1"/>
              <a:t>geosolar</a:t>
            </a:r>
            <a:r>
              <a:rPr lang="en-US" sz="2400" dirty="0"/>
              <a:t> system with even greater efficiency. </a:t>
            </a:r>
          </a:p>
        </p:txBody>
      </p:sp>
    </p:spTree>
    <p:extLst>
      <p:ext uri="{BB962C8B-B14F-4D97-AF65-F5344CB8AC3E}">
        <p14:creationId xmlns:p14="http://schemas.microsoft.com/office/powerpoint/2010/main" val="44578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609" y="983916"/>
            <a:ext cx="10293586"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t>Ground source heat pumps are also known as "geothermal heat pumps" although, strictly, the heat does not come primarily from the </a:t>
            </a:r>
            <a:r>
              <a:rPr lang="en-US" sz="2400" dirty="0" smtClean="0"/>
              <a:t>center </a:t>
            </a:r>
            <a:r>
              <a:rPr lang="en-US" sz="2400" dirty="0"/>
              <a:t>of the Earth, but from the Sun</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They </a:t>
            </a:r>
            <a:r>
              <a:rPr lang="en-US" sz="2400" dirty="0"/>
              <a:t>are also known by other names, </a:t>
            </a:r>
            <a:r>
              <a:rPr lang="en-US" sz="2400" dirty="0" smtClean="0"/>
              <a:t>including </a:t>
            </a:r>
            <a:r>
              <a:rPr lang="en-US" sz="2400" b="1" dirty="0" err="1" smtClean="0"/>
              <a:t>geoexchange</a:t>
            </a:r>
            <a:r>
              <a:rPr lang="en-US" sz="2400" b="1" dirty="0"/>
              <a:t>, earth-coupled, earth energy</a:t>
            </a:r>
            <a:r>
              <a:rPr lang="en-US" sz="2400" dirty="0"/>
              <a:t> systems.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engineering and scientific communities prefer the terms "</a:t>
            </a:r>
            <a:r>
              <a:rPr lang="en-US" sz="2400" dirty="0" err="1"/>
              <a:t>geoexchange</a:t>
            </a:r>
            <a:r>
              <a:rPr lang="en-US" sz="2400" dirty="0"/>
              <a:t>" or "ground source heat pumps" to avoid confusion with traditional geothermal power, which uses a high temperature heat source to generate </a:t>
            </a:r>
            <a:r>
              <a:rPr lang="en-US" sz="2400" dirty="0" smtClean="0"/>
              <a:t>electricity.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temperature in the ground below 6 </a:t>
            </a:r>
            <a:r>
              <a:rPr lang="en-US" sz="2400" dirty="0" err="1"/>
              <a:t>metres</a:t>
            </a:r>
            <a:r>
              <a:rPr lang="en-US" sz="2400" dirty="0"/>
              <a:t> (20 </a:t>
            </a:r>
            <a:r>
              <a:rPr lang="en-US" sz="2400" dirty="0" err="1"/>
              <a:t>ft</a:t>
            </a:r>
            <a:r>
              <a:rPr lang="en-US" sz="2400" dirty="0"/>
              <a:t>) is roughly equal to the </a:t>
            </a:r>
            <a:r>
              <a:rPr lang="en-US" sz="2400" b="1" dirty="0"/>
              <a:t>mean annual air temperature</a:t>
            </a:r>
            <a:r>
              <a:rPr lang="en-US" sz="2400" dirty="0"/>
              <a:t> </a:t>
            </a:r>
            <a:r>
              <a:rPr lang="en-US" sz="2400" dirty="0" smtClean="0"/>
              <a:t>at </a:t>
            </a:r>
            <a:r>
              <a:rPr lang="en-US" sz="2400" dirty="0"/>
              <a:t>that latitude at the surface.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72081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73" y="883227"/>
            <a:ext cx="10064254" cy="5539978"/>
          </a:xfrm>
          <a:prstGeom prst="rect">
            <a:avLst/>
          </a:prstGeom>
          <a:noFill/>
        </p:spPr>
        <p:txBody>
          <a:bodyPr wrap="square" rtlCol="0">
            <a:spAutoFit/>
          </a:bodyPr>
          <a:lstStyle/>
          <a:p>
            <a:r>
              <a:rPr lang="en-US" sz="2400" b="1" dirty="0" smtClean="0"/>
              <a:t>Application of Ground Source Heat Pump Systems </a:t>
            </a:r>
            <a:r>
              <a:rPr lang="en-US" sz="1600" dirty="0" smtClean="0"/>
              <a:t>(3)</a:t>
            </a:r>
            <a:endParaRPr lang="en-US" sz="2400" b="1" dirty="0" smtClean="0"/>
          </a:p>
          <a:p>
            <a:endParaRPr lang="en-US" sz="2400" dirty="0" smtClean="0"/>
          </a:p>
          <a:p>
            <a:pPr marL="342900" indent="-342900">
              <a:buFont typeface="Arial" panose="020B0604020202020204" pitchFamily="34" charset="0"/>
              <a:buChar char="•"/>
            </a:pPr>
            <a:r>
              <a:rPr lang="en-US" sz="2400" dirty="0" smtClean="0"/>
              <a:t>Ground </a:t>
            </a:r>
            <a:r>
              <a:rPr lang="en-US" sz="2400" dirty="0"/>
              <a:t>source heat pumps employ a heat exchanger in contact with the ground or groundwater to extract or dissipate heat.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This </a:t>
            </a:r>
            <a:r>
              <a:rPr lang="en-US" sz="2400" dirty="0"/>
              <a:t>component accounts for anywhere from a fifth to half of the total system cost, and would be the most cumbersome part to repair or replace.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Correctly </a:t>
            </a:r>
            <a:r>
              <a:rPr lang="en-US" sz="2400" dirty="0"/>
              <a:t>sizing this component is necessary to assure long-term performance: the energy efficiency of the system improves with roughly 4% for every degree Celsius that is won through correct sizing, and the underground temperature balance must be maintained through proper design of the whole system.</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066964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189" y="605307"/>
            <a:ext cx="6632620" cy="6001643"/>
          </a:xfrm>
          <a:prstGeom prst="rect">
            <a:avLst/>
          </a:prstGeom>
          <a:noFill/>
        </p:spPr>
        <p:txBody>
          <a:bodyPr wrap="square" rtlCol="0">
            <a:spAutoFit/>
          </a:bodyPr>
          <a:lstStyle/>
          <a:p>
            <a:r>
              <a:rPr lang="en-US" sz="2400" b="1" dirty="0" smtClean="0"/>
              <a:t>Direct Exchange </a:t>
            </a:r>
            <a:r>
              <a:rPr lang="en-US" sz="1600" dirty="0" smtClean="0"/>
              <a:t>(3)</a:t>
            </a:r>
            <a:endParaRPr lang="en-US" sz="2400" dirty="0" smtClean="0"/>
          </a:p>
          <a:p>
            <a:endParaRPr lang="en-US" sz="2400" dirty="0" smtClean="0"/>
          </a:p>
          <a:p>
            <a:pPr marL="342900" indent="-342900">
              <a:buFont typeface="Arial" panose="020B0604020202020204" pitchFamily="34" charset="0"/>
              <a:buChar char="•"/>
            </a:pPr>
            <a:r>
              <a:rPr lang="en-US" sz="2400" dirty="0" smtClean="0"/>
              <a:t>The</a:t>
            </a:r>
            <a:r>
              <a:rPr lang="en-US" sz="2400" dirty="0"/>
              <a:t> </a:t>
            </a:r>
            <a:r>
              <a:rPr lang="en-US" sz="2400" dirty="0" smtClean="0"/>
              <a:t>Direct Exchange Geothermal Heat Pump</a:t>
            </a:r>
            <a:r>
              <a:rPr lang="en-US" sz="2400" dirty="0"/>
              <a:t> is the oldest type of geothermal heat pump technology.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ground-coupling is achieved through a single loop, circulating refrigerant, in direct thermal contact with the ground (as opposed to a combination of a refrigerant loop and a water loop).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a:t>
            </a:r>
            <a:r>
              <a:rPr lang="en-US" sz="2400" dirty="0"/>
              <a:t> refrigerant leaves the heat pump cabinet, circulates through a loop of copper tube buried underground, and exchanges heat with the ground before returning to the pump. </a:t>
            </a:r>
          </a:p>
        </p:txBody>
      </p:sp>
      <p:pic>
        <p:nvPicPr>
          <p:cNvPr id="8" name="Picture 7"/>
          <p:cNvPicPr>
            <a:picLocks noChangeAspect="1"/>
          </p:cNvPicPr>
          <p:nvPr/>
        </p:nvPicPr>
        <p:blipFill>
          <a:blip r:embed="rId2"/>
          <a:stretch>
            <a:fillRect/>
          </a:stretch>
        </p:blipFill>
        <p:spPr>
          <a:xfrm>
            <a:off x="7803475" y="1831178"/>
            <a:ext cx="3826147" cy="2869609"/>
          </a:xfrm>
          <a:prstGeom prst="rect">
            <a:avLst/>
          </a:prstGeom>
        </p:spPr>
      </p:pic>
      <p:sp>
        <p:nvSpPr>
          <p:cNvPr id="10" name="TextBox 9"/>
          <p:cNvSpPr txBox="1"/>
          <p:nvPr/>
        </p:nvSpPr>
        <p:spPr>
          <a:xfrm>
            <a:off x="7803475" y="5035640"/>
            <a:ext cx="3826147" cy="369332"/>
          </a:xfrm>
          <a:prstGeom prst="rect">
            <a:avLst/>
          </a:prstGeom>
          <a:noFill/>
        </p:spPr>
        <p:txBody>
          <a:bodyPr wrap="square" rtlCol="0">
            <a:spAutoFit/>
          </a:bodyPr>
          <a:lstStyle/>
          <a:p>
            <a:pPr algn="ctr"/>
            <a:r>
              <a:rPr lang="en-US" dirty="0" smtClean="0"/>
              <a:t>Loop Field For A 12-ton System </a:t>
            </a:r>
            <a:endParaRPr lang="en-US" dirty="0"/>
          </a:p>
        </p:txBody>
      </p:sp>
    </p:spTree>
    <p:extLst>
      <p:ext uri="{BB962C8B-B14F-4D97-AF65-F5344CB8AC3E}">
        <p14:creationId xmlns:p14="http://schemas.microsoft.com/office/powerpoint/2010/main" val="2722749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817" y="582039"/>
            <a:ext cx="10754590" cy="6019918"/>
          </a:xfrm>
          <a:prstGeom prst="rect">
            <a:avLst/>
          </a:prstGeom>
        </p:spPr>
        <p:txBody>
          <a:bodyPr wrap="square">
            <a:spAutoFit/>
          </a:bodyPr>
          <a:lstStyle/>
          <a:p>
            <a:pPr marL="800100" lvl="1" indent="-342900">
              <a:lnSpc>
                <a:spcPct val="107000"/>
              </a:lnSpc>
              <a:buFont typeface="Arial" panose="020B0604020202020204" pitchFamily="34" charset="0"/>
              <a:buChar char="•"/>
            </a:pPr>
            <a:r>
              <a:rPr lang="en-US" sz="2400" dirty="0"/>
              <a:t>While they require more refrigerant and their tubing is more expensive per foot, a direct exchange earth loop is shorter than a closed water loop for a given capacity. </a:t>
            </a:r>
            <a:endParaRPr lang="en-US" sz="2400" dirty="0" smtClean="0"/>
          </a:p>
          <a:p>
            <a:pPr marL="800100" lvl="1" indent="-342900">
              <a:lnSpc>
                <a:spcPct val="107000"/>
              </a:lnSpc>
              <a:buFont typeface="Arial" panose="020B0604020202020204" pitchFamily="34" charset="0"/>
              <a:buChar char="•"/>
            </a:pPr>
            <a:endParaRPr lang="en-US" sz="2400" dirty="0"/>
          </a:p>
          <a:p>
            <a:pPr marL="800100" lvl="1" indent="-342900">
              <a:lnSpc>
                <a:spcPct val="107000"/>
              </a:lnSpc>
              <a:buFont typeface="Arial" panose="020B0604020202020204" pitchFamily="34" charset="0"/>
              <a:buChar char="•"/>
            </a:pPr>
            <a:r>
              <a:rPr lang="en-US" sz="2400" dirty="0" smtClean="0"/>
              <a:t>A </a:t>
            </a:r>
            <a:r>
              <a:rPr lang="en-US" sz="2400" dirty="0"/>
              <a:t>direct exchange system requires only 15 to 30% of the length of tubing and half the diameter of drilled holes, and the drilling or excavation costs are therefore lower. </a:t>
            </a:r>
            <a:endParaRPr lang="en-US" sz="2400" dirty="0" smtClean="0"/>
          </a:p>
          <a:p>
            <a:pPr marL="800100" lvl="1" indent="-342900">
              <a:lnSpc>
                <a:spcPct val="107000"/>
              </a:lnSpc>
              <a:buFont typeface="Arial" panose="020B0604020202020204" pitchFamily="34" charset="0"/>
              <a:buChar char="•"/>
            </a:pPr>
            <a:endParaRPr lang="en-US" sz="2400" dirty="0"/>
          </a:p>
          <a:p>
            <a:pPr marL="800100" lvl="1" indent="-342900">
              <a:lnSpc>
                <a:spcPct val="107000"/>
              </a:lnSpc>
              <a:buFont typeface="Arial" panose="020B0604020202020204" pitchFamily="34" charset="0"/>
              <a:buChar char="•"/>
            </a:pPr>
            <a:r>
              <a:rPr lang="en-US" sz="2400" dirty="0" smtClean="0"/>
              <a:t>The </a:t>
            </a:r>
            <a:r>
              <a:rPr lang="en-US" sz="2400" dirty="0"/>
              <a:t>U.S. Environmental Protection Agency conducted field monitoring of a direct </a:t>
            </a:r>
            <a:r>
              <a:rPr lang="en-US" sz="2400" dirty="0" err="1"/>
              <a:t>geoexchange</a:t>
            </a:r>
            <a:r>
              <a:rPr lang="en-US" sz="2400" dirty="0"/>
              <a:t> heat pump water heating system in a commercial application. </a:t>
            </a:r>
            <a:endParaRPr lang="en-US" sz="2400" dirty="0" smtClean="0"/>
          </a:p>
          <a:p>
            <a:pPr marL="800100" lvl="1" indent="-342900">
              <a:lnSpc>
                <a:spcPct val="107000"/>
              </a:lnSpc>
              <a:buFont typeface="Arial" panose="020B0604020202020204" pitchFamily="34" charset="0"/>
              <a:buChar char="•"/>
            </a:pPr>
            <a:endParaRPr lang="en-US" sz="2400" dirty="0"/>
          </a:p>
          <a:p>
            <a:pPr marL="800100" lvl="1" indent="-342900">
              <a:lnSpc>
                <a:spcPct val="107000"/>
              </a:lnSpc>
              <a:buFont typeface="Arial" panose="020B0604020202020204" pitchFamily="34" charset="0"/>
              <a:buChar char="•"/>
            </a:pPr>
            <a:r>
              <a:rPr lang="en-US" sz="2400" dirty="0" smtClean="0"/>
              <a:t>The </a:t>
            </a:r>
            <a:r>
              <a:rPr lang="en-US" sz="2400" dirty="0"/>
              <a:t>EPA reported that the system saved 75% of the electrical energy that would have been required by an electrical resistance water heating unit. </a:t>
            </a:r>
            <a:endParaRPr lang="en-US" sz="2400" dirty="0" smtClean="0">
              <a:ea typeface="Calibri" panose="020F0502020204030204" pitchFamily="34" charset="0"/>
              <a:cs typeface="Times New Roman" panose="02020603050405020304" pitchFamily="18" charset="0"/>
            </a:endParaRPr>
          </a:p>
          <a:p>
            <a:pPr>
              <a:lnSpc>
                <a:spcPct val="107000"/>
              </a:lnSpc>
            </a:pP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1358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064" y="561109"/>
            <a:ext cx="10784739" cy="4893647"/>
          </a:xfrm>
          <a:prstGeom prst="rect">
            <a:avLst/>
          </a:prstGeom>
          <a:noFill/>
        </p:spPr>
        <p:txBody>
          <a:bodyPr wrap="square" rtlCol="0">
            <a:spAutoFit/>
          </a:bodyPr>
          <a:lstStyle/>
          <a:p>
            <a:r>
              <a:rPr lang="en-US" sz="2400" b="1" dirty="0" smtClean="0"/>
              <a:t>Closed Loop </a:t>
            </a:r>
            <a:r>
              <a:rPr lang="en-US" sz="1600" dirty="0" smtClean="0"/>
              <a:t>(3)</a:t>
            </a:r>
            <a:endParaRPr lang="en-US" sz="2400" b="1" dirty="0" smtClean="0"/>
          </a:p>
          <a:p>
            <a:endParaRPr lang="en-US" sz="2400" dirty="0" smtClean="0"/>
          </a:p>
          <a:p>
            <a:pPr marL="342900" indent="-342900">
              <a:buFont typeface="Arial" panose="020B0604020202020204" pitchFamily="34" charset="0"/>
              <a:buChar char="•"/>
            </a:pPr>
            <a:r>
              <a:rPr lang="en-US" sz="2400" dirty="0" smtClean="0"/>
              <a:t>Most </a:t>
            </a:r>
            <a:r>
              <a:rPr lang="en-US" sz="2400" dirty="0"/>
              <a:t>installed </a:t>
            </a:r>
            <a:r>
              <a:rPr lang="en-US" sz="2400" dirty="0" smtClean="0"/>
              <a:t>Closed Loop Systems have </a:t>
            </a:r>
            <a:r>
              <a:rPr lang="en-US" sz="2400" dirty="0"/>
              <a:t>two loops on the ground side: the primary refrigerant loop is contained in the appliance cabinet where it exchanges heat with a secondary water loop that is buried underground.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secondary loop is typically made of High-density polyethylene pipe and contains a mixture of water and anti-freeze (propylene glycol, denatured </a:t>
            </a:r>
            <a:r>
              <a:rPr lang="en-US" sz="2400" dirty="0" smtClean="0"/>
              <a:t>alcohol</a:t>
            </a:r>
            <a:r>
              <a:rPr lang="en-US" sz="2400" dirty="0"/>
              <a:t> or methanol).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smtClean="0"/>
              <a:t>Monopropylene</a:t>
            </a:r>
            <a:r>
              <a:rPr lang="en-US" sz="2400" dirty="0" smtClean="0"/>
              <a:t> </a:t>
            </a:r>
            <a:r>
              <a:rPr lang="en-US" sz="2400" dirty="0"/>
              <a:t>glycol has the least damaging potential when it might leak into the ground, and is therefore the only allowed anti-freeze in ground sources in an increasing number of European countries. </a:t>
            </a:r>
          </a:p>
        </p:txBody>
      </p:sp>
    </p:spTree>
    <p:extLst>
      <p:ext uri="{BB962C8B-B14F-4D97-AF65-F5344CB8AC3E}">
        <p14:creationId xmlns:p14="http://schemas.microsoft.com/office/powerpoint/2010/main" val="803572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664" y="706582"/>
            <a:ext cx="6422021" cy="5909310"/>
          </a:xfrm>
          <a:prstGeom prst="rect">
            <a:avLst/>
          </a:prstGeom>
          <a:noFill/>
        </p:spPr>
        <p:txBody>
          <a:bodyPr wrap="square" rtlCol="0">
            <a:spAutoFit/>
          </a:bodyPr>
          <a:lstStyle/>
          <a:p>
            <a:pPr marL="342900" indent="-342900">
              <a:buFont typeface="Arial" panose="020B0604020202020204" pitchFamily="34" charset="0"/>
              <a:buChar char="•"/>
            </a:pPr>
            <a:r>
              <a:rPr lang="en-US" sz="2400" dirty="0"/>
              <a:t>After leaving the internal heat exchanger, the water flows through the secondary loop outside the building to exchange heat with the ground before returning.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secondary loop is placed below the frost line where the temperature is more stable, or preferably submerged in a body of water if available.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Systems </a:t>
            </a:r>
            <a:r>
              <a:rPr lang="en-US" sz="2400" dirty="0"/>
              <a:t>in wet ground or in water are generally more efficient than drier ground loops since it is less work to move heat in and out of water than solids in sand or soil. </a:t>
            </a:r>
          </a:p>
          <a:p>
            <a:pPr lvl="1"/>
            <a:endParaRPr lang="en-US" sz="2400" dirty="0" smtClean="0"/>
          </a:p>
          <a:p>
            <a:endParaRPr lang="en-US" dirty="0"/>
          </a:p>
        </p:txBody>
      </p:sp>
      <p:pic>
        <p:nvPicPr>
          <p:cNvPr id="6" name="Picture 5"/>
          <p:cNvPicPr>
            <a:picLocks noChangeAspect="1"/>
          </p:cNvPicPr>
          <p:nvPr/>
        </p:nvPicPr>
        <p:blipFill>
          <a:blip r:embed="rId2"/>
          <a:stretch>
            <a:fillRect/>
          </a:stretch>
        </p:blipFill>
        <p:spPr>
          <a:xfrm>
            <a:off x="8394915" y="915406"/>
            <a:ext cx="2500612" cy="3325283"/>
          </a:xfrm>
          <a:prstGeom prst="rect">
            <a:avLst/>
          </a:prstGeom>
        </p:spPr>
      </p:pic>
      <p:sp>
        <p:nvSpPr>
          <p:cNvPr id="7" name="TextBox 6"/>
          <p:cNvSpPr txBox="1"/>
          <p:nvPr/>
        </p:nvSpPr>
        <p:spPr>
          <a:xfrm>
            <a:off x="8397025" y="4790941"/>
            <a:ext cx="2588654" cy="646331"/>
          </a:xfrm>
          <a:prstGeom prst="rect">
            <a:avLst/>
          </a:prstGeom>
          <a:noFill/>
        </p:spPr>
        <p:txBody>
          <a:bodyPr wrap="square" rtlCol="0">
            <a:spAutoFit/>
          </a:bodyPr>
          <a:lstStyle/>
          <a:p>
            <a:r>
              <a:rPr lang="en-US" dirty="0" smtClean="0"/>
              <a:t>Interior Pump Pack for Closed Loop System</a:t>
            </a:r>
            <a:endParaRPr lang="en-US" dirty="0"/>
          </a:p>
        </p:txBody>
      </p:sp>
    </p:spTree>
    <p:extLst>
      <p:ext uri="{BB962C8B-B14F-4D97-AF65-F5344CB8AC3E}">
        <p14:creationId xmlns:p14="http://schemas.microsoft.com/office/powerpoint/2010/main" val="362698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355" y="559646"/>
            <a:ext cx="1020387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Closed loop tubing can be installed </a:t>
            </a:r>
            <a:r>
              <a:rPr lang="en-US" sz="2400" u="sng" dirty="0"/>
              <a:t>horizontally</a:t>
            </a:r>
            <a:r>
              <a:rPr lang="en-US" sz="2400" dirty="0"/>
              <a:t> as a loop field in trenches or </a:t>
            </a:r>
            <a:r>
              <a:rPr lang="en-US" sz="2400" u="sng" dirty="0"/>
              <a:t>vertically</a:t>
            </a:r>
            <a:r>
              <a:rPr lang="en-US" sz="2400" dirty="0"/>
              <a:t> as a series of long U-shapes in wells </a:t>
            </a:r>
            <a:r>
              <a:rPr lang="en-US" sz="2400" dirty="0" smtClean="0"/>
              <a:t> </a:t>
            </a:r>
            <a:r>
              <a:rPr lang="en-US" sz="1600" dirty="0" smtClean="0"/>
              <a:t>(3)</a:t>
            </a:r>
            <a:endParaRPr lang="en-US" dirty="0"/>
          </a:p>
        </p:txBody>
      </p:sp>
      <p:pic>
        <p:nvPicPr>
          <p:cNvPr id="5" name="Picture 4"/>
          <p:cNvPicPr>
            <a:picLocks noChangeAspect="1"/>
          </p:cNvPicPr>
          <p:nvPr/>
        </p:nvPicPr>
        <p:blipFill>
          <a:blip r:embed="rId2"/>
          <a:stretch>
            <a:fillRect/>
          </a:stretch>
        </p:blipFill>
        <p:spPr>
          <a:xfrm>
            <a:off x="6175269" y="2097139"/>
            <a:ext cx="4433750" cy="2745317"/>
          </a:xfrm>
          <a:prstGeom prst="rect">
            <a:avLst/>
          </a:prstGeom>
        </p:spPr>
      </p:pic>
      <p:sp>
        <p:nvSpPr>
          <p:cNvPr id="6" name="TextBox 5"/>
          <p:cNvSpPr txBox="1"/>
          <p:nvPr/>
        </p:nvSpPr>
        <p:spPr>
          <a:xfrm>
            <a:off x="966355" y="1519431"/>
            <a:ext cx="4842017"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A </a:t>
            </a:r>
            <a:r>
              <a:rPr lang="en-US" sz="2400" u="sng" dirty="0" smtClean="0"/>
              <a:t>Horizontal Closed Loop Field </a:t>
            </a:r>
            <a:r>
              <a:rPr lang="en-US" sz="2400" dirty="0" smtClean="0"/>
              <a:t>is </a:t>
            </a:r>
            <a:r>
              <a:rPr lang="en-US" sz="2400" dirty="0"/>
              <a:t>composed of pipes that run horizontally in the ground.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 </a:t>
            </a:r>
            <a:r>
              <a:rPr lang="en-US" sz="2400" dirty="0"/>
              <a:t>long horizontal trench, deeper than the frost line, is dug and U-shaped or slinky coils are placed horizontally inside the same trench. </a:t>
            </a:r>
          </a:p>
        </p:txBody>
      </p:sp>
      <p:sp>
        <p:nvSpPr>
          <p:cNvPr id="7" name="TextBox 6"/>
          <p:cNvSpPr txBox="1"/>
          <p:nvPr/>
        </p:nvSpPr>
        <p:spPr>
          <a:xfrm>
            <a:off x="966355" y="5318975"/>
            <a:ext cx="9787504"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Excavation for shallow horizontal loop fields is about half the cost of vertical drilling, so this is the most common layout used wherever there is adequate land available.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40856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mn-lt"/>
              </a:rPr>
              <a:t>Introduction</a:t>
            </a:r>
            <a:endParaRPr lang="en-US" sz="4800" b="1" dirty="0">
              <a:latin typeface="+mn-lt"/>
            </a:endParaRPr>
          </a:p>
        </p:txBody>
      </p:sp>
      <p:sp>
        <p:nvSpPr>
          <p:cNvPr id="3" name="Content Placeholder 2"/>
          <p:cNvSpPr>
            <a:spLocks noGrp="1"/>
          </p:cNvSpPr>
          <p:nvPr>
            <p:ph idx="1"/>
          </p:nvPr>
        </p:nvSpPr>
        <p:spPr>
          <a:xfrm>
            <a:off x="838200" y="1825625"/>
            <a:ext cx="6193665" cy="4351338"/>
          </a:xfrm>
        </p:spPr>
        <p:txBody>
          <a:bodyPr>
            <a:normAutofit/>
          </a:bodyPr>
          <a:lstStyle/>
          <a:p>
            <a:pPr lvl="1"/>
            <a:r>
              <a:rPr lang="en-US" sz="3200" b="1" dirty="0" smtClean="0"/>
              <a:t>Geothermal Systems</a:t>
            </a:r>
          </a:p>
          <a:p>
            <a:pPr lvl="1"/>
            <a:endParaRPr lang="en-US" sz="3200" b="1" dirty="0" smtClean="0"/>
          </a:p>
          <a:p>
            <a:pPr lvl="1"/>
            <a:r>
              <a:rPr lang="en-US" sz="3200" b="1" dirty="0" smtClean="0"/>
              <a:t>Agricultural Applications</a:t>
            </a:r>
          </a:p>
          <a:p>
            <a:pPr lvl="1"/>
            <a:endParaRPr lang="en-US" sz="3200" b="1" dirty="0" smtClean="0"/>
          </a:p>
          <a:p>
            <a:pPr lvl="1"/>
            <a:r>
              <a:rPr lang="en-US" sz="3200" b="1" dirty="0" smtClean="0"/>
              <a:t>Economic Analysis</a:t>
            </a:r>
          </a:p>
          <a:p>
            <a:endParaRPr lang="en-US" b="1" u="sng" dirty="0"/>
          </a:p>
        </p:txBody>
      </p:sp>
    </p:spTree>
    <p:extLst>
      <p:ext uri="{BB962C8B-B14F-4D97-AF65-F5344CB8AC3E}">
        <p14:creationId xmlns:p14="http://schemas.microsoft.com/office/powerpoint/2010/main" val="539291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841664"/>
            <a:ext cx="10525991" cy="295465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Through the late seventies, throughout the eighties, and into the early</a:t>
            </a:r>
          </a:p>
          <a:p>
            <a:r>
              <a:rPr lang="en-US" sz="2400" dirty="0" smtClean="0"/>
              <a:t>	nineties</a:t>
            </a:r>
            <a:r>
              <a:rPr lang="en-US" sz="2400" dirty="0"/>
              <a:t>, much research was commissioned on energy efficient processes. </a:t>
            </a:r>
            <a:endParaRPr lang="en-US" sz="2400" dirty="0" smtClean="0"/>
          </a:p>
          <a:p>
            <a:endParaRPr lang="en-US" sz="2400" dirty="0"/>
          </a:p>
          <a:p>
            <a:pPr marL="800100" lvl="1" indent="-342900">
              <a:buFont typeface="Arial" panose="020B0604020202020204" pitchFamily="34" charset="0"/>
              <a:buChar char="•"/>
            </a:pPr>
            <a:r>
              <a:rPr lang="en-US" sz="2400" dirty="0" smtClean="0"/>
              <a:t>This </a:t>
            </a:r>
            <a:r>
              <a:rPr lang="en-US" sz="2400" dirty="0"/>
              <a:t>research resulted in more effective solar panels, </a:t>
            </a:r>
            <a:r>
              <a:rPr lang="en-US" sz="2400" dirty="0" smtClean="0"/>
              <a:t>prefabricated efficient </a:t>
            </a:r>
            <a:r>
              <a:rPr lang="en-US" sz="2400" dirty="0"/>
              <a:t>wall systems, water reclamations systems, modular </a:t>
            </a:r>
            <a:r>
              <a:rPr lang="en-US" sz="2400" dirty="0" smtClean="0"/>
              <a:t>construction units</a:t>
            </a:r>
            <a:r>
              <a:rPr lang="en-US" sz="2400" dirty="0"/>
              <a:t>, and direct usage of light through windows in order to decrease day-time energy consumption.</a:t>
            </a:r>
          </a:p>
          <a:p>
            <a:endParaRPr lang="en-US" dirty="0"/>
          </a:p>
        </p:txBody>
      </p:sp>
    </p:spTree>
    <p:extLst>
      <p:ext uri="{BB962C8B-B14F-4D97-AF65-F5344CB8AC3E}">
        <p14:creationId xmlns:p14="http://schemas.microsoft.com/office/powerpoint/2010/main" val="180029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064" y="519545"/>
            <a:ext cx="4989246"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a:t>A </a:t>
            </a:r>
            <a:r>
              <a:rPr lang="en-US" sz="2400" u="sng" dirty="0" smtClean="0"/>
              <a:t>Vertical Closed Loop Field </a:t>
            </a:r>
            <a:r>
              <a:rPr lang="en-US" sz="2400" dirty="0" smtClean="0"/>
              <a:t>is </a:t>
            </a:r>
            <a:r>
              <a:rPr lang="en-US" sz="1600" dirty="0" smtClean="0"/>
              <a:t>(3) </a:t>
            </a:r>
            <a:r>
              <a:rPr lang="en-US" sz="2400" dirty="0" smtClean="0"/>
              <a:t>composed </a:t>
            </a:r>
            <a:r>
              <a:rPr lang="en-US" sz="2400" dirty="0"/>
              <a:t>of pipes that run vertically in the ground. A hole is bored in the ground, typically 50 to 400 feet (15–122 m) deep.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Pipe </a:t>
            </a:r>
            <a:r>
              <a:rPr lang="en-US" sz="2400" dirty="0"/>
              <a:t>pairs in the hole are joined with a U-shaped cross connector at the bottom of the hole.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a:t>
            </a:r>
            <a:r>
              <a:rPr lang="en-US" sz="2400" dirty="0"/>
              <a:t> borehole is commonly filled with a bentonite </a:t>
            </a:r>
            <a:r>
              <a:rPr lang="en-US" sz="2400" dirty="0" smtClean="0"/>
              <a:t>grout surrounding </a:t>
            </a:r>
            <a:r>
              <a:rPr lang="en-US" sz="2400" dirty="0"/>
              <a:t>the pipe to provide a thermal connection to the surrounding soil or rock to improve the heat transfer. </a:t>
            </a:r>
            <a:endParaRPr lang="en-US" dirty="0"/>
          </a:p>
        </p:txBody>
      </p:sp>
      <p:pic>
        <p:nvPicPr>
          <p:cNvPr id="3" name="Picture 2"/>
          <p:cNvPicPr>
            <a:picLocks noChangeAspect="1"/>
          </p:cNvPicPr>
          <p:nvPr/>
        </p:nvPicPr>
        <p:blipFill>
          <a:blip r:embed="rId2"/>
          <a:stretch>
            <a:fillRect/>
          </a:stretch>
        </p:blipFill>
        <p:spPr>
          <a:xfrm>
            <a:off x="8487177" y="387170"/>
            <a:ext cx="3120444" cy="3931759"/>
          </a:xfrm>
          <a:prstGeom prst="rect">
            <a:avLst/>
          </a:prstGeom>
        </p:spPr>
      </p:pic>
      <p:pic>
        <p:nvPicPr>
          <p:cNvPr id="4" name="Picture 3"/>
          <p:cNvPicPr>
            <a:picLocks noChangeAspect="1"/>
          </p:cNvPicPr>
          <p:nvPr/>
        </p:nvPicPr>
        <p:blipFill>
          <a:blip r:embed="rId3"/>
          <a:stretch>
            <a:fillRect/>
          </a:stretch>
        </p:blipFill>
        <p:spPr>
          <a:xfrm>
            <a:off x="5865253" y="3520366"/>
            <a:ext cx="3810000" cy="2990850"/>
          </a:xfrm>
          <a:prstGeom prst="rect">
            <a:avLst/>
          </a:prstGeom>
        </p:spPr>
      </p:pic>
    </p:spTree>
    <p:extLst>
      <p:ext uri="{BB962C8B-B14F-4D97-AF65-F5344CB8AC3E}">
        <p14:creationId xmlns:p14="http://schemas.microsoft.com/office/powerpoint/2010/main" val="778110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248" y="351389"/>
            <a:ext cx="10577945" cy="6063198"/>
          </a:xfrm>
          <a:prstGeom prst="rect">
            <a:avLst/>
          </a:prstGeom>
          <a:noFill/>
        </p:spPr>
        <p:txBody>
          <a:bodyPr wrap="square" rtlCol="0">
            <a:spAutoFit/>
          </a:bodyPr>
          <a:lstStyle/>
          <a:p>
            <a:r>
              <a:rPr lang="en-US" sz="2800" b="1" dirty="0" smtClean="0"/>
              <a:t>Distribution System </a:t>
            </a:r>
            <a:r>
              <a:rPr lang="en-US" sz="1600" dirty="0"/>
              <a:t>(3)</a:t>
            </a:r>
            <a:endParaRPr lang="en-US" sz="1600" b="1"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a:t>
            </a:r>
            <a:r>
              <a:rPr lang="en-US" sz="2400" dirty="0"/>
              <a:t>heat pump is the central unit that becomes the heating and cooling plant for the building.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Some </a:t>
            </a:r>
            <a:r>
              <a:rPr lang="en-US" sz="2400" dirty="0"/>
              <a:t>models may cover space heating, space cooling, (space heating via conditioned air, hydronic systems and / or radiant heating systems), domestic or pool water preheat (via the </a:t>
            </a:r>
            <a:r>
              <a:rPr lang="en-US" sz="2400" dirty="0" smtClean="0"/>
              <a:t>de-</a:t>
            </a:r>
            <a:r>
              <a:rPr lang="en-US" sz="2400" dirty="0" err="1" smtClean="0"/>
              <a:t>superheater</a:t>
            </a:r>
            <a:r>
              <a:rPr lang="en-US" sz="2400" dirty="0"/>
              <a:t> function), demand hot water, and driveway ice melting all within one appliance with a variety of options with respect to controls, staging and zone control.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heat may be carried to its end use by circulating water or forced air.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Almost </a:t>
            </a:r>
            <a:r>
              <a:rPr lang="en-US" sz="2400" dirty="0"/>
              <a:t>all types of heat pumps are produced for commercial and residential applications.</a:t>
            </a:r>
          </a:p>
          <a:p>
            <a:endParaRPr lang="en-US" sz="2400" dirty="0"/>
          </a:p>
        </p:txBody>
      </p:sp>
    </p:spTree>
    <p:extLst>
      <p:ext uri="{BB962C8B-B14F-4D97-AF65-F5344CB8AC3E}">
        <p14:creationId xmlns:p14="http://schemas.microsoft.com/office/powerpoint/2010/main" val="3283975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882" y="841664"/>
            <a:ext cx="5039157" cy="861774"/>
          </a:xfrm>
          <a:prstGeom prst="rect">
            <a:avLst/>
          </a:prstGeom>
          <a:noFill/>
        </p:spPr>
        <p:txBody>
          <a:bodyPr wrap="square" rtlCol="0">
            <a:spAutoFit/>
          </a:bodyPr>
          <a:lstStyle/>
          <a:p>
            <a:pPr marL="0" lvl="1"/>
            <a:r>
              <a:rPr lang="en-US" sz="3200" b="1" dirty="0"/>
              <a:t>Agricultural </a:t>
            </a:r>
            <a:r>
              <a:rPr lang="en-US" sz="3200" b="1" dirty="0" smtClean="0"/>
              <a:t>Applications </a:t>
            </a:r>
            <a:r>
              <a:rPr lang="en-US" sz="1600" dirty="0" smtClean="0"/>
              <a:t>(4)</a:t>
            </a:r>
            <a:endParaRPr lang="en-US" sz="1600" b="1" dirty="0"/>
          </a:p>
          <a:p>
            <a:endParaRPr lang="en-US" dirty="0"/>
          </a:p>
        </p:txBody>
      </p:sp>
      <p:sp>
        <p:nvSpPr>
          <p:cNvPr id="4" name="TextBox 3"/>
          <p:cNvSpPr txBox="1"/>
          <p:nvPr/>
        </p:nvSpPr>
        <p:spPr>
          <a:xfrm>
            <a:off x="936791" y="1898462"/>
            <a:ext cx="10191139" cy="3785652"/>
          </a:xfrm>
          <a:prstGeom prst="rect">
            <a:avLst/>
          </a:prstGeom>
          <a:noFill/>
        </p:spPr>
        <p:txBody>
          <a:bodyPr wrap="square" rtlCol="0">
            <a:spAutoFit/>
          </a:bodyPr>
          <a:lstStyle/>
          <a:p>
            <a:r>
              <a:rPr lang="en-US" sz="2400" dirty="0" smtClean="0"/>
              <a:t>What are the agricultural applications of Green Building?</a:t>
            </a:r>
          </a:p>
          <a:p>
            <a:endParaRPr lang="en-US" sz="2400" dirty="0"/>
          </a:p>
          <a:p>
            <a:r>
              <a:rPr lang="en-US" sz="2400" b="1" dirty="0"/>
              <a:t>USDA Leads the Way on Green Buildings, Use of Wood </a:t>
            </a:r>
            <a:r>
              <a:rPr lang="en-US" sz="2400" b="1" dirty="0" smtClean="0"/>
              <a:t>Products</a:t>
            </a:r>
          </a:p>
          <a:p>
            <a:endParaRPr lang="en-US" sz="2400" b="1" dirty="0"/>
          </a:p>
          <a:p>
            <a:r>
              <a:rPr lang="en-US" sz="2400" dirty="0"/>
              <a:t>WASHINGTON, March 30, 2011 -- Agriculture Secretary Tom Vilsack announced today USDA's strategy to promote the use of wood as a green building material. At an event this evening to launch the International Year of the Forest, Secretary Vilsack will lay out a three-part plan addressing the Forest Service's and USDA's current green building practices.</a:t>
            </a:r>
          </a:p>
          <a:p>
            <a:endParaRPr lang="en-US" sz="2400" dirty="0"/>
          </a:p>
        </p:txBody>
      </p:sp>
    </p:spTree>
    <p:extLst>
      <p:ext uri="{BB962C8B-B14F-4D97-AF65-F5344CB8AC3E}">
        <p14:creationId xmlns:p14="http://schemas.microsoft.com/office/powerpoint/2010/main" val="2059546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3169" y="313922"/>
            <a:ext cx="10577946" cy="6370975"/>
          </a:xfrm>
          <a:prstGeom prst="rect">
            <a:avLst/>
          </a:prstGeom>
          <a:noFill/>
        </p:spPr>
        <p:txBody>
          <a:bodyPr wrap="square" rtlCol="0">
            <a:spAutoFit/>
          </a:bodyPr>
          <a:lstStyle/>
          <a:p>
            <a:r>
              <a:rPr lang="en-US" sz="2400" dirty="0"/>
              <a:t>"Wood has a vital role to play in meeting the growing demand for green building materials. Forest Service studies show that wood compares favorably to competing materials," said Vilsack. "In keeping with the Obama Administration's America's Great Outdoors conservation agenda, USDA has made a strong commitment to conserving and restoring our forests to protect watersheds, recreation, and rural jobs</a:t>
            </a:r>
            <a:r>
              <a:rPr lang="en-US" sz="2400" dirty="0" smtClean="0"/>
              <a:t>.“</a:t>
            </a:r>
          </a:p>
          <a:p>
            <a:endParaRPr lang="en-US" sz="2400" u="sng" dirty="0"/>
          </a:p>
          <a:p>
            <a:r>
              <a:rPr lang="en-US" sz="2400" dirty="0"/>
              <a:t>The strategy includes the following parts:</a:t>
            </a:r>
          </a:p>
          <a:p>
            <a:pPr marL="457200" indent="-457200">
              <a:buAutoNum type="arabicPeriod"/>
            </a:pPr>
            <a:r>
              <a:rPr lang="en-US" sz="2400" dirty="0" smtClean="0"/>
              <a:t>The </a:t>
            </a:r>
            <a:r>
              <a:rPr lang="en-US" sz="2400" dirty="0"/>
              <a:t>U.S. Forest Service will preferentially select wood in new building construction while maintaining its commitment to certified green building standards. </a:t>
            </a:r>
            <a:endParaRPr lang="en-US" sz="2400" dirty="0" smtClean="0"/>
          </a:p>
          <a:p>
            <a:pPr marL="457200" indent="-457200">
              <a:buAutoNum type="arabicPeriod"/>
            </a:pPr>
            <a:r>
              <a:rPr lang="en-US" sz="2400" dirty="0" smtClean="0"/>
              <a:t>The </a:t>
            </a:r>
            <a:r>
              <a:rPr lang="en-US" sz="2400" dirty="0"/>
              <a:t>Secretary has asked the U.S. Forest Service to examine ways to increase its already strong commitment to green </a:t>
            </a:r>
            <a:r>
              <a:rPr lang="en-US" sz="2400" dirty="0" smtClean="0"/>
              <a:t>building. </a:t>
            </a:r>
          </a:p>
          <a:p>
            <a:pPr marL="457200" indent="-457200">
              <a:buAutoNum type="arabicPeriod"/>
            </a:pPr>
            <a:r>
              <a:rPr lang="en-US" sz="2400" dirty="0"/>
              <a:t>The </a:t>
            </a:r>
            <a:r>
              <a:rPr lang="en-US" sz="2400" dirty="0" smtClean="0"/>
              <a:t>U.S.F.S. </a:t>
            </a:r>
            <a:r>
              <a:rPr lang="en-US" sz="2400" dirty="0"/>
              <a:t>will actively look for opportunities to demonstrate the innovative use of wood as a green building material for all new structures of 10,000 square feet or more using recognized green building standards such as LEED, Green Globes or the National Green Building Standard.</a:t>
            </a:r>
          </a:p>
        </p:txBody>
      </p:sp>
    </p:spTree>
    <p:extLst>
      <p:ext uri="{BB962C8B-B14F-4D97-AF65-F5344CB8AC3E}">
        <p14:creationId xmlns:p14="http://schemas.microsoft.com/office/powerpoint/2010/main" val="2185043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391" y="872836"/>
            <a:ext cx="9746673" cy="5539978"/>
          </a:xfrm>
          <a:prstGeom prst="rect">
            <a:avLst/>
          </a:prstGeom>
          <a:noFill/>
        </p:spPr>
        <p:txBody>
          <a:bodyPr wrap="square" rtlCol="0">
            <a:spAutoFit/>
          </a:bodyPr>
          <a:lstStyle/>
          <a:p>
            <a:r>
              <a:rPr lang="en-US" sz="2400" dirty="0" smtClean="0"/>
              <a:t>As Green Building is applied to agricultural buildings we need to consider the follow: </a:t>
            </a:r>
            <a:r>
              <a:rPr lang="en-US" sz="1600" dirty="0" smtClean="0"/>
              <a:t>(5)</a:t>
            </a:r>
          </a:p>
          <a:p>
            <a:endParaRPr lang="en-US" sz="2400" dirty="0"/>
          </a:p>
          <a:p>
            <a:pPr marL="342900" indent="-342900">
              <a:buFont typeface="Arial" panose="020B0604020202020204" pitchFamily="34" charset="0"/>
              <a:buChar char="•"/>
            </a:pPr>
            <a:r>
              <a:rPr lang="en-US" sz="2400" dirty="0" smtClean="0"/>
              <a:t>One </a:t>
            </a:r>
            <a:r>
              <a:rPr lang="en-US" sz="2400" dirty="0"/>
              <a:t>of the challenges of efficient building </a:t>
            </a:r>
            <a:r>
              <a:rPr lang="en-US" sz="2400" dirty="0" smtClean="0"/>
              <a:t>is  that </a:t>
            </a:r>
            <a:r>
              <a:rPr lang="en-US" sz="2400" dirty="0"/>
              <a:t>there is no single solution that applies in </a:t>
            </a:r>
            <a:r>
              <a:rPr lang="en-US" sz="2400" dirty="0" smtClean="0"/>
              <a:t>every instance</a:t>
            </a:r>
            <a:r>
              <a:rPr lang="en-US" sz="2400" dirty="0"/>
              <a:t>.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Depending </a:t>
            </a:r>
            <a:r>
              <a:rPr lang="en-US" sz="2400" dirty="0"/>
              <a:t>on where a building </a:t>
            </a:r>
            <a:r>
              <a:rPr lang="en-US" sz="2400" dirty="0" smtClean="0"/>
              <a:t>is located</a:t>
            </a:r>
            <a:r>
              <a:rPr lang="en-US" sz="2400" dirty="0"/>
              <a:t>, what its purpose is, and how long it </a:t>
            </a:r>
            <a:r>
              <a:rPr lang="en-US" sz="2400" dirty="0" smtClean="0"/>
              <a:t>will be </a:t>
            </a:r>
            <a:r>
              <a:rPr lang="en-US" sz="2400" dirty="0"/>
              <a:t>needed, the most efficient design and </a:t>
            </a:r>
            <a:r>
              <a:rPr lang="en-US" sz="2400" dirty="0" smtClean="0"/>
              <a:t>materials for </a:t>
            </a:r>
            <a:r>
              <a:rPr lang="en-US" sz="2400" dirty="0"/>
              <a:t>a particular situation may be very </a:t>
            </a:r>
            <a:r>
              <a:rPr lang="en-US" sz="2400" dirty="0" smtClean="0"/>
              <a:t>different from </a:t>
            </a:r>
            <a:r>
              <a:rPr lang="en-US" sz="2400" dirty="0"/>
              <a:t>the best options for other circumstances</a:t>
            </a:r>
            <a:r>
              <a:rPr lang="en-US" sz="2400" dirty="0" smtClean="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An </a:t>
            </a:r>
            <a:r>
              <a:rPr lang="en-US" sz="2400" dirty="0"/>
              <a:t>unheated </a:t>
            </a:r>
            <a:r>
              <a:rPr lang="en-US" sz="2400" dirty="0" smtClean="0"/>
              <a:t>storage building</a:t>
            </a:r>
            <a:r>
              <a:rPr lang="en-US" sz="2400" dirty="0"/>
              <a:t>, a large barn</a:t>
            </a:r>
            <a:r>
              <a:rPr lang="en-US" sz="2400" dirty="0" smtClean="0"/>
              <a:t>, and </a:t>
            </a:r>
            <a:r>
              <a:rPr lang="en-US" sz="2400" dirty="0"/>
              <a:t>a home all </a:t>
            </a:r>
            <a:r>
              <a:rPr lang="en-US" sz="2400" dirty="0" smtClean="0"/>
              <a:t>have different requirements for </a:t>
            </a:r>
            <a:r>
              <a:rPr lang="en-US" sz="2400" dirty="0"/>
              <a:t>comfort</a:t>
            </a:r>
            <a:r>
              <a:rPr lang="en-US" sz="2400" dirty="0" smtClean="0"/>
              <a:t>, function</a:t>
            </a:r>
            <a:r>
              <a:rPr lang="en-US" sz="2400" dirty="0"/>
              <a:t>, and efficiency.</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437826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491" y="872836"/>
            <a:ext cx="10401300" cy="4893647"/>
          </a:xfrm>
          <a:prstGeom prst="rect">
            <a:avLst/>
          </a:prstGeom>
          <a:noFill/>
        </p:spPr>
        <p:txBody>
          <a:bodyPr wrap="square" rtlCol="0">
            <a:spAutoFit/>
          </a:bodyPr>
          <a:lstStyle/>
          <a:p>
            <a:r>
              <a:rPr lang="en-US" sz="2400" b="1" dirty="0" smtClean="0"/>
              <a:t>So how do we apply Green Building techniques and guidelines to agricultural buildings? </a:t>
            </a:r>
            <a:r>
              <a:rPr lang="en-US" sz="1600" dirty="0"/>
              <a:t>(5</a:t>
            </a:r>
            <a:r>
              <a:rPr lang="en-US" sz="1600" dirty="0" smtClean="0"/>
              <a:t>)</a:t>
            </a:r>
            <a:endParaRPr lang="en-US" sz="2400" b="1" dirty="0" smtClean="0"/>
          </a:p>
          <a:p>
            <a:endParaRPr lang="en-US" sz="2400" dirty="0"/>
          </a:p>
          <a:p>
            <a:pPr marL="342900" indent="-342900">
              <a:buFont typeface="Arial" panose="020B0604020202020204" pitchFamily="34" charset="0"/>
              <a:buChar char="•"/>
            </a:pPr>
            <a:r>
              <a:rPr lang="en-US" sz="2400" u="sng" dirty="0" smtClean="0"/>
              <a:t>The </a:t>
            </a:r>
            <a:r>
              <a:rPr lang="en-US" sz="2400" u="sng" dirty="0"/>
              <a:t>most efficient and least </a:t>
            </a:r>
            <a:r>
              <a:rPr lang="en-US" sz="2400" u="sng" dirty="0" smtClean="0"/>
              <a:t>costly long-term </a:t>
            </a:r>
            <a:r>
              <a:rPr lang="en-US" sz="2400" u="sng" dirty="0"/>
              <a:t>solution is to design a building that </a:t>
            </a:r>
            <a:r>
              <a:rPr lang="en-US" sz="2400" u="sng" dirty="0" smtClean="0"/>
              <a:t>is responsive </a:t>
            </a:r>
            <a:r>
              <a:rPr lang="en-US" sz="2400" u="sng" dirty="0"/>
              <a:t>to the location it will occupy</a:t>
            </a:r>
            <a:r>
              <a:rPr lang="en-US" sz="2400" dirty="0"/>
              <a:t>.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In some cases</a:t>
            </a:r>
            <a:r>
              <a:rPr lang="en-US" sz="2400" dirty="0"/>
              <a:t>, this may require a sophisticated </a:t>
            </a:r>
            <a:r>
              <a:rPr lang="en-US" sz="2400" dirty="0" smtClean="0"/>
              <a:t>blending of </a:t>
            </a:r>
            <a:r>
              <a:rPr lang="en-US" sz="2400" dirty="0"/>
              <a:t>local design wisdom with state-of-the art technology</a:t>
            </a:r>
            <a:r>
              <a:rPr lang="en-US" sz="2400" dirty="0" smtClean="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One </a:t>
            </a:r>
            <a:r>
              <a:rPr lang="en-US" sz="2400" dirty="0"/>
              <a:t>of the first steps in building </a:t>
            </a:r>
            <a:r>
              <a:rPr lang="en-US" sz="2400" dirty="0" smtClean="0"/>
              <a:t>construction is </a:t>
            </a:r>
            <a:r>
              <a:rPr lang="en-US" sz="2400" dirty="0"/>
              <a:t>site selection.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Savvy </a:t>
            </a:r>
            <a:r>
              <a:rPr lang="en-US" sz="2400" dirty="0"/>
              <a:t>designers </a:t>
            </a:r>
            <a:r>
              <a:rPr lang="en-US" sz="2400" dirty="0" smtClean="0"/>
              <a:t>recommend careful </a:t>
            </a:r>
            <a:r>
              <a:rPr lang="en-US" sz="2400" dirty="0"/>
              <a:t>study of potential sites, to </a:t>
            </a:r>
            <a:r>
              <a:rPr lang="en-US" sz="2400" dirty="0" smtClean="0"/>
              <a:t>identify how </a:t>
            </a:r>
            <a:r>
              <a:rPr lang="en-US" sz="2400" dirty="0"/>
              <a:t>they are affected seasonally by water, wind</a:t>
            </a:r>
            <a:r>
              <a:rPr lang="en-US" sz="2400" dirty="0" smtClean="0"/>
              <a:t>, and </a:t>
            </a:r>
            <a:r>
              <a:rPr lang="en-US" sz="2400" dirty="0"/>
              <a:t>sun </a:t>
            </a:r>
            <a:endParaRPr lang="en-US" dirty="0"/>
          </a:p>
        </p:txBody>
      </p:sp>
    </p:spTree>
    <p:extLst>
      <p:ext uri="{BB962C8B-B14F-4D97-AF65-F5344CB8AC3E}">
        <p14:creationId xmlns:p14="http://schemas.microsoft.com/office/powerpoint/2010/main" val="1954518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8309" y="665018"/>
            <a:ext cx="10151918" cy="5632311"/>
          </a:xfrm>
          <a:prstGeom prst="rect">
            <a:avLst/>
          </a:prstGeom>
          <a:noFill/>
        </p:spPr>
        <p:txBody>
          <a:bodyPr wrap="square" rtlCol="0">
            <a:spAutoFit/>
          </a:bodyPr>
          <a:lstStyle/>
          <a:p>
            <a:r>
              <a:rPr lang="en-US" sz="2400" dirty="0"/>
              <a:t>Once you identify a building site, it’s time </a:t>
            </a:r>
            <a:r>
              <a:rPr lang="en-US" sz="2400" dirty="0" smtClean="0"/>
              <a:t>to review </a:t>
            </a:r>
            <a:r>
              <a:rPr lang="en-US" sz="2400" dirty="0"/>
              <a:t>your priorities for the building itself, </a:t>
            </a:r>
            <a:r>
              <a:rPr lang="en-US" sz="2400" dirty="0" smtClean="0"/>
              <a:t>to come </a:t>
            </a:r>
            <a:r>
              <a:rPr lang="en-US" sz="2400" dirty="0"/>
              <a:t>up with the most efficient design for the</a:t>
            </a:r>
          </a:p>
          <a:p>
            <a:r>
              <a:rPr lang="en-US" sz="2400" dirty="0"/>
              <a:t>location and situation</a:t>
            </a:r>
            <a:r>
              <a:rPr lang="en-US" sz="2400" dirty="0" smtClean="0"/>
              <a:t>. </a:t>
            </a:r>
            <a:r>
              <a:rPr lang="en-US" sz="1600" dirty="0"/>
              <a:t>(5</a:t>
            </a:r>
            <a:r>
              <a:rPr lang="en-US" sz="1600" dirty="0" smtClean="0"/>
              <a:t>)</a:t>
            </a:r>
            <a:endParaRPr lang="en-US" sz="2400" dirty="0" smtClean="0"/>
          </a:p>
          <a:p>
            <a:endParaRPr lang="en-US" sz="2400" dirty="0"/>
          </a:p>
          <a:p>
            <a:r>
              <a:rPr lang="en-US" sz="2400" dirty="0" smtClean="0"/>
              <a:t>	• How </a:t>
            </a:r>
            <a:r>
              <a:rPr lang="en-US" sz="2400" dirty="0"/>
              <a:t>big does the building need to be</a:t>
            </a:r>
            <a:r>
              <a:rPr lang="en-US" sz="2400" dirty="0" smtClean="0"/>
              <a:t>?</a:t>
            </a:r>
          </a:p>
          <a:p>
            <a:endParaRPr lang="en-US" sz="2400" dirty="0"/>
          </a:p>
          <a:p>
            <a:r>
              <a:rPr lang="en-US" sz="2400" dirty="0" smtClean="0"/>
              <a:t>	• How </a:t>
            </a:r>
            <a:r>
              <a:rPr lang="en-US" sz="2400" dirty="0"/>
              <a:t>can the design work with the </a:t>
            </a:r>
            <a:r>
              <a:rPr lang="en-US" sz="2400" dirty="0" smtClean="0"/>
              <a:t>features of </a:t>
            </a:r>
            <a:r>
              <a:rPr lang="en-US" sz="2400" dirty="0"/>
              <a:t>the site</a:t>
            </a:r>
            <a:r>
              <a:rPr lang="en-US" sz="2400" dirty="0" smtClean="0"/>
              <a:t>?</a:t>
            </a:r>
          </a:p>
          <a:p>
            <a:endParaRPr lang="en-US" sz="2400" dirty="0"/>
          </a:p>
          <a:p>
            <a:r>
              <a:rPr lang="en-US" sz="2400" dirty="0" smtClean="0"/>
              <a:t>	• </a:t>
            </a:r>
            <a:r>
              <a:rPr lang="en-US" sz="2400" dirty="0"/>
              <a:t>Does the building need to be permanent, </a:t>
            </a:r>
            <a:r>
              <a:rPr lang="en-US" sz="2400" dirty="0" smtClean="0"/>
              <a:t>or will </a:t>
            </a:r>
            <a:r>
              <a:rPr lang="en-US" sz="2400" dirty="0"/>
              <a:t>a temporary structure </a:t>
            </a:r>
            <a:r>
              <a:rPr lang="en-US" sz="2400" dirty="0" smtClean="0"/>
              <a:t>	suit </a:t>
            </a:r>
            <a:r>
              <a:rPr lang="en-US" sz="2400" dirty="0"/>
              <a:t>the purpose</a:t>
            </a:r>
            <a:r>
              <a:rPr lang="en-US" sz="2400" dirty="0" smtClean="0"/>
              <a:t>?</a:t>
            </a:r>
          </a:p>
          <a:p>
            <a:endParaRPr lang="en-US" sz="2400" dirty="0"/>
          </a:p>
          <a:p>
            <a:r>
              <a:rPr lang="en-US" sz="2400" dirty="0" smtClean="0"/>
              <a:t>	• </a:t>
            </a:r>
            <a:r>
              <a:rPr lang="en-US" sz="2400" dirty="0"/>
              <a:t>Does the building need supplemental </a:t>
            </a:r>
            <a:r>
              <a:rPr lang="en-US" sz="2400" dirty="0" smtClean="0"/>
              <a:t>heating and </a:t>
            </a:r>
            <a:r>
              <a:rPr lang="en-US" sz="2400" dirty="0"/>
              <a:t>cooling, or can </a:t>
            </a:r>
            <a:r>
              <a:rPr lang="en-US" sz="2400" dirty="0" smtClean="0"/>
              <a:t>	natural processes maintain </a:t>
            </a:r>
            <a:r>
              <a:rPr lang="en-US" sz="2400" dirty="0"/>
              <a:t>comfort</a:t>
            </a:r>
            <a:r>
              <a:rPr lang="en-US" sz="2400" dirty="0" smtClean="0"/>
              <a:t>?</a:t>
            </a:r>
          </a:p>
          <a:p>
            <a:endParaRPr lang="en-US" sz="2400" dirty="0"/>
          </a:p>
          <a:p>
            <a:r>
              <a:rPr lang="en-US" sz="2400" dirty="0" smtClean="0"/>
              <a:t>	• </a:t>
            </a:r>
            <a:r>
              <a:rPr lang="en-US" sz="2400" dirty="0"/>
              <a:t>What materials are available locally?</a:t>
            </a:r>
          </a:p>
        </p:txBody>
      </p:sp>
    </p:spTree>
    <p:extLst>
      <p:ext uri="{BB962C8B-B14F-4D97-AF65-F5344CB8AC3E}">
        <p14:creationId xmlns:p14="http://schemas.microsoft.com/office/powerpoint/2010/main" val="3176912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066" y="381474"/>
            <a:ext cx="10450644" cy="6001643"/>
          </a:xfrm>
          <a:prstGeom prst="rect">
            <a:avLst/>
          </a:prstGeom>
          <a:noFill/>
        </p:spPr>
        <p:txBody>
          <a:bodyPr wrap="square" rtlCol="0">
            <a:spAutoFit/>
          </a:bodyPr>
          <a:lstStyle/>
          <a:p>
            <a:r>
              <a:rPr lang="en-US" sz="2400" dirty="0"/>
              <a:t>The more energy a building can capture </a:t>
            </a:r>
            <a:r>
              <a:rPr lang="en-US" sz="2400" dirty="0" smtClean="0"/>
              <a:t>passively from </a:t>
            </a:r>
            <a:r>
              <a:rPr lang="en-US" sz="2400" dirty="0"/>
              <a:t>natural forces, the less the owner </a:t>
            </a:r>
            <a:r>
              <a:rPr lang="en-US" sz="2400" dirty="0" smtClean="0"/>
              <a:t>has to </a:t>
            </a:r>
            <a:r>
              <a:rPr lang="en-US" sz="2400" dirty="0"/>
              <a:t>pay to operate </a:t>
            </a:r>
            <a:r>
              <a:rPr lang="en-US" sz="2400" dirty="0" smtClean="0"/>
              <a:t>it and the more sustainable the structure.</a:t>
            </a:r>
            <a:r>
              <a:rPr lang="en-US" sz="1600" dirty="0" smtClean="0"/>
              <a:t> </a:t>
            </a:r>
            <a:r>
              <a:rPr lang="en-US" sz="1600" dirty="0"/>
              <a:t>(5</a:t>
            </a:r>
            <a:r>
              <a:rPr lang="en-US" sz="1600" dirty="0" smtClean="0"/>
              <a:t>)</a:t>
            </a:r>
            <a:endParaRPr lang="en-US" sz="2400" dirty="0" smtClean="0"/>
          </a:p>
          <a:p>
            <a:endParaRPr lang="en-US" sz="2400" dirty="0"/>
          </a:p>
          <a:p>
            <a:pPr marL="800100" lvl="1" indent="-342900">
              <a:buFont typeface="Arial" panose="020B0604020202020204" pitchFamily="34" charset="0"/>
              <a:buChar char="•"/>
            </a:pPr>
            <a:r>
              <a:rPr lang="en-US" sz="2400" dirty="0" smtClean="0"/>
              <a:t>In </a:t>
            </a:r>
            <a:r>
              <a:rPr lang="en-US" sz="2400" dirty="0"/>
              <a:t>temperate climates </a:t>
            </a:r>
            <a:r>
              <a:rPr lang="en-US" sz="2400" dirty="0" smtClean="0"/>
              <a:t>there may </a:t>
            </a:r>
            <a:r>
              <a:rPr lang="en-US" sz="2400" dirty="0"/>
              <a:t>be little challenge in keeping a building </a:t>
            </a:r>
            <a:r>
              <a:rPr lang="en-US" sz="2400" dirty="0" smtClean="0"/>
              <a:t>comfortable for </a:t>
            </a:r>
            <a:r>
              <a:rPr lang="en-US" sz="2400" dirty="0"/>
              <a:t>people or animals without </a:t>
            </a:r>
            <a:r>
              <a:rPr lang="en-US" sz="2400" dirty="0" smtClean="0"/>
              <a:t>supplementary energy.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In </a:t>
            </a:r>
            <a:r>
              <a:rPr lang="en-US" sz="2400" dirty="0"/>
              <a:t>more extreme climates </a:t>
            </a:r>
            <a:r>
              <a:rPr lang="en-US" sz="2400" dirty="0" smtClean="0"/>
              <a:t>it takes </a:t>
            </a:r>
            <a:r>
              <a:rPr lang="en-US" sz="2400" dirty="0"/>
              <a:t>careful planning to put nature’s energy </a:t>
            </a:r>
            <a:r>
              <a:rPr lang="en-US" sz="2400" dirty="0" smtClean="0"/>
              <a:t>to work </a:t>
            </a:r>
            <a:r>
              <a:rPr lang="en-US" sz="2400" dirty="0"/>
              <a:t>heating or cooling your building. </a:t>
            </a:r>
            <a:endParaRPr lang="en-US" sz="2400" dirty="0" smtClean="0"/>
          </a:p>
          <a:p>
            <a:pPr lvl="1"/>
            <a:endParaRPr lang="en-US" sz="2400" dirty="0"/>
          </a:p>
          <a:p>
            <a:pPr lvl="1"/>
            <a:r>
              <a:rPr lang="en-US" sz="2400" b="1" dirty="0" smtClean="0"/>
              <a:t>What are the options:</a:t>
            </a:r>
          </a:p>
          <a:p>
            <a:pPr lvl="1"/>
            <a:endParaRPr lang="en-US" sz="2400" dirty="0"/>
          </a:p>
          <a:p>
            <a:pPr marL="800100" lvl="1" indent="-342900">
              <a:buFont typeface="Arial" panose="020B0604020202020204" pitchFamily="34" charset="0"/>
              <a:buChar char="•"/>
            </a:pPr>
            <a:r>
              <a:rPr lang="en-US" sz="2400" u="sng" dirty="0"/>
              <a:t>Daylighting </a:t>
            </a:r>
            <a:r>
              <a:rPr lang="en-US" sz="2400" dirty="0"/>
              <a:t>involves direct use of the sun </a:t>
            </a:r>
            <a:r>
              <a:rPr lang="en-US" sz="2400" dirty="0" smtClean="0"/>
              <a:t>to light </a:t>
            </a:r>
            <a:r>
              <a:rPr lang="en-US" sz="2400" dirty="0"/>
              <a:t>the inside of a building. It may provide </a:t>
            </a:r>
            <a:r>
              <a:rPr lang="en-US" sz="2400" dirty="0" smtClean="0"/>
              <a:t>the sole </a:t>
            </a:r>
            <a:r>
              <a:rPr lang="en-US" sz="2400" dirty="0"/>
              <a:t>light for a building that is used </a:t>
            </a:r>
            <a:r>
              <a:rPr lang="en-US" sz="2400" dirty="0" smtClean="0"/>
              <a:t>infrequently or </a:t>
            </a:r>
            <a:r>
              <a:rPr lang="en-US" sz="2400" dirty="0"/>
              <a:t>only during the day. It can also be used in </a:t>
            </a:r>
            <a:r>
              <a:rPr lang="en-US" sz="2400" dirty="0" smtClean="0"/>
              <a:t>a self-adjusting </a:t>
            </a:r>
            <a:r>
              <a:rPr lang="en-US" sz="2400" dirty="0"/>
              <a:t>or manually adjusted system </a:t>
            </a:r>
            <a:r>
              <a:rPr lang="en-US" sz="2400" dirty="0" smtClean="0"/>
              <a:t>that maintains </a:t>
            </a:r>
            <a:r>
              <a:rPr lang="en-US" sz="2400" dirty="0"/>
              <a:t>a steady level of </a:t>
            </a:r>
            <a:r>
              <a:rPr lang="en-US" sz="2400" dirty="0" smtClean="0"/>
              <a:t>light </a:t>
            </a:r>
            <a:r>
              <a:rPr lang="en-US" sz="2400" dirty="0"/>
              <a:t>by </a:t>
            </a:r>
            <a:r>
              <a:rPr lang="en-US" sz="2400" dirty="0" smtClean="0"/>
              <a:t>supplementing with </a:t>
            </a:r>
            <a:r>
              <a:rPr lang="en-US" sz="2400" dirty="0"/>
              <a:t>artificial light when daylight is insufficient.</a:t>
            </a:r>
            <a:endParaRPr lang="en-US" sz="2400" dirty="0" smtClean="0"/>
          </a:p>
        </p:txBody>
      </p:sp>
    </p:spTree>
    <p:extLst>
      <p:ext uri="{BB962C8B-B14F-4D97-AF65-F5344CB8AC3E}">
        <p14:creationId xmlns:p14="http://schemas.microsoft.com/office/powerpoint/2010/main" val="1640820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5168" y="705358"/>
            <a:ext cx="10646877" cy="4431983"/>
          </a:xfrm>
          <a:prstGeom prst="rect">
            <a:avLst/>
          </a:prstGeom>
          <a:noFill/>
        </p:spPr>
        <p:txBody>
          <a:bodyPr wrap="square" rtlCol="0">
            <a:spAutoFit/>
          </a:bodyPr>
          <a:lstStyle/>
          <a:p>
            <a:pPr marL="800100" lvl="1" indent="-342900">
              <a:buFont typeface="Arial" panose="020B0604020202020204" pitchFamily="34" charset="0"/>
              <a:buChar char="•"/>
            </a:pPr>
            <a:r>
              <a:rPr lang="en-US" sz="2400" u="sng" dirty="0" smtClean="0"/>
              <a:t>Natural Ventilation </a:t>
            </a:r>
            <a:r>
              <a:rPr lang="en-US" sz="2400" dirty="0" smtClean="0"/>
              <a:t>- Operable windows and/or </a:t>
            </a:r>
            <a:r>
              <a:rPr lang="en-US" sz="2400" dirty="0"/>
              <a:t>skylights can </a:t>
            </a:r>
            <a:r>
              <a:rPr lang="en-US" sz="2400" dirty="0" smtClean="0"/>
              <a:t>aid in </a:t>
            </a:r>
            <a:r>
              <a:rPr lang="en-US" sz="2400" dirty="0"/>
              <a:t>ventilation and </a:t>
            </a:r>
            <a:r>
              <a:rPr lang="en-US" sz="2400" dirty="0" smtClean="0"/>
              <a:t>provide cooling</a:t>
            </a:r>
            <a:r>
              <a:rPr lang="en-US" sz="2400" dirty="0"/>
              <a:t>, especially in </a:t>
            </a:r>
            <a:r>
              <a:rPr lang="en-US" sz="2400" dirty="0" smtClean="0"/>
              <a:t>climates where </a:t>
            </a:r>
            <a:r>
              <a:rPr lang="en-US" sz="2400" dirty="0"/>
              <a:t>the day </a:t>
            </a:r>
            <a:r>
              <a:rPr lang="en-US" sz="2400" dirty="0" smtClean="0"/>
              <a:t>and night </a:t>
            </a:r>
            <a:r>
              <a:rPr lang="en-US" sz="2400" dirty="0"/>
              <a:t>temperatures </a:t>
            </a:r>
            <a:r>
              <a:rPr lang="en-US" sz="2400" dirty="0" smtClean="0"/>
              <a:t>differ significantly</a:t>
            </a:r>
            <a:r>
              <a:rPr lang="en-US" sz="2400" dirty="0"/>
              <a:t>. </a:t>
            </a:r>
            <a:r>
              <a:rPr lang="en-US" sz="1600" dirty="0"/>
              <a:t>(5</a:t>
            </a:r>
            <a:r>
              <a:rPr lang="en-US" sz="1600" dirty="0" smtClean="0"/>
              <a:t>)</a:t>
            </a:r>
            <a:endParaRPr lang="en-US" sz="2400" dirty="0" smtClean="0"/>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smtClean="0"/>
              <a:t>One </a:t>
            </a:r>
            <a:r>
              <a:rPr lang="en-US" sz="2400" dirty="0"/>
              <a:t>means of providing greater cooling </a:t>
            </a:r>
            <a:r>
              <a:rPr lang="en-US" sz="2400" dirty="0" smtClean="0"/>
              <a:t>for a </a:t>
            </a:r>
            <a:r>
              <a:rPr lang="en-US" sz="2400" dirty="0"/>
              <a:t>building than simply opening the windows </a:t>
            </a:r>
            <a:r>
              <a:rPr lang="en-US" sz="2400" dirty="0" smtClean="0"/>
              <a:t>is a </a:t>
            </a:r>
            <a:r>
              <a:rPr lang="en-US" sz="2400" dirty="0"/>
              <a:t>cooling tower that vents hot air out the top </a:t>
            </a:r>
            <a:r>
              <a:rPr lang="en-US" sz="2400" dirty="0" smtClean="0"/>
              <a:t>of the </a:t>
            </a:r>
            <a:r>
              <a:rPr lang="en-US" sz="2400" dirty="0"/>
              <a:t>building and pulls in cooler air from the </a:t>
            </a:r>
            <a:r>
              <a:rPr lang="en-US" sz="2400" dirty="0" smtClean="0"/>
              <a:t>lowest level </a:t>
            </a:r>
            <a:r>
              <a:rPr lang="en-US" sz="2400" dirty="0"/>
              <a:t>of the structure.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Another </a:t>
            </a:r>
            <a:r>
              <a:rPr lang="en-US" sz="2400" dirty="0"/>
              <a:t>idea that can be adapted from </a:t>
            </a:r>
            <a:r>
              <a:rPr lang="en-US" sz="2400" dirty="0" smtClean="0"/>
              <a:t>desert architecture </a:t>
            </a:r>
            <a:r>
              <a:rPr lang="en-US" sz="2400" dirty="0"/>
              <a:t>is the wind catcher. These air </a:t>
            </a:r>
            <a:r>
              <a:rPr lang="en-US" sz="2400" dirty="0" smtClean="0"/>
              <a:t>collectors face </a:t>
            </a:r>
            <a:r>
              <a:rPr lang="en-US" sz="2400" dirty="0"/>
              <a:t>into the prevailing wind, and </a:t>
            </a:r>
            <a:r>
              <a:rPr lang="en-US" sz="2400" dirty="0" smtClean="0"/>
              <a:t>funnel moving </a:t>
            </a:r>
            <a:r>
              <a:rPr lang="en-US" sz="2400" dirty="0"/>
              <a:t>air into occupied spaces to provide </a:t>
            </a:r>
            <a:r>
              <a:rPr lang="en-US" sz="2400" dirty="0" smtClean="0"/>
              <a:t>a cooling breeze.</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759872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fontScale="90000"/>
          </a:bodyPr>
          <a:lstStyle/>
          <a:p>
            <a:pPr lvl="1" algn="ctr" rtl="0">
              <a:lnSpc>
                <a:spcPct val="90000"/>
              </a:lnSpc>
              <a:spcBef>
                <a:spcPct val="0"/>
              </a:spcBef>
            </a:pPr>
            <a:r>
              <a:rPr lang="en-US" sz="3200" b="1" dirty="0" smtClean="0"/>
              <a:t>GEOTHERMAL SYSTEMS</a:t>
            </a:r>
            <a:br>
              <a:rPr lang="en-US" sz="3200" b="1" dirty="0" smtClean="0"/>
            </a:br>
            <a:endParaRPr lang="en-US" b="1" dirty="0"/>
          </a:p>
        </p:txBody>
      </p:sp>
      <p:sp>
        <p:nvSpPr>
          <p:cNvPr id="3" name="Content Placeholder 2"/>
          <p:cNvSpPr>
            <a:spLocks noGrp="1"/>
          </p:cNvSpPr>
          <p:nvPr>
            <p:ph idx="1"/>
          </p:nvPr>
        </p:nvSpPr>
        <p:spPr>
          <a:xfrm>
            <a:off x="838200" y="2045313"/>
            <a:ext cx="10515600" cy="4351338"/>
          </a:xfrm>
        </p:spPr>
        <p:txBody>
          <a:bodyPr>
            <a:normAutofit lnSpcReduction="10000"/>
          </a:bodyPr>
          <a:lstStyle/>
          <a:p>
            <a:pPr>
              <a:spcBef>
                <a:spcPct val="50000"/>
              </a:spcBef>
              <a:buFont typeface="Symbol" panose="05050102010706020507" pitchFamily="18" charset="2"/>
              <a:buChar char=""/>
            </a:pPr>
            <a:r>
              <a:rPr lang="en-US" altLang="en-US" b="1" dirty="0"/>
              <a:t>Hot Water Reservoirs</a:t>
            </a:r>
            <a:r>
              <a:rPr lang="en-US" altLang="en-US" dirty="0"/>
              <a:t>: As the name implies these are reservoirs of hot underground water.  There is a large amount of them in the US, but they are more suited for space heating than for electricity production.</a:t>
            </a:r>
          </a:p>
          <a:p>
            <a:pPr>
              <a:spcBef>
                <a:spcPct val="50000"/>
              </a:spcBef>
              <a:buFont typeface="Symbol" panose="05050102010706020507" pitchFamily="18" charset="2"/>
              <a:buChar char=""/>
            </a:pPr>
            <a:r>
              <a:rPr lang="en-US" altLang="en-US" b="1" dirty="0"/>
              <a:t>Natural Stem Reservoirs</a:t>
            </a:r>
            <a:r>
              <a:rPr lang="en-US" altLang="en-US" dirty="0"/>
              <a:t>:  In this case a hole dug into the ground can cause steam to come to the surface.  This type of resource is rare in the US.   </a:t>
            </a:r>
          </a:p>
          <a:p>
            <a:pPr>
              <a:spcBef>
                <a:spcPct val="50000"/>
              </a:spcBef>
              <a:buFont typeface="Symbol" panose="05050102010706020507" pitchFamily="18" charset="2"/>
              <a:buChar char=""/>
            </a:pPr>
            <a:r>
              <a:rPr lang="en-US" altLang="en-US" b="1" dirty="0" err="1"/>
              <a:t>Geopressured</a:t>
            </a:r>
            <a:r>
              <a:rPr lang="en-US" altLang="en-US" b="1" dirty="0"/>
              <a:t> Reservoirs</a:t>
            </a:r>
            <a:r>
              <a:rPr lang="en-US" altLang="en-US" dirty="0"/>
              <a:t>:  In this type of reserve, brine completely saturated with natural gas in stored under pressure from the weight of overlying rock.  This type of resource can be used for both heat and for natural gas.</a:t>
            </a:r>
          </a:p>
          <a:p>
            <a:endParaRPr lang="en-US" dirty="0"/>
          </a:p>
        </p:txBody>
      </p:sp>
      <p:sp>
        <p:nvSpPr>
          <p:cNvPr id="4" name="TextBox 3"/>
          <p:cNvSpPr txBox="1"/>
          <p:nvPr/>
        </p:nvSpPr>
        <p:spPr>
          <a:xfrm>
            <a:off x="838200" y="1236372"/>
            <a:ext cx="8305800" cy="584775"/>
          </a:xfrm>
          <a:prstGeom prst="rect">
            <a:avLst/>
          </a:prstGeom>
          <a:noFill/>
        </p:spPr>
        <p:txBody>
          <a:bodyPr wrap="square" rtlCol="0">
            <a:spAutoFit/>
          </a:bodyPr>
          <a:lstStyle/>
          <a:p>
            <a:r>
              <a:rPr lang="en-US" sz="3200" b="1" dirty="0"/>
              <a:t>Different Geothermal </a:t>
            </a:r>
            <a:r>
              <a:rPr lang="en-US" sz="3200" b="1" dirty="0" smtClean="0"/>
              <a:t>Energy Sources </a:t>
            </a:r>
            <a:r>
              <a:rPr lang="en-US" sz="1600" dirty="0" smtClean="0"/>
              <a:t>(1)</a:t>
            </a:r>
            <a:endParaRPr lang="en-US" sz="1600" dirty="0"/>
          </a:p>
        </p:txBody>
      </p:sp>
    </p:spTree>
    <p:extLst>
      <p:ext uri="{BB962C8B-B14F-4D97-AF65-F5344CB8AC3E}">
        <p14:creationId xmlns:p14="http://schemas.microsoft.com/office/powerpoint/2010/main" val="469161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8338" y="602673"/>
            <a:ext cx="10277341" cy="6001643"/>
          </a:xfrm>
          <a:prstGeom prst="rect">
            <a:avLst/>
          </a:prstGeom>
          <a:noFill/>
        </p:spPr>
        <p:txBody>
          <a:bodyPr wrap="square" rtlCol="0">
            <a:spAutoFit/>
          </a:bodyPr>
          <a:lstStyle/>
          <a:p>
            <a:pPr marL="800100" lvl="1" indent="-342900">
              <a:buFont typeface="Arial" panose="020B0604020202020204" pitchFamily="34" charset="0"/>
              <a:buChar char="•"/>
            </a:pPr>
            <a:r>
              <a:rPr lang="en-US" sz="2400" u="sng" dirty="0"/>
              <a:t>Passive Solar </a:t>
            </a:r>
            <a:r>
              <a:rPr lang="en-US" sz="2400" dirty="0" smtClean="0"/>
              <a:t>- In </a:t>
            </a:r>
            <a:r>
              <a:rPr lang="en-US" sz="2400" dirty="0"/>
              <a:t>many locations the sun is the cheapest </a:t>
            </a:r>
            <a:r>
              <a:rPr lang="en-US" sz="2400" dirty="0" smtClean="0"/>
              <a:t>and most </a:t>
            </a:r>
            <a:r>
              <a:rPr lang="en-US" sz="2400" dirty="0"/>
              <a:t>reliable heat source. </a:t>
            </a:r>
            <a:r>
              <a:rPr lang="en-US" sz="1600" dirty="0"/>
              <a:t>(5</a:t>
            </a:r>
            <a:r>
              <a:rPr lang="en-US" sz="1600" dirty="0" smtClean="0"/>
              <a:t>)</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By </a:t>
            </a:r>
            <a:r>
              <a:rPr lang="en-US" sz="2400" dirty="0"/>
              <a:t>siting and </a:t>
            </a:r>
            <a:r>
              <a:rPr lang="en-US" sz="2400" dirty="0" smtClean="0"/>
              <a:t>designing a </a:t>
            </a:r>
            <a:r>
              <a:rPr lang="en-US" sz="2400" dirty="0"/>
              <a:t>building for the best capture of solar gain</a:t>
            </a:r>
            <a:r>
              <a:rPr lang="en-US" sz="2400" dirty="0" smtClean="0"/>
              <a:t>, the </a:t>
            </a:r>
            <a:r>
              <a:rPr lang="en-US" sz="2400" dirty="0"/>
              <a:t>owner can reap maximum energy gain </a:t>
            </a:r>
            <a:r>
              <a:rPr lang="en-US" sz="2400" dirty="0" smtClean="0"/>
              <a:t>from a </a:t>
            </a:r>
            <a:r>
              <a:rPr lang="en-US" sz="2400" dirty="0"/>
              <a:t>minimal investment.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For </a:t>
            </a:r>
            <a:r>
              <a:rPr lang="en-US" sz="2400" dirty="0"/>
              <a:t>best passive solar performance, the </a:t>
            </a:r>
            <a:r>
              <a:rPr lang="en-US" sz="2400" dirty="0" smtClean="0"/>
              <a:t>highest concentration </a:t>
            </a:r>
            <a:r>
              <a:rPr lang="en-US" sz="2400" dirty="0"/>
              <a:t>of windows should be on </a:t>
            </a:r>
            <a:r>
              <a:rPr lang="en-US" sz="2400" dirty="0" smtClean="0"/>
              <a:t>the building’s </a:t>
            </a:r>
            <a:r>
              <a:rPr lang="en-US" sz="2400" dirty="0"/>
              <a:t>southern face, although generally </a:t>
            </a:r>
            <a:r>
              <a:rPr lang="en-US" sz="2400" dirty="0" smtClean="0"/>
              <a:t>the total </a:t>
            </a:r>
            <a:r>
              <a:rPr lang="en-US" sz="2400" dirty="0"/>
              <a:t>window area should not exceed 15% of </a:t>
            </a:r>
            <a:r>
              <a:rPr lang="en-US" sz="2400" dirty="0" smtClean="0"/>
              <a:t>the building’s </a:t>
            </a:r>
            <a:r>
              <a:rPr lang="en-US" sz="2400" dirty="0"/>
              <a:t>total floor area.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Southern windows provide </a:t>
            </a:r>
            <a:r>
              <a:rPr lang="en-US" sz="2400" dirty="0"/>
              <a:t>the best opportunity for solar heat </a:t>
            </a:r>
            <a:r>
              <a:rPr lang="en-US" sz="2400" dirty="0" smtClean="0"/>
              <a:t>gain in </a:t>
            </a:r>
            <a:r>
              <a:rPr lang="en-US" sz="2400" dirty="0"/>
              <a:t>winter.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Through </a:t>
            </a:r>
            <a:r>
              <a:rPr lang="en-US" sz="2400" dirty="0"/>
              <a:t>careful placement and shading</a:t>
            </a:r>
            <a:r>
              <a:rPr lang="en-US" sz="2400" dirty="0" smtClean="0"/>
              <a:t>, these </a:t>
            </a:r>
            <a:r>
              <a:rPr lang="en-US" sz="2400" dirty="0"/>
              <a:t>windows can capture the heat from </a:t>
            </a:r>
            <a:r>
              <a:rPr lang="en-US" sz="2400" dirty="0" smtClean="0"/>
              <a:t>a low-angle </a:t>
            </a:r>
            <a:r>
              <a:rPr lang="en-US" sz="2400" dirty="0"/>
              <a:t>winter sun, while excluding much of the heat from the summer sun high in the sky.</a:t>
            </a:r>
          </a:p>
        </p:txBody>
      </p:sp>
    </p:spTree>
    <p:extLst>
      <p:ext uri="{BB962C8B-B14F-4D97-AF65-F5344CB8AC3E}">
        <p14:creationId xmlns:p14="http://schemas.microsoft.com/office/powerpoint/2010/main" val="4280137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98764"/>
            <a:ext cx="10338955" cy="378565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In a structure with passive solar heat, </a:t>
            </a:r>
            <a:r>
              <a:rPr lang="en-US" sz="2400" dirty="0" smtClean="0"/>
              <a:t>capturing heat </a:t>
            </a:r>
            <a:r>
              <a:rPr lang="en-US" sz="2400" dirty="0"/>
              <a:t>from the sun is only part of the battle</a:t>
            </a:r>
            <a:r>
              <a:rPr lang="en-US" sz="2400" dirty="0" smtClean="0"/>
              <a:t>.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Storing </a:t>
            </a:r>
            <a:r>
              <a:rPr lang="en-US" sz="2400" dirty="0"/>
              <a:t>it to help moderate night-time </a:t>
            </a:r>
            <a:r>
              <a:rPr lang="en-US" sz="2400" dirty="0" smtClean="0"/>
              <a:t>temperature swings </a:t>
            </a:r>
            <a:r>
              <a:rPr lang="en-US" sz="2400" dirty="0"/>
              <a:t>is also a key element in a </a:t>
            </a:r>
            <a:r>
              <a:rPr lang="en-US" sz="2400" dirty="0" smtClean="0"/>
              <a:t>passive solar </a:t>
            </a:r>
            <a:r>
              <a:rPr lang="en-US" sz="2400" dirty="0"/>
              <a:t>design.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Storage </a:t>
            </a:r>
            <a:r>
              <a:rPr lang="en-US" sz="2400" dirty="0"/>
              <a:t>capacity is provided </a:t>
            </a:r>
            <a:r>
              <a:rPr lang="en-US" sz="2400" dirty="0" smtClean="0"/>
              <a:t>by thermal </a:t>
            </a:r>
            <a:r>
              <a:rPr lang="en-US" sz="2400" dirty="0"/>
              <a:t>mass within the structure.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There are many </a:t>
            </a:r>
            <a:r>
              <a:rPr lang="en-US" sz="2400" dirty="0"/>
              <a:t>options for providing thermal mass, </a:t>
            </a:r>
            <a:r>
              <a:rPr lang="en-US" sz="2400" dirty="0" smtClean="0"/>
              <a:t>ranging from </a:t>
            </a:r>
            <a:r>
              <a:rPr lang="en-US" sz="2400" dirty="0"/>
              <a:t>special interior walls containing </a:t>
            </a:r>
            <a:r>
              <a:rPr lang="en-US" sz="2400" dirty="0" smtClean="0"/>
              <a:t>barrels of </a:t>
            </a:r>
            <a:r>
              <a:rPr lang="en-US" sz="2400" dirty="0"/>
              <a:t>water to dark-colored stone flooring. </a:t>
            </a:r>
            <a:endParaRPr lang="en-US" dirty="0"/>
          </a:p>
        </p:txBody>
      </p:sp>
    </p:spTree>
    <p:extLst>
      <p:ext uri="{BB962C8B-B14F-4D97-AF65-F5344CB8AC3E}">
        <p14:creationId xmlns:p14="http://schemas.microsoft.com/office/powerpoint/2010/main" val="2718202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141" y="117693"/>
            <a:ext cx="11102028" cy="6370975"/>
          </a:xfrm>
          <a:prstGeom prst="rect">
            <a:avLst/>
          </a:prstGeom>
          <a:noFill/>
        </p:spPr>
        <p:txBody>
          <a:bodyPr wrap="square" rtlCol="0">
            <a:spAutoFit/>
          </a:bodyPr>
          <a:lstStyle/>
          <a:p>
            <a:pPr marL="800100" lvl="1" indent="-342900">
              <a:buFont typeface="Arial" panose="020B0604020202020204" pitchFamily="34" charset="0"/>
              <a:buChar char="•"/>
            </a:pPr>
            <a:r>
              <a:rPr lang="en-US" sz="2400" u="sng" dirty="0" smtClean="0"/>
              <a:t>Shading</a:t>
            </a:r>
            <a:r>
              <a:rPr lang="en-US" sz="2400" dirty="0" smtClean="0"/>
              <a:t> - Often </a:t>
            </a:r>
            <a:r>
              <a:rPr lang="en-US" sz="2400" dirty="0"/>
              <a:t>in agricultural buildings there is </a:t>
            </a:r>
            <a:r>
              <a:rPr lang="en-US" sz="2400" dirty="0" smtClean="0"/>
              <a:t>less concern </a:t>
            </a:r>
            <a:r>
              <a:rPr lang="en-US" sz="2400" dirty="0"/>
              <a:t>with capturing enough solar heat </a:t>
            </a:r>
            <a:r>
              <a:rPr lang="en-US" sz="2400" dirty="0" smtClean="0"/>
              <a:t>than with </a:t>
            </a:r>
            <a:r>
              <a:rPr lang="en-US" sz="2400" dirty="0"/>
              <a:t>preventing overheating. </a:t>
            </a:r>
            <a:r>
              <a:rPr lang="en-US" sz="1600" dirty="0"/>
              <a:t>(5</a:t>
            </a:r>
            <a:r>
              <a:rPr lang="en-US" sz="1600" dirty="0" smtClean="0"/>
              <a:t>)</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In </a:t>
            </a:r>
            <a:r>
              <a:rPr lang="en-US" sz="2400" dirty="0"/>
              <a:t>warm </a:t>
            </a:r>
            <a:r>
              <a:rPr lang="en-US" sz="2400" dirty="0" smtClean="0"/>
              <a:t>climates and </a:t>
            </a:r>
            <a:r>
              <a:rPr lang="en-US" sz="2400" dirty="0"/>
              <a:t>seasonally used buildings, preventing </a:t>
            </a:r>
            <a:r>
              <a:rPr lang="en-US" sz="2400" dirty="0" smtClean="0"/>
              <a:t>heat gain </a:t>
            </a:r>
            <a:r>
              <a:rPr lang="en-US" sz="2400" dirty="0"/>
              <a:t>may be the more important strategy, </a:t>
            </a:r>
            <a:r>
              <a:rPr lang="en-US" sz="2400" dirty="0" smtClean="0"/>
              <a:t>and shading </a:t>
            </a:r>
            <a:r>
              <a:rPr lang="en-US" sz="2400" dirty="0"/>
              <a:t>is a key means of avoiding </a:t>
            </a:r>
            <a:r>
              <a:rPr lang="en-US" sz="2400" dirty="0" smtClean="0"/>
              <a:t>unwanted heat </a:t>
            </a:r>
            <a:r>
              <a:rPr lang="en-US" sz="2400" dirty="0"/>
              <a:t>buildup.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Shade </a:t>
            </a:r>
            <a:r>
              <a:rPr lang="en-US" sz="2400" dirty="0"/>
              <a:t>can be provided by vegetation, </a:t>
            </a:r>
            <a:r>
              <a:rPr lang="en-US" sz="2400" dirty="0" smtClean="0"/>
              <a:t>constructions, or </a:t>
            </a:r>
            <a:r>
              <a:rPr lang="en-US" sz="2400" dirty="0"/>
              <a:t>a combination of the two.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Quick growing deciduous </a:t>
            </a:r>
            <a:r>
              <a:rPr lang="en-US" sz="2400" dirty="0"/>
              <a:t>trees are often chosen </a:t>
            </a:r>
            <a:r>
              <a:rPr lang="en-US" sz="2400" dirty="0" smtClean="0"/>
              <a:t>because they </a:t>
            </a:r>
            <a:r>
              <a:rPr lang="en-US" sz="2400" dirty="0"/>
              <a:t>can provide summer </a:t>
            </a:r>
            <a:r>
              <a:rPr lang="en-US" sz="2400" dirty="0" smtClean="0"/>
              <a:t>shade, yet </a:t>
            </a:r>
            <a:r>
              <a:rPr lang="en-US" sz="2400" dirty="0"/>
              <a:t>when </a:t>
            </a:r>
            <a:r>
              <a:rPr lang="en-US" sz="2400" dirty="0" smtClean="0"/>
              <a:t>the </a:t>
            </a:r>
            <a:r>
              <a:rPr lang="en-US" sz="2400" dirty="0"/>
              <a:t>leaves have fallen they </a:t>
            </a:r>
            <a:r>
              <a:rPr lang="en-US" sz="2400" dirty="0" smtClean="0"/>
              <a:t>allow the </a:t>
            </a:r>
            <a:r>
              <a:rPr lang="en-US" sz="2400" dirty="0"/>
              <a:t>sun to reach the </a:t>
            </a:r>
            <a:r>
              <a:rPr lang="en-US" sz="2400" dirty="0" smtClean="0"/>
              <a:t>building, boosting solar gain.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Trellises </a:t>
            </a:r>
            <a:r>
              <a:rPr lang="en-US" sz="2400" dirty="0"/>
              <a:t>can also </a:t>
            </a:r>
            <a:r>
              <a:rPr lang="en-US" sz="2400" dirty="0" smtClean="0"/>
              <a:t>provide window shading.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Awnings </a:t>
            </a:r>
            <a:r>
              <a:rPr lang="en-US" sz="2400" dirty="0"/>
              <a:t>and slatted </a:t>
            </a:r>
            <a:r>
              <a:rPr lang="en-US" sz="2400" dirty="0" smtClean="0"/>
              <a:t>above-window shades </a:t>
            </a:r>
            <a:r>
              <a:rPr lang="en-US" sz="2400" dirty="0"/>
              <a:t>are other means of protecting </a:t>
            </a:r>
            <a:r>
              <a:rPr lang="en-US" sz="2400" dirty="0" smtClean="0"/>
              <a:t>windows.  </a:t>
            </a:r>
            <a:endParaRPr lang="en-US" dirty="0"/>
          </a:p>
        </p:txBody>
      </p:sp>
    </p:spTree>
    <p:extLst>
      <p:ext uri="{BB962C8B-B14F-4D97-AF65-F5344CB8AC3E}">
        <p14:creationId xmlns:p14="http://schemas.microsoft.com/office/powerpoint/2010/main" val="155130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5916" y="476518"/>
            <a:ext cx="9800822" cy="5632311"/>
          </a:xfrm>
          <a:prstGeom prst="rect">
            <a:avLst/>
          </a:prstGeom>
          <a:noFill/>
        </p:spPr>
        <p:txBody>
          <a:bodyPr wrap="square" rtlCol="0">
            <a:spAutoFit/>
          </a:bodyPr>
          <a:lstStyle/>
          <a:p>
            <a:pPr marL="342900" indent="-342900">
              <a:buFont typeface="Arial" panose="020B0604020202020204" pitchFamily="34" charset="0"/>
              <a:buChar char="•"/>
            </a:pPr>
            <a:r>
              <a:rPr lang="en-US" sz="2400" u="sng" dirty="0" smtClean="0"/>
              <a:t>Earth Berms </a:t>
            </a:r>
            <a:r>
              <a:rPr lang="en-US" sz="2400" dirty="0" smtClean="0"/>
              <a:t>- Another </a:t>
            </a:r>
            <a:r>
              <a:rPr lang="en-US" sz="2400" dirty="0"/>
              <a:t>natural force that can </a:t>
            </a:r>
            <a:r>
              <a:rPr lang="en-US" sz="2400" dirty="0" smtClean="0"/>
              <a:t>significantly contribute </a:t>
            </a:r>
            <a:r>
              <a:rPr lang="en-US" sz="2400" dirty="0"/>
              <a:t>to reducing energy use in buildings </a:t>
            </a:r>
            <a:r>
              <a:rPr lang="en-US" sz="2400" dirty="0" smtClean="0"/>
              <a:t>is the </a:t>
            </a:r>
            <a:r>
              <a:rPr lang="en-US" sz="2400" dirty="0"/>
              <a:t>temperature-moderating thermal mass of </a:t>
            </a:r>
            <a:r>
              <a:rPr lang="en-US" sz="2400" dirty="0" smtClean="0"/>
              <a:t>the earth </a:t>
            </a:r>
            <a:r>
              <a:rPr lang="en-US" sz="2400" dirty="0"/>
              <a:t>itself. </a:t>
            </a:r>
            <a:r>
              <a:rPr lang="en-US" sz="1600" dirty="0"/>
              <a:t>(5</a:t>
            </a:r>
            <a:r>
              <a:rPr lang="en-US" sz="1600" dirty="0" smtClean="0"/>
              <a:t>)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When </a:t>
            </a:r>
            <a:r>
              <a:rPr lang="en-US" sz="2400" dirty="0"/>
              <a:t>a building is set into a </a:t>
            </a:r>
            <a:r>
              <a:rPr lang="en-US" sz="2400" dirty="0" smtClean="0"/>
              <a:t>slope or </a:t>
            </a:r>
            <a:r>
              <a:rPr lang="en-US" sz="2400" dirty="0"/>
              <a:t>simply set deeper than usual into the </a:t>
            </a:r>
            <a:r>
              <a:rPr lang="en-US" sz="2400" dirty="0" smtClean="0"/>
              <a:t>ground of </a:t>
            </a:r>
            <a:r>
              <a:rPr lang="en-US" sz="2400" dirty="0"/>
              <a:t>a level site, the surrounding earth helps </a:t>
            </a:r>
            <a:r>
              <a:rPr lang="en-US" sz="2400" dirty="0" smtClean="0"/>
              <a:t>shelter the </a:t>
            </a:r>
            <a:r>
              <a:rPr lang="en-US" sz="2400" dirty="0"/>
              <a:t>structure from heat loss or gain.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surrounding earth </a:t>
            </a:r>
            <a:r>
              <a:rPr lang="en-US" sz="2400" dirty="0"/>
              <a:t>acts as a thermal reservoir, </a:t>
            </a:r>
            <a:r>
              <a:rPr lang="en-US" sz="2400" dirty="0" smtClean="0"/>
              <a:t>moderating the </a:t>
            </a:r>
            <a:r>
              <a:rPr lang="en-US" sz="2400" dirty="0"/>
              <a:t>indoor temperature of the </a:t>
            </a:r>
            <a:r>
              <a:rPr lang="en-US" sz="2400" dirty="0" smtClean="0"/>
              <a:t>building as </a:t>
            </a:r>
            <a:r>
              <a:rPr lang="en-US" sz="2400" dirty="0"/>
              <a:t>the outside air temperature changes.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There are </a:t>
            </a:r>
            <a:r>
              <a:rPr lang="en-US" sz="2400" dirty="0"/>
              <a:t>two important considerations when </a:t>
            </a:r>
            <a:r>
              <a:rPr lang="en-US" sz="2400" dirty="0" smtClean="0"/>
              <a:t>earth </a:t>
            </a:r>
            <a:r>
              <a:rPr lang="en-US" sz="2400" dirty="0" err="1" smtClean="0"/>
              <a:t>berming</a:t>
            </a:r>
            <a:r>
              <a:rPr lang="en-US" sz="2400" dirty="0" smtClean="0"/>
              <a:t> buildings</a:t>
            </a:r>
            <a:r>
              <a:rPr lang="en-US" sz="2400" dirty="0"/>
              <a:t>: </a:t>
            </a:r>
            <a:r>
              <a:rPr lang="en-US" sz="2400" dirty="0" smtClean="0"/>
              <a:t>1) the </a:t>
            </a:r>
            <a:r>
              <a:rPr lang="en-US" sz="2400" dirty="0"/>
              <a:t>structure must be </a:t>
            </a:r>
            <a:r>
              <a:rPr lang="en-US" sz="2400" dirty="0" smtClean="0"/>
              <a:t>designed to </a:t>
            </a:r>
            <a:r>
              <a:rPr lang="en-US" sz="2400" dirty="0"/>
              <a:t>support the pressure of the </a:t>
            </a:r>
            <a:r>
              <a:rPr lang="en-US" sz="2400" dirty="0" smtClean="0"/>
              <a:t>surrounding earth</a:t>
            </a:r>
            <a:r>
              <a:rPr lang="en-US" sz="2400" dirty="0"/>
              <a:t>, and </a:t>
            </a:r>
            <a:r>
              <a:rPr lang="en-US" sz="2400" dirty="0" smtClean="0"/>
              <a:t>2) the </a:t>
            </a:r>
            <a:r>
              <a:rPr lang="en-US" sz="2400" dirty="0"/>
              <a:t>building system must be </a:t>
            </a:r>
            <a:r>
              <a:rPr lang="en-US" sz="2400" dirty="0" smtClean="0"/>
              <a:t>protected from </a:t>
            </a:r>
            <a:r>
              <a:rPr lang="en-US" sz="2400" dirty="0"/>
              <a:t>moisture in the soil. </a:t>
            </a:r>
            <a:endParaRPr lang="en-US" sz="1400" dirty="0"/>
          </a:p>
        </p:txBody>
      </p:sp>
    </p:spTree>
    <p:extLst>
      <p:ext uri="{BB962C8B-B14F-4D97-AF65-F5344CB8AC3E}">
        <p14:creationId xmlns:p14="http://schemas.microsoft.com/office/powerpoint/2010/main" val="1583614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1" y="487025"/>
            <a:ext cx="10959921" cy="6370975"/>
          </a:xfrm>
          <a:prstGeom prst="rect">
            <a:avLst/>
          </a:prstGeom>
          <a:noFill/>
        </p:spPr>
        <p:txBody>
          <a:bodyPr wrap="square" rtlCol="0">
            <a:spAutoFit/>
          </a:bodyPr>
          <a:lstStyle/>
          <a:p>
            <a:pPr marL="800100" lvl="1" indent="-342900">
              <a:buFont typeface="Arial" panose="020B0604020202020204" pitchFamily="34" charset="0"/>
              <a:buChar char="•"/>
            </a:pPr>
            <a:r>
              <a:rPr lang="en-US" sz="2400" u="sng" dirty="0" smtClean="0"/>
              <a:t>Photovoltaics</a:t>
            </a:r>
            <a:r>
              <a:rPr lang="en-US" sz="2400" dirty="0" smtClean="0"/>
              <a:t> - Solar electric energy systems, or photovoltaics, can supply power for any number of remote agricultural applications, including pumping and electric fencing.</a:t>
            </a:r>
            <a:r>
              <a:rPr lang="en-US" sz="1600" dirty="0" smtClean="0"/>
              <a:t> </a:t>
            </a:r>
            <a:r>
              <a:rPr lang="en-US" sz="1600" dirty="0"/>
              <a:t>(5</a:t>
            </a:r>
            <a:r>
              <a:rPr lang="en-US" sz="1600" dirty="0" smtClean="0"/>
              <a:t>)</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Photovoltaics </a:t>
            </a:r>
            <a:r>
              <a:rPr lang="en-US" sz="2400" dirty="0"/>
              <a:t>can also be used </a:t>
            </a:r>
            <a:r>
              <a:rPr lang="en-US" sz="2400" dirty="0" smtClean="0"/>
              <a:t>to generate </a:t>
            </a:r>
            <a:r>
              <a:rPr lang="en-US" sz="2400" dirty="0"/>
              <a:t>electricity for lighting buildings or </a:t>
            </a:r>
            <a:r>
              <a:rPr lang="en-US" sz="2400" dirty="0" smtClean="0"/>
              <a:t>operating equipment </a:t>
            </a:r>
            <a:r>
              <a:rPr lang="en-US" sz="2400" dirty="0"/>
              <a:t>and appliances.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There </a:t>
            </a:r>
            <a:r>
              <a:rPr lang="en-US" sz="2400" dirty="0"/>
              <a:t>are </a:t>
            </a:r>
            <a:r>
              <a:rPr lang="en-US" sz="2400" dirty="0" smtClean="0"/>
              <a:t>several options </a:t>
            </a:r>
            <a:r>
              <a:rPr lang="en-US" sz="2400" dirty="0"/>
              <a:t>for solar electric systems.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They can be </a:t>
            </a:r>
            <a:r>
              <a:rPr lang="en-US" sz="2400" dirty="0"/>
              <a:t>designed to tie into the power grid as </a:t>
            </a:r>
            <a:r>
              <a:rPr lang="en-US" sz="2400" dirty="0" smtClean="0"/>
              <a:t>utilities allow</a:t>
            </a:r>
            <a:r>
              <a:rPr lang="en-US" sz="2400" dirty="0"/>
              <a:t>, feeding any excess power back into </a:t>
            </a:r>
            <a:r>
              <a:rPr lang="en-US" sz="2400" dirty="0" smtClean="0"/>
              <a:t>the grid </a:t>
            </a:r>
            <a:r>
              <a:rPr lang="en-US" sz="2400" dirty="0"/>
              <a:t>to run the meter backwards, and </a:t>
            </a:r>
            <a:r>
              <a:rPr lang="en-US" sz="2400" dirty="0" smtClean="0"/>
              <a:t>drawing power </a:t>
            </a:r>
            <a:r>
              <a:rPr lang="en-US" sz="2400" dirty="0"/>
              <a:t>from the grid when they aren’t generating</a:t>
            </a:r>
            <a:r>
              <a:rPr lang="en-US" sz="2400" dirty="0" smtClean="0"/>
              <a:t>.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At </a:t>
            </a:r>
            <a:r>
              <a:rPr lang="en-US" sz="2400" dirty="0"/>
              <a:t>remote sites, photovoltaics team </a:t>
            </a:r>
            <a:r>
              <a:rPr lang="en-US" sz="2400" dirty="0" smtClean="0"/>
              <a:t>with storage </a:t>
            </a:r>
            <a:r>
              <a:rPr lang="en-US" sz="2400" dirty="0"/>
              <a:t>batteries to provide a reliable power </a:t>
            </a:r>
            <a:r>
              <a:rPr lang="en-US" sz="2400" dirty="0" smtClean="0"/>
              <a:t>supply at </a:t>
            </a:r>
            <a:r>
              <a:rPr lang="en-US" sz="2400" dirty="0"/>
              <a:t>any time. The solar panels can be </a:t>
            </a:r>
            <a:r>
              <a:rPr lang="en-US" sz="2400" dirty="0" smtClean="0"/>
              <a:t>mounted on </a:t>
            </a:r>
            <a:r>
              <a:rPr lang="en-US" sz="2400" dirty="0"/>
              <a:t>a building rooftop that provides the right </a:t>
            </a:r>
            <a:r>
              <a:rPr lang="en-US" sz="2400" dirty="0" smtClean="0"/>
              <a:t>aspect and </a:t>
            </a:r>
            <a:r>
              <a:rPr lang="en-US" sz="2400" dirty="0"/>
              <a:t>angle, or mounted in a freestanding array.</a:t>
            </a:r>
            <a:endParaRPr lang="en-US" dirty="0"/>
          </a:p>
        </p:txBody>
      </p:sp>
    </p:spTree>
    <p:extLst>
      <p:ext uri="{BB962C8B-B14F-4D97-AF65-F5344CB8AC3E}">
        <p14:creationId xmlns:p14="http://schemas.microsoft.com/office/powerpoint/2010/main" val="3282968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642" y="489397"/>
            <a:ext cx="10097037" cy="3416320"/>
          </a:xfrm>
          <a:prstGeom prst="rect">
            <a:avLst/>
          </a:prstGeom>
          <a:noFill/>
        </p:spPr>
        <p:txBody>
          <a:bodyPr wrap="square" rtlCol="0">
            <a:spAutoFit/>
          </a:bodyPr>
          <a:lstStyle/>
          <a:p>
            <a:pPr marL="800100" lvl="1" indent="-342900">
              <a:buFont typeface="Arial" panose="020B0604020202020204" pitchFamily="34" charset="0"/>
              <a:buChar char="•"/>
            </a:pPr>
            <a:r>
              <a:rPr lang="en-US" sz="2400" u="sng" dirty="0" smtClean="0"/>
              <a:t>Solar Water Heating </a:t>
            </a:r>
            <a:r>
              <a:rPr lang="en-US" sz="2400" dirty="0" smtClean="0"/>
              <a:t>- Solar </a:t>
            </a:r>
            <a:r>
              <a:rPr lang="en-US" sz="2400" dirty="0"/>
              <a:t>water-heating systems range from </a:t>
            </a:r>
            <a:r>
              <a:rPr lang="en-US" sz="2400" dirty="0" smtClean="0"/>
              <a:t>the simple </a:t>
            </a:r>
            <a:r>
              <a:rPr lang="en-US" sz="2400" dirty="0"/>
              <a:t>and homemade to the complex and expensive</a:t>
            </a:r>
            <a:r>
              <a:rPr lang="en-US" sz="2400" dirty="0" smtClean="0"/>
              <a:t>. </a:t>
            </a:r>
            <a:r>
              <a:rPr lang="en-US" sz="1600" dirty="0"/>
              <a:t>(5</a:t>
            </a:r>
            <a:r>
              <a:rPr lang="en-US" sz="1600" dirty="0" smtClean="0"/>
              <a:t>)</a:t>
            </a:r>
            <a:r>
              <a:rPr lang="en-US" sz="2400" dirty="0" smtClean="0"/>
              <a:t>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Generally </a:t>
            </a:r>
            <a:r>
              <a:rPr lang="en-US" sz="2400" dirty="0"/>
              <a:t>they serve to preheat </a:t>
            </a:r>
            <a:r>
              <a:rPr lang="en-US" sz="2400" dirty="0" smtClean="0"/>
              <a:t>water before </a:t>
            </a:r>
            <a:r>
              <a:rPr lang="en-US" sz="2400" dirty="0"/>
              <a:t>it reaches a conventional water heater</a:t>
            </a:r>
            <a:r>
              <a:rPr lang="en-US" sz="2400" dirty="0" smtClean="0"/>
              <a:t>, minimizing </a:t>
            </a:r>
            <a:r>
              <a:rPr lang="en-US" sz="2400" dirty="0"/>
              <a:t>the energy that the water heater </a:t>
            </a:r>
            <a:r>
              <a:rPr lang="en-US" sz="2400" dirty="0" smtClean="0"/>
              <a:t>then uses </a:t>
            </a:r>
            <a:r>
              <a:rPr lang="en-US" sz="2400" dirty="0"/>
              <a:t>to boost the water to its final temperature.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For </a:t>
            </a:r>
            <a:r>
              <a:rPr lang="en-US" sz="2400" dirty="0"/>
              <a:t>seasonally occupied </a:t>
            </a:r>
            <a:r>
              <a:rPr lang="en-US" sz="2400" dirty="0" smtClean="0"/>
              <a:t>or warm-climate </a:t>
            </a:r>
            <a:r>
              <a:rPr lang="en-US" sz="2400" dirty="0"/>
              <a:t>agricultural buildings, even </a:t>
            </a:r>
            <a:r>
              <a:rPr lang="en-US" sz="2400" dirty="0" smtClean="0"/>
              <a:t>a simple </a:t>
            </a:r>
            <a:r>
              <a:rPr lang="en-US" sz="2400" dirty="0"/>
              <a:t>solar hot-water system can offer </a:t>
            </a:r>
            <a:r>
              <a:rPr lang="en-US" sz="2400" dirty="0" smtClean="0"/>
              <a:t>energy savings </a:t>
            </a:r>
            <a:r>
              <a:rPr lang="en-US" sz="2400" dirty="0"/>
              <a:t>at minimal cost. </a:t>
            </a:r>
            <a:endParaRPr lang="en-US" dirty="0"/>
          </a:p>
        </p:txBody>
      </p:sp>
    </p:spTree>
    <p:extLst>
      <p:ext uri="{BB962C8B-B14F-4D97-AF65-F5344CB8AC3E}">
        <p14:creationId xmlns:p14="http://schemas.microsoft.com/office/powerpoint/2010/main" val="1934088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852" y="296214"/>
            <a:ext cx="10844011" cy="6278642"/>
          </a:xfrm>
          <a:prstGeom prst="rect">
            <a:avLst/>
          </a:prstGeom>
          <a:noFill/>
        </p:spPr>
        <p:txBody>
          <a:bodyPr wrap="square" rtlCol="0">
            <a:spAutoFit/>
          </a:bodyPr>
          <a:lstStyle/>
          <a:p>
            <a:endParaRPr lang="en-US" dirty="0" smtClean="0"/>
          </a:p>
          <a:p>
            <a:pPr marL="800100" lvl="1" indent="-342900">
              <a:buFont typeface="Arial" panose="020B0604020202020204" pitchFamily="34" charset="0"/>
              <a:buChar char="•"/>
            </a:pPr>
            <a:r>
              <a:rPr lang="en-US" sz="2400" dirty="0"/>
              <a:t>Solar water heating systems are composed of three main elements: the solar collector, insulated piping, and a hot water storage tank. While there are many design variations, essentially the solar collector gathers the heat from the sun and transfers the heat to potable water. This heated water flows out of the collector to a hot water tank, and is used as necessary</a:t>
            </a:r>
            <a:r>
              <a:rPr lang="en-US" sz="2400" dirty="0" smtClean="0"/>
              <a:t>.</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u="sng" dirty="0" smtClean="0"/>
              <a:t>Other Alternative Energy Sources </a:t>
            </a:r>
            <a:r>
              <a:rPr lang="en-US" sz="2400" dirty="0" smtClean="0"/>
              <a:t>- In addition to the sun, many other renewable power sources exist, and a number of them may be particularly well-suited to rural sites. </a:t>
            </a:r>
            <a:r>
              <a:rPr lang="en-US" sz="1600" dirty="0"/>
              <a:t>(5</a:t>
            </a:r>
            <a:r>
              <a:rPr lang="en-US" sz="1600" dirty="0" smtClean="0"/>
              <a:t>)</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Small scale wind </a:t>
            </a:r>
            <a:r>
              <a:rPr lang="en-US" sz="2400" dirty="0"/>
              <a:t>power, biomass generation, </a:t>
            </a:r>
            <a:r>
              <a:rPr lang="en-US" sz="2400" dirty="0" err="1" smtClean="0"/>
              <a:t>microhydro</a:t>
            </a:r>
            <a:r>
              <a:rPr lang="en-US" sz="2400" dirty="0" smtClean="0"/>
              <a:t> power</a:t>
            </a:r>
            <a:r>
              <a:rPr lang="en-US" sz="2400" dirty="0"/>
              <a:t>, and methane digesters are all </a:t>
            </a:r>
            <a:r>
              <a:rPr lang="en-US" sz="2400" dirty="0" smtClean="0"/>
              <a:t>potential sources </a:t>
            </a:r>
            <a:r>
              <a:rPr lang="en-US" sz="2400" dirty="0"/>
              <a:t>of renewable power for </a:t>
            </a:r>
            <a:r>
              <a:rPr lang="en-US" sz="2400" dirty="0" smtClean="0"/>
              <a:t>agricultural buildings</a:t>
            </a:r>
            <a:r>
              <a:rPr lang="en-US" sz="2400" dirty="0"/>
              <a:t>. </a:t>
            </a:r>
            <a:r>
              <a:rPr lang="en-US" sz="2400" dirty="0" smtClean="0"/>
              <a:t>  </a:t>
            </a:r>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smtClean="0"/>
              <a:t>Some of the alternative energy sources could be grown on site, increasing the sustainability of the energy.</a:t>
            </a:r>
            <a:endParaRPr lang="en-US" sz="24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809148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822" y="463640"/>
            <a:ext cx="10728101" cy="6740307"/>
          </a:xfrm>
          <a:prstGeom prst="rect">
            <a:avLst/>
          </a:prstGeom>
          <a:noFill/>
        </p:spPr>
        <p:txBody>
          <a:bodyPr wrap="square" rtlCol="0">
            <a:spAutoFit/>
          </a:bodyPr>
          <a:lstStyle/>
          <a:p>
            <a:r>
              <a:rPr lang="en-US" sz="2400" b="1" dirty="0" smtClean="0"/>
              <a:t>Building Energy </a:t>
            </a:r>
            <a:r>
              <a:rPr lang="en-US" sz="2400" b="1" dirty="0" err="1" smtClean="0"/>
              <a:t>Effeciency</a:t>
            </a:r>
            <a:r>
              <a:rPr lang="en-US" sz="2400" b="1" dirty="0" smtClean="0"/>
              <a:t>   </a:t>
            </a:r>
            <a:r>
              <a:rPr lang="en-US" sz="1600" dirty="0"/>
              <a:t>(5</a:t>
            </a:r>
            <a:r>
              <a:rPr lang="en-US" sz="1600" dirty="0" smtClean="0"/>
              <a:t>)</a:t>
            </a:r>
            <a:endParaRPr lang="en-US" sz="2400" b="1" dirty="0" smtClean="0"/>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smtClean="0"/>
              <a:t>Before </a:t>
            </a:r>
            <a:r>
              <a:rPr lang="en-US" sz="2400" dirty="0"/>
              <a:t>investing in renewable energy </a:t>
            </a:r>
            <a:r>
              <a:rPr lang="en-US" sz="2400" dirty="0" smtClean="0"/>
              <a:t>generation systems </a:t>
            </a:r>
            <a:r>
              <a:rPr lang="en-US" sz="2400" dirty="0"/>
              <a:t>for any building, it pays to </a:t>
            </a:r>
            <a:r>
              <a:rPr lang="en-US" sz="2400" dirty="0" smtClean="0"/>
              <a:t>make sure </a:t>
            </a:r>
            <a:r>
              <a:rPr lang="en-US" sz="2400" dirty="0"/>
              <a:t>that the building is as energy efficient </a:t>
            </a:r>
            <a:r>
              <a:rPr lang="en-US" sz="2400" dirty="0" smtClean="0"/>
              <a:t>as possible</a:t>
            </a:r>
            <a:r>
              <a:rPr lang="en-US" sz="2400" dirty="0"/>
              <a:t>. </a:t>
            </a:r>
            <a:r>
              <a:rPr lang="en-US" sz="2400" dirty="0" smtClean="0"/>
              <a:t> By applying the general principles of Green Building such as the LEED guidelines the agricultural buildings considered here will be more energy efficient and save the owner money.</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u="sng" dirty="0" smtClean="0"/>
              <a:t>Insulation</a:t>
            </a:r>
            <a:r>
              <a:rPr lang="en-US" sz="2400" dirty="0" smtClean="0"/>
              <a:t> </a:t>
            </a:r>
            <a:r>
              <a:rPr lang="en-US" sz="2400" dirty="0"/>
              <a:t>is the first line of defense </a:t>
            </a:r>
            <a:r>
              <a:rPr lang="en-US" sz="2400" dirty="0" smtClean="0"/>
              <a:t>for heated </a:t>
            </a:r>
            <a:r>
              <a:rPr lang="en-US" sz="2400" dirty="0"/>
              <a:t>or cooled buildings</a:t>
            </a:r>
            <a:r>
              <a:rPr lang="en-US" sz="2400" dirty="0" smtClean="0"/>
              <a:t>. Insulation </a:t>
            </a:r>
            <a:r>
              <a:rPr lang="en-US" sz="2400" dirty="0"/>
              <a:t>increases the </a:t>
            </a:r>
            <a:r>
              <a:rPr lang="en-US" sz="2400" dirty="0" smtClean="0"/>
              <a:t>resistance of </a:t>
            </a:r>
            <a:r>
              <a:rPr lang="en-US" sz="2400" dirty="0"/>
              <a:t>the building </a:t>
            </a:r>
            <a:r>
              <a:rPr lang="en-US" sz="2400" dirty="0" smtClean="0"/>
              <a:t>to heat </a:t>
            </a:r>
            <a:r>
              <a:rPr lang="en-US" sz="2400" dirty="0"/>
              <a:t>flow, helping to </a:t>
            </a:r>
            <a:r>
              <a:rPr lang="en-US" sz="2400" dirty="0" smtClean="0"/>
              <a:t>keep heated </a:t>
            </a:r>
            <a:r>
              <a:rPr lang="en-US" sz="2400" dirty="0"/>
              <a:t>or cooled air from escaping.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It’s </a:t>
            </a:r>
            <a:r>
              <a:rPr lang="en-US" sz="2400" dirty="0"/>
              <a:t>relatively easy to add insulation to walls</a:t>
            </a:r>
            <a:r>
              <a:rPr lang="en-US" sz="2400" dirty="0" smtClean="0"/>
              <a:t>, roofs</a:t>
            </a:r>
            <a:r>
              <a:rPr lang="en-US" sz="2400" dirty="0"/>
              <a:t>, and even floors, but when it comes to </a:t>
            </a:r>
            <a:r>
              <a:rPr lang="en-US" sz="2400" dirty="0" smtClean="0"/>
              <a:t>doors and </a:t>
            </a:r>
            <a:r>
              <a:rPr lang="en-US" sz="2400" dirty="0"/>
              <a:t>windows, high prices often frighten </a:t>
            </a:r>
            <a:r>
              <a:rPr lang="en-US" sz="2400" dirty="0" smtClean="0"/>
              <a:t>consumers away </a:t>
            </a:r>
            <a:r>
              <a:rPr lang="en-US" sz="2400" dirty="0"/>
              <a:t>from the most energy-efficient options</a:t>
            </a:r>
            <a:r>
              <a:rPr lang="en-US" sz="2400" dirty="0" smtClean="0"/>
              <a:t>.  However</a:t>
            </a:r>
            <a:r>
              <a:rPr lang="en-US" sz="2400" dirty="0"/>
              <a:t>, eliminating leaky, inefficient </a:t>
            </a:r>
            <a:r>
              <a:rPr lang="en-US" sz="2400" u="sng" dirty="0" smtClean="0"/>
              <a:t>doors and </a:t>
            </a:r>
            <a:r>
              <a:rPr lang="en-US" sz="2400" u="sng" dirty="0"/>
              <a:t>windows </a:t>
            </a:r>
            <a:r>
              <a:rPr lang="en-US" sz="2400" dirty="0"/>
              <a:t>can significantly improve </a:t>
            </a:r>
            <a:r>
              <a:rPr lang="en-US" sz="2400" dirty="0" smtClean="0"/>
              <a:t>a building’s </a:t>
            </a:r>
            <a:r>
              <a:rPr lang="en-US" sz="2400" dirty="0"/>
              <a:t>energy performance and comfort. </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228545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855" y="668354"/>
            <a:ext cx="10298806" cy="4524315"/>
          </a:xfrm>
          <a:prstGeom prst="rect">
            <a:avLst/>
          </a:prstGeom>
        </p:spPr>
        <p:txBody>
          <a:bodyPr wrap="square">
            <a:spAutoFit/>
          </a:bodyPr>
          <a:lstStyle/>
          <a:p>
            <a:pPr marL="800100" lvl="1" indent="-342900">
              <a:buFont typeface="Arial" panose="020B0604020202020204" pitchFamily="34" charset="0"/>
              <a:buChar char="•"/>
            </a:pPr>
            <a:r>
              <a:rPr lang="en-US" sz="2400" u="sng" dirty="0" smtClean="0"/>
              <a:t>Air Sealing </a:t>
            </a:r>
            <a:r>
              <a:rPr lang="en-US" sz="2400" dirty="0" smtClean="0"/>
              <a:t>- Once </a:t>
            </a:r>
            <a:r>
              <a:rPr lang="en-US" sz="2400" dirty="0"/>
              <a:t>a building has efficient walls, roof, windows</a:t>
            </a:r>
            <a:r>
              <a:rPr lang="en-US" sz="2400" dirty="0" smtClean="0"/>
              <a:t>, and </a:t>
            </a:r>
            <a:r>
              <a:rPr lang="en-US" sz="2400" dirty="0"/>
              <a:t>doors, what’s left to improve its </a:t>
            </a:r>
            <a:r>
              <a:rPr lang="en-US" sz="2400" dirty="0" smtClean="0"/>
              <a:t>energy performance</a:t>
            </a:r>
            <a:r>
              <a:rPr lang="en-US" sz="2400" dirty="0"/>
              <a:t>? </a:t>
            </a:r>
            <a:r>
              <a:rPr lang="en-US" sz="1600" dirty="0"/>
              <a:t>(5</a:t>
            </a:r>
            <a:r>
              <a:rPr lang="en-US" sz="1600" dirty="0" smtClean="0"/>
              <a:t>)</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Studies </a:t>
            </a:r>
            <a:r>
              <a:rPr lang="en-US" sz="2400" dirty="0"/>
              <a:t>show that most </a:t>
            </a:r>
            <a:r>
              <a:rPr lang="en-US" sz="2400" dirty="0" smtClean="0"/>
              <a:t>buildings have </a:t>
            </a:r>
            <a:r>
              <a:rPr lang="en-US" sz="2400" dirty="0"/>
              <a:t>air leaks that provide escape routes </a:t>
            </a:r>
            <a:r>
              <a:rPr lang="en-US" sz="2400" dirty="0" smtClean="0"/>
              <a:t>for conditioned </a:t>
            </a:r>
            <a:r>
              <a:rPr lang="en-US" sz="2400" dirty="0"/>
              <a:t>(heated and cooled) </a:t>
            </a:r>
            <a:r>
              <a:rPr lang="en-US" sz="2400" dirty="0" smtClean="0"/>
              <a:t>air.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Blocking air </a:t>
            </a:r>
            <a:r>
              <a:rPr lang="en-US" sz="2400" dirty="0"/>
              <a:t>leaks with gaskets, caulk, or </a:t>
            </a:r>
            <a:r>
              <a:rPr lang="en-US" sz="2400" dirty="0" smtClean="0"/>
              <a:t>expanding foam </a:t>
            </a:r>
            <a:r>
              <a:rPr lang="en-US" sz="2400" dirty="0"/>
              <a:t>can move a building’s energy </a:t>
            </a:r>
            <a:r>
              <a:rPr lang="en-US" sz="2400" dirty="0" smtClean="0"/>
              <a:t>performance up </a:t>
            </a:r>
            <a:r>
              <a:rPr lang="en-US" sz="2400" dirty="0"/>
              <a:t>a notch.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The </a:t>
            </a:r>
            <a:r>
              <a:rPr lang="en-US" sz="2400" dirty="0"/>
              <a:t>most common sources of air </a:t>
            </a:r>
            <a:r>
              <a:rPr lang="en-US" sz="2400" dirty="0" smtClean="0"/>
              <a:t>leaks include </a:t>
            </a:r>
            <a:r>
              <a:rPr lang="en-US" sz="2400" dirty="0"/>
              <a:t>the sill plate; window and door openings</a:t>
            </a:r>
            <a:r>
              <a:rPr lang="en-US" sz="2400" dirty="0" smtClean="0"/>
              <a:t>;  and </a:t>
            </a:r>
            <a:r>
              <a:rPr lang="en-US" sz="2400" dirty="0"/>
              <a:t>wall, floor, and ceiling </a:t>
            </a:r>
            <a:r>
              <a:rPr lang="en-US" sz="2400" dirty="0" smtClean="0"/>
              <a:t>penetrations such </a:t>
            </a:r>
            <a:r>
              <a:rPr lang="en-US" sz="2400" dirty="0"/>
              <a:t>as electrical boxes, plumbing lines, and </a:t>
            </a:r>
            <a:r>
              <a:rPr lang="en-US" sz="2400" dirty="0" smtClean="0"/>
              <a:t>recessed light </a:t>
            </a:r>
            <a:r>
              <a:rPr lang="en-US" sz="2400" dirty="0"/>
              <a:t>fixtures</a:t>
            </a:r>
          </a:p>
        </p:txBody>
      </p:sp>
    </p:spTree>
    <p:extLst>
      <p:ext uri="{BB962C8B-B14F-4D97-AF65-F5344CB8AC3E}">
        <p14:creationId xmlns:p14="http://schemas.microsoft.com/office/powerpoint/2010/main" val="3386300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915" y="386366"/>
            <a:ext cx="10135673" cy="5262979"/>
          </a:xfrm>
          <a:prstGeom prst="rect">
            <a:avLst/>
          </a:prstGeom>
          <a:noFill/>
        </p:spPr>
        <p:txBody>
          <a:bodyPr wrap="square" rtlCol="0">
            <a:spAutoFit/>
          </a:bodyPr>
          <a:lstStyle/>
          <a:p>
            <a:pPr marL="800100" lvl="1" indent="-342900">
              <a:buFont typeface="Arial" panose="020B0604020202020204" pitchFamily="34" charset="0"/>
              <a:buChar char="•"/>
            </a:pPr>
            <a:r>
              <a:rPr lang="en-US" sz="2400" u="sng" dirty="0" smtClean="0"/>
              <a:t>HVAC and other systems </a:t>
            </a:r>
            <a:r>
              <a:rPr lang="en-US" sz="2400" dirty="0" smtClean="0"/>
              <a:t>- Insulation</a:t>
            </a:r>
            <a:r>
              <a:rPr lang="en-US" sz="2400" dirty="0"/>
              <a:t>, efficient windows and doors, </a:t>
            </a:r>
            <a:r>
              <a:rPr lang="en-US" sz="2400" dirty="0" smtClean="0"/>
              <a:t>and air </a:t>
            </a:r>
            <a:r>
              <a:rPr lang="en-US" sz="2400" dirty="0"/>
              <a:t>sealing all contribute to making the </a:t>
            </a:r>
            <a:r>
              <a:rPr lang="en-US" sz="2400" dirty="0" smtClean="0"/>
              <a:t>building envelope </a:t>
            </a:r>
            <a:r>
              <a:rPr lang="en-US" sz="2400" dirty="0"/>
              <a:t>energy efficient, but mechanical </a:t>
            </a:r>
            <a:r>
              <a:rPr lang="en-US" sz="2400" dirty="0" smtClean="0"/>
              <a:t>systems also </a:t>
            </a:r>
            <a:r>
              <a:rPr lang="en-US" sz="2400" dirty="0"/>
              <a:t>have a role to play. </a:t>
            </a:r>
            <a:r>
              <a:rPr lang="en-US" sz="1600" dirty="0"/>
              <a:t>(5</a:t>
            </a:r>
            <a:r>
              <a:rPr lang="en-US" sz="1600" dirty="0" smtClean="0"/>
              <a:t>)</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Functions that aren’t </a:t>
            </a:r>
            <a:r>
              <a:rPr lang="en-US" sz="2400" dirty="0"/>
              <a:t>furnished by the natural systems </a:t>
            </a:r>
            <a:r>
              <a:rPr lang="en-US" sz="2400" dirty="0" smtClean="0"/>
              <a:t>described above </a:t>
            </a:r>
            <a:r>
              <a:rPr lang="en-US" sz="2400" dirty="0"/>
              <a:t>will need to be provided by </a:t>
            </a:r>
            <a:r>
              <a:rPr lang="en-US" sz="2400" dirty="0" smtClean="0"/>
              <a:t>mechanical and </a:t>
            </a:r>
            <a:r>
              <a:rPr lang="en-US" sz="2400" dirty="0"/>
              <a:t>electrical systems and appliances.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Choosing efficient </a:t>
            </a:r>
            <a:r>
              <a:rPr lang="en-US" sz="2400" dirty="0"/>
              <a:t>systems for heating, cooling, ventilation</a:t>
            </a:r>
            <a:r>
              <a:rPr lang="en-US" sz="2400" dirty="0" smtClean="0"/>
              <a:t>, and </a:t>
            </a:r>
            <a:r>
              <a:rPr lang="en-US" sz="2400" dirty="0"/>
              <a:t>lighting helps to cut energy costs </a:t>
            </a:r>
            <a:r>
              <a:rPr lang="en-US" sz="2400" dirty="0" smtClean="0"/>
              <a:t>and minimize </a:t>
            </a:r>
            <a:r>
              <a:rPr lang="en-US" sz="2400" dirty="0"/>
              <a:t>pollution, and can help support the </a:t>
            </a:r>
            <a:r>
              <a:rPr lang="en-US" sz="2400" dirty="0" smtClean="0"/>
              <a:t>use of </a:t>
            </a:r>
            <a:r>
              <a:rPr lang="en-US" sz="2400" dirty="0"/>
              <a:t>renewable energy on site by cutting loads.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One standard </a:t>
            </a:r>
            <a:r>
              <a:rPr lang="en-US" sz="2400" dirty="0"/>
              <a:t>is the Energy Star certification, </a:t>
            </a:r>
            <a:r>
              <a:rPr lang="en-US" sz="2400" dirty="0" smtClean="0"/>
              <a:t>which applies </a:t>
            </a:r>
            <a:r>
              <a:rPr lang="en-US" sz="2400" dirty="0"/>
              <a:t>to a wide range of products. </a:t>
            </a:r>
            <a:endParaRPr lang="en-US" dirty="0"/>
          </a:p>
        </p:txBody>
      </p:sp>
    </p:spTree>
    <p:extLst>
      <p:ext uri="{BB962C8B-B14F-4D97-AF65-F5344CB8AC3E}">
        <p14:creationId xmlns:p14="http://schemas.microsoft.com/office/powerpoint/2010/main" val="714694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369" y="1766602"/>
            <a:ext cx="10187189" cy="4524315"/>
          </a:xfrm>
          <a:prstGeom prst="rect">
            <a:avLst/>
          </a:prstGeom>
          <a:noFill/>
        </p:spPr>
        <p:txBody>
          <a:bodyPr wrap="square" rtlCol="0">
            <a:spAutoFit/>
          </a:bodyPr>
          <a:lstStyle/>
          <a:p>
            <a:pPr>
              <a:spcBef>
                <a:spcPct val="50000"/>
              </a:spcBef>
              <a:buFont typeface="Symbol" panose="05050102010706020507" pitchFamily="18" charset="2"/>
              <a:buChar char=""/>
            </a:pPr>
            <a:r>
              <a:rPr lang="en-US" altLang="en-US" sz="2400" b="1" dirty="0"/>
              <a:t>Normal Geothermal Gradient</a:t>
            </a:r>
            <a:r>
              <a:rPr lang="en-US" altLang="en-US" sz="2400" dirty="0"/>
              <a:t>: At any place on the planet, there is a normal temperature gradient of  +30</a:t>
            </a:r>
            <a:r>
              <a:rPr lang="en-US" altLang="en-US" sz="2400" baseline="30000" dirty="0"/>
              <a:t>0</a:t>
            </a:r>
            <a:r>
              <a:rPr lang="en-US" altLang="en-US" sz="2400" dirty="0"/>
              <a:t>C per km dug into the earth.  Therefore, if one digs 20,000 feet the temperature will be about 190</a:t>
            </a:r>
            <a:r>
              <a:rPr lang="en-US" altLang="en-US" sz="2400" baseline="30000" dirty="0"/>
              <a:t>0</a:t>
            </a:r>
            <a:r>
              <a:rPr lang="en-US" altLang="en-US" sz="2400" dirty="0"/>
              <a:t>C above the surface temperature.  This difference will be enough to produce electricity.  However, no useful and economical technology has been developed to extracted this large source of energy.  </a:t>
            </a:r>
          </a:p>
          <a:p>
            <a:pPr>
              <a:spcBef>
                <a:spcPct val="50000"/>
              </a:spcBef>
              <a:buFont typeface="Symbol" panose="05050102010706020507" pitchFamily="18" charset="2"/>
              <a:buChar char=""/>
            </a:pPr>
            <a:r>
              <a:rPr lang="en-US" altLang="en-US" sz="2400" b="1" dirty="0" smtClean="0"/>
              <a:t>Hot </a:t>
            </a:r>
            <a:r>
              <a:rPr lang="en-US" altLang="en-US" sz="2400" b="1" dirty="0"/>
              <a:t>Dry Rock</a:t>
            </a:r>
            <a:r>
              <a:rPr lang="en-US" altLang="en-US" sz="2400" dirty="0"/>
              <a:t>:  This type of condition exists in 5% of the US.  It is similar to Normal Geothermal Gradient, but the gradient is 40</a:t>
            </a:r>
            <a:r>
              <a:rPr lang="en-US" altLang="en-US" sz="2400" baseline="30000" dirty="0"/>
              <a:t>0</a:t>
            </a:r>
            <a:r>
              <a:rPr lang="en-US" altLang="en-US" sz="2400" dirty="0"/>
              <a:t>C/km dug underground.  </a:t>
            </a:r>
          </a:p>
          <a:p>
            <a:pPr>
              <a:spcBef>
                <a:spcPct val="50000"/>
              </a:spcBef>
              <a:buFont typeface="Symbol" panose="05050102010706020507" pitchFamily="18" charset="2"/>
              <a:buChar char=""/>
            </a:pPr>
            <a:r>
              <a:rPr lang="en-US" altLang="en-US" sz="2400" b="1" dirty="0" smtClean="0"/>
              <a:t>Molten </a:t>
            </a:r>
            <a:r>
              <a:rPr lang="en-US" altLang="en-US" sz="2400" b="1" dirty="0"/>
              <a:t>Magma</a:t>
            </a:r>
            <a:r>
              <a:rPr lang="en-US" altLang="en-US" sz="2400" dirty="0"/>
              <a:t>:  No technology exists to tap into the heat reserves stored in magma.  The best sources for this in the US are in Alaska and Hawaii.</a:t>
            </a:r>
          </a:p>
          <a:p>
            <a:endParaRPr lang="en-US" sz="2400" dirty="0"/>
          </a:p>
        </p:txBody>
      </p:sp>
      <p:sp>
        <p:nvSpPr>
          <p:cNvPr id="3" name="TextBox 2"/>
          <p:cNvSpPr txBox="1"/>
          <p:nvPr/>
        </p:nvSpPr>
        <p:spPr>
          <a:xfrm>
            <a:off x="927280" y="566671"/>
            <a:ext cx="9723548" cy="1077218"/>
          </a:xfrm>
          <a:prstGeom prst="rect">
            <a:avLst/>
          </a:prstGeom>
          <a:noFill/>
        </p:spPr>
        <p:txBody>
          <a:bodyPr wrap="square" rtlCol="0">
            <a:spAutoFit/>
          </a:bodyPr>
          <a:lstStyle/>
          <a:p>
            <a:r>
              <a:rPr lang="en-US" sz="3200" b="1" dirty="0"/>
              <a:t>Different Geothermal </a:t>
            </a:r>
            <a:r>
              <a:rPr lang="en-US" sz="3200" b="1" dirty="0" smtClean="0"/>
              <a:t>Energy Sources – Continued</a:t>
            </a:r>
            <a:r>
              <a:rPr lang="en-US" dirty="0" smtClean="0"/>
              <a:t> </a:t>
            </a:r>
            <a:r>
              <a:rPr lang="en-US" sz="1600" dirty="0"/>
              <a:t>(1)</a:t>
            </a:r>
          </a:p>
          <a:p>
            <a:endParaRPr lang="en-US" sz="3200" dirty="0"/>
          </a:p>
        </p:txBody>
      </p:sp>
    </p:spTree>
    <p:extLst>
      <p:ext uri="{BB962C8B-B14F-4D97-AF65-F5344CB8AC3E}">
        <p14:creationId xmlns:p14="http://schemas.microsoft.com/office/powerpoint/2010/main" val="502681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1" y="579550"/>
            <a:ext cx="9736428" cy="5878532"/>
          </a:xfrm>
          <a:prstGeom prst="rect">
            <a:avLst/>
          </a:prstGeom>
          <a:noFill/>
        </p:spPr>
        <p:txBody>
          <a:bodyPr wrap="square" rtlCol="0">
            <a:spAutoFit/>
          </a:bodyPr>
          <a:lstStyle/>
          <a:p>
            <a:pPr marL="342900" indent="-342900">
              <a:buFont typeface="Arial" panose="020B0604020202020204" pitchFamily="34" charset="0"/>
              <a:buChar char="•"/>
            </a:pPr>
            <a:r>
              <a:rPr lang="en-US" sz="2400" u="sng" dirty="0" smtClean="0"/>
              <a:t>Recycled Materials </a:t>
            </a:r>
            <a:r>
              <a:rPr lang="en-US" sz="2400" dirty="0" smtClean="0"/>
              <a:t>- Another </a:t>
            </a:r>
            <a:r>
              <a:rPr lang="en-US" sz="2400" dirty="0"/>
              <a:t>approach to resource-efficient </a:t>
            </a:r>
            <a:r>
              <a:rPr lang="en-US" sz="2400" dirty="0" smtClean="0"/>
              <a:t>building is </a:t>
            </a:r>
            <a:r>
              <a:rPr lang="en-US" sz="2400" dirty="0"/>
              <a:t>to use recycled materials. </a:t>
            </a:r>
            <a:r>
              <a:rPr lang="en-US" sz="1600" dirty="0"/>
              <a:t>(5</a:t>
            </a:r>
            <a:r>
              <a:rPr lang="en-US" sz="1600" dirty="0" smtClean="0"/>
              <a:t>)</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These </a:t>
            </a:r>
            <a:r>
              <a:rPr lang="en-US" sz="2400" dirty="0"/>
              <a:t>are </a:t>
            </a:r>
            <a:r>
              <a:rPr lang="en-US" sz="2400" dirty="0" smtClean="0"/>
              <a:t>materials that </a:t>
            </a:r>
            <a:r>
              <a:rPr lang="en-US" sz="2400" dirty="0"/>
              <a:t>have been removed from the </a:t>
            </a:r>
            <a:r>
              <a:rPr lang="en-US" sz="2400" dirty="0" smtClean="0"/>
              <a:t>waste stream </a:t>
            </a:r>
            <a:r>
              <a:rPr lang="en-US" sz="2400" dirty="0"/>
              <a:t>and reprocessed to make another product</a:t>
            </a:r>
            <a:r>
              <a:rPr lang="en-US" sz="2400" dirty="0" smtClean="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 Although </a:t>
            </a:r>
            <a:r>
              <a:rPr lang="en-US" sz="2400" dirty="0"/>
              <a:t>recycled products are seldom </a:t>
            </a:r>
            <a:r>
              <a:rPr lang="en-US" sz="2400" dirty="0" smtClean="0"/>
              <a:t>less expensive </a:t>
            </a:r>
            <a:r>
              <a:rPr lang="en-US" sz="2400" dirty="0"/>
              <a:t>than conventional materials, they </a:t>
            </a:r>
            <a:r>
              <a:rPr lang="en-US" sz="2400" dirty="0" smtClean="0"/>
              <a:t>do divert </a:t>
            </a:r>
            <a:r>
              <a:rPr lang="en-US" sz="2400" dirty="0"/>
              <a:t>waste and conserve resources and </a:t>
            </a:r>
            <a:r>
              <a:rPr lang="en-US" sz="2400" dirty="0" smtClean="0"/>
              <a:t>energy in </a:t>
            </a:r>
            <a:r>
              <a:rPr lang="en-US" sz="2400" dirty="0"/>
              <a:t>their manufacture.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u="sng" dirty="0" smtClean="0"/>
              <a:t>Reused </a:t>
            </a:r>
            <a:r>
              <a:rPr lang="en-US" sz="2400" u="sng" dirty="0"/>
              <a:t>Materials </a:t>
            </a:r>
            <a:r>
              <a:rPr lang="en-US" sz="2400" dirty="0"/>
              <a:t>- Unlike recycled products</a:t>
            </a:r>
            <a:r>
              <a:rPr lang="en-US" sz="2400" dirty="0" smtClean="0"/>
              <a:t>, which </a:t>
            </a:r>
            <a:r>
              <a:rPr lang="en-US" sz="2400" dirty="0"/>
              <a:t>are reprocessed into </a:t>
            </a:r>
            <a:r>
              <a:rPr lang="en-US" sz="2400" dirty="0" smtClean="0"/>
              <a:t>a new </a:t>
            </a:r>
            <a:r>
              <a:rPr lang="en-US" sz="2400" dirty="0"/>
              <a:t>form, reused products </a:t>
            </a:r>
            <a:r>
              <a:rPr lang="en-US" sz="2400" dirty="0" smtClean="0"/>
              <a:t>are salvaged </a:t>
            </a:r>
            <a:r>
              <a:rPr lang="en-US" sz="2400" dirty="0"/>
              <a:t>and reapplied in </a:t>
            </a:r>
            <a:r>
              <a:rPr lang="en-US" sz="2400" dirty="0" smtClean="0"/>
              <a:t>the same </a:t>
            </a:r>
            <a:r>
              <a:rPr lang="en-US" sz="2400" dirty="0"/>
              <a:t>form. </a:t>
            </a:r>
            <a:r>
              <a:rPr lang="en-US" sz="1600" dirty="0"/>
              <a:t>(5</a:t>
            </a:r>
            <a:r>
              <a:rPr lang="en-US" sz="1600" dirty="0" smtClean="0"/>
              <a:t>)</a:t>
            </a:r>
            <a:endParaRPr lang="en-US" sz="2400" dirty="0"/>
          </a:p>
          <a:p>
            <a:pPr marL="342900" indent="-342900">
              <a:buFont typeface="Arial" panose="020B0604020202020204" pitchFamily="34" charset="0"/>
              <a:buChar char="•"/>
            </a:pPr>
            <a:r>
              <a:rPr lang="en-US" sz="2400" dirty="0" smtClean="0"/>
              <a:t>Most </a:t>
            </a:r>
            <a:r>
              <a:rPr lang="en-US" sz="2400" dirty="0"/>
              <a:t>farmers </a:t>
            </a:r>
            <a:r>
              <a:rPr lang="en-US" sz="2400" dirty="0" smtClean="0"/>
              <a:t>and ranchers </a:t>
            </a:r>
            <a:r>
              <a:rPr lang="en-US" sz="2400" dirty="0"/>
              <a:t>are old hands at </a:t>
            </a:r>
            <a:r>
              <a:rPr lang="en-US" sz="2400" dirty="0" smtClean="0"/>
              <a:t>reusing building </a:t>
            </a:r>
            <a:r>
              <a:rPr lang="en-US" sz="2400" dirty="0"/>
              <a:t>materials time </a:t>
            </a:r>
            <a:r>
              <a:rPr lang="en-US" sz="2400" dirty="0" smtClean="0"/>
              <a:t>and again</a:t>
            </a:r>
            <a:r>
              <a:rPr lang="en-US" sz="2400" dirty="0"/>
              <a:t>, in one application </a:t>
            </a:r>
            <a:r>
              <a:rPr lang="en-US" sz="2400" dirty="0" smtClean="0"/>
              <a:t>after another</a:t>
            </a:r>
            <a:r>
              <a:rPr lang="en-US" sz="2400" dirty="0"/>
              <a:t>, and in remodeling </a:t>
            </a:r>
            <a:r>
              <a:rPr lang="en-US" sz="2400" dirty="0" smtClean="0"/>
              <a:t>existing buildings </a:t>
            </a:r>
            <a:r>
              <a:rPr lang="en-US" sz="2400" dirty="0"/>
              <a:t>to serve </a:t>
            </a:r>
            <a:r>
              <a:rPr lang="en-US" sz="2400" dirty="0" smtClean="0"/>
              <a:t>new uses</a:t>
            </a:r>
            <a:r>
              <a:rPr lang="en-US" sz="2400" dirty="0"/>
              <a:t>.</a:t>
            </a:r>
          </a:p>
        </p:txBody>
      </p:sp>
    </p:spTree>
    <p:extLst>
      <p:ext uri="{BB962C8B-B14F-4D97-AF65-F5344CB8AC3E}">
        <p14:creationId xmlns:p14="http://schemas.microsoft.com/office/powerpoint/2010/main" val="236176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642" y="1159099"/>
            <a:ext cx="10303099" cy="4893647"/>
          </a:xfrm>
          <a:prstGeom prst="rect">
            <a:avLst/>
          </a:prstGeom>
          <a:noFill/>
        </p:spPr>
        <p:txBody>
          <a:bodyPr wrap="square" rtlCol="0">
            <a:spAutoFit/>
          </a:bodyPr>
          <a:lstStyle/>
          <a:p>
            <a:r>
              <a:rPr lang="en-US" sz="2400" u="sng" dirty="0"/>
              <a:t>Designing and constructing </a:t>
            </a:r>
            <a:r>
              <a:rPr lang="en-US" sz="2400" u="sng" dirty="0" smtClean="0"/>
              <a:t>agricultural buildings </a:t>
            </a:r>
            <a:r>
              <a:rPr lang="en-US" sz="2400" u="sng" dirty="0"/>
              <a:t>with efficiency in mind saves money</a:t>
            </a:r>
            <a:r>
              <a:rPr lang="en-US" sz="2400" u="sng" dirty="0" smtClean="0"/>
              <a:t>, energy</a:t>
            </a:r>
            <a:r>
              <a:rPr lang="en-US" sz="2400" u="sng" dirty="0"/>
              <a:t>, and resources. </a:t>
            </a:r>
            <a:r>
              <a:rPr lang="en-US" sz="1600" dirty="0"/>
              <a:t>(5</a:t>
            </a:r>
            <a:r>
              <a:rPr lang="en-US" sz="1600" dirty="0" smtClean="0"/>
              <a:t>)</a:t>
            </a:r>
            <a:endParaRPr lang="en-US" sz="2400" u="sng" dirty="0" smtClean="0"/>
          </a:p>
          <a:p>
            <a:endParaRPr lang="en-US" sz="2400" u="sng" dirty="0"/>
          </a:p>
          <a:p>
            <a:pPr marL="800100" lvl="1" indent="-342900">
              <a:buFont typeface="Arial" panose="020B0604020202020204" pitchFamily="34" charset="0"/>
              <a:buChar char="•"/>
            </a:pPr>
            <a:r>
              <a:rPr lang="en-US" sz="2400" dirty="0" smtClean="0"/>
              <a:t>Employing </a:t>
            </a:r>
            <a:r>
              <a:rPr lang="en-US" sz="2400" dirty="0"/>
              <a:t>strategies </a:t>
            </a:r>
            <a:r>
              <a:rPr lang="en-US" sz="2400" dirty="0" smtClean="0"/>
              <a:t>such as </a:t>
            </a:r>
            <a:r>
              <a:rPr lang="en-US" sz="2400" dirty="0"/>
              <a:t>natural ventilation, passive solar heating, </a:t>
            </a:r>
            <a:r>
              <a:rPr lang="en-US" sz="2400" dirty="0" smtClean="0"/>
              <a:t>and daylighting </a:t>
            </a:r>
            <a:r>
              <a:rPr lang="en-US" sz="2400" dirty="0"/>
              <a:t>are some of the ways that </a:t>
            </a:r>
            <a:r>
              <a:rPr lang="en-US" sz="2400" dirty="0" smtClean="0"/>
              <a:t>building owners </a:t>
            </a:r>
            <a:r>
              <a:rPr lang="en-US" sz="2400" dirty="0"/>
              <a:t>can put natural systems to work for them</a:t>
            </a:r>
            <a:r>
              <a:rPr lang="en-US" sz="2400" dirty="0" smtClean="0"/>
              <a:t>.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By </a:t>
            </a:r>
            <a:r>
              <a:rPr lang="en-US" sz="2400" dirty="0"/>
              <a:t>combining energy efficiency and </a:t>
            </a:r>
            <a:r>
              <a:rPr lang="en-US" sz="2400" dirty="0" smtClean="0"/>
              <a:t>renewable energy </a:t>
            </a:r>
            <a:r>
              <a:rPr lang="en-US" sz="2400" dirty="0"/>
              <a:t>options, agricultural buildings can </a:t>
            </a:r>
            <a:r>
              <a:rPr lang="en-US" sz="2400" dirty="0" smtClean="0"/>
              <a:t>move toward </a:t>
            </a:r>
            <a:r>
              <a:rPr lang="en-US" sz="2400" dirty="0"/>
              <a:t>energy independence. </a:t>
            </a:r>
            <a:endParaRPr lang="en-US" sz="2400" dirty="0" smtClean="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And </a:t>
            </a:r>
            <a:r>
              <a:rPr lang="en-US" sz="2400" dirty="0"/>
              <a:t>finally, </a:t>
            </a:r>
            <a:r>
              <a:rPr lang="en-US" sz="2400" dirty="0" smtClean="0"/>
              <a:t>agricultural buildings </a:t>
            </a:r>
            <a:r>
              <a:rPr lang="en-US" sz="2400" dirty="0"/>
              <a:t>can be built from a range </a:t>
            </a:r>
            <a:r>
              <a:rPr lang="en-US" sz="2400" dirty="0" smtClean="0"/>
              <a:t>of resource-efficient </a:t>
            </a:r>
            <a:r>
              <a:rPr lang="en-US" sz="2400" dirty="0"/>
              <a:t>materials geared to meet </a:t>
            </a:r>
            <a:r>
              <a:rPr lang="en-US" sz="2400" dirty="0" smtClean="0"/>
              <a:t>almost any </a:t>
            </a:r>
            <a:r>
              <a:rPr lang="en-US" sz="2400" dirty="0"/>
              <a:t>need, whether that be for a temporary </a:t>
            </a:r>
            <a:r>
              <a:rPr lang="en-US" sz="2400" dirty="0" smtClean="0"/>
              <a:t>structure or </a:t>
            </a:r>
            <a:r>
              <a:rPr lang="en-US" sz="2400" dirty="0"/>
              <a:t>a high-performance specialty building.</a:t>
            </a:r>
          </a:p>
        </p:txBody>
      </p:sp>
    </p:spTree>
    <p:extLst>
      <p:ext uri="{BB962C8B-B14F-4D97-AF65-F5344CB8AC3E}">
        <p14:creationId xmlns:p14="http://schemas.microsoft.com/office/powerpoint/2010/main" val="402763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240804"/>
            <a:ext cx="10290220" cy="6617196"/>
          </a:xfrm>
          <a:prstGeom prst="rect">
            <a:avLst/>
          </a:prstGeom>
          <a:noFill/>
        </p:spPr>
        <p:txBody>
          <a:bodyPr wrap="square" rtlCol="0">
            <a:spAutoFit/>
          </a:bodyPr>
          <a:lstStyle/>
          <a:p>
            <a:r>
              <a:rPr lang="en-US" sz="2800" b="1" dirty="0"/>
              <a:t>Economics of Green </a:t>
            </a:r>
            <a:r>
              <a:rPr lang="en-US" sz="2800" b="1" dirty="0" smtClean="0"/>
              <a:t>Building  </a:t>
            </a:r>
            <a:r>
              <a:rPr lang="en-US" sz="1600" b="1" dirty="0" smtClean="0"/>
              <a:t> </a:t>
            </a:r>
            <a:r>
              <a:rPr lang="en-US" sz="1600" dirty="0" smtClean="0"/>
              <a:t>(6)</a:t>
            </a:r>
            <a:endParaRPr lang="en-US" sz="2800" dirty="0"/>
          </a:p>
          <a:p>
            <a:r>
              <a:rPr lang="en-US" sz="1200" cap="all" dirty="0"/>
              <a:t>http://www.institutebe.com/clean-energy-finance/green-building-costs.aspx</a:t>
            </a:r>
            <a:endParaRPr lang="en-US" sz="1200" dirty="0"/>
          </a:p>
          <a:p>
            <a:pPr marL="342900" indent="-342900">
              <a:buFont typeface="Arial" panose="020B0604020202020204" pitchFamily="34" charset="0"/>
              <a:buChar char="•"/>
            </a:pPr>
            <a:r>
              <a:rPr lang="en-US" sz="2400" dirty="0"/>
              <a:t>As with all business decisions, the “build or not to build” decision depends on a cost-benefit analysis: a particular construction project or installation is executed if it is expected to generate monetary value that exceeds the price. If, on the other hand, perceived costs outweigh benefits, the project is shelved</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same basic rule applies to construction of green buildings. However, there are important additional considerations that influence the green building costs versus benefits analysis—specifically, the price of going green and the value it will impart. But there is growing recognition that “green” should not be considered a discreet “add-on” feature—grafted on to an otherwise normal project and evaluated independently as to its relative financial burdens and benefits. Rather, it is becoming ever clearer that sustainable building requires changes of both paradigm and process that, when embraced and applied to the entire building process, can make green building an attractive option without being an expensive one.</a:t>
            </a:r>
            <a:br>
              <a:rPr lang="en-US" sz="2400" dirty="0"/>
            </a:br>
            <a:endParaRPr lang="en-US" sz="2400" dirty="0"/>
          </a:p>
        </p:txBody>
      </p:sp>
    </p:spTree>
    <p:extLst>
      <p:ext uri="{BB962C8B-B14F-4D97-AF65-F5344CB8AC3E}">
        <p14:creationId xmlns:p14="http://schemas.microsoft.com/office/powerpoint/2010/main" val="206159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825" y="463448"/>
            <a:ext cx="10225826" cy="6001643"/>
          </a:xfrm>
          <a:prstGeom prst="rect">
            <a:avLst/>
          </a:prstGeom>
          <a:noFill/>
        </p:spPr>
        <p:txBody>
          <a:bodyPr wrap="square" rtlCol="0">
            <a:spAutoFit/>
          </a:bodyPr>
          <a:lstStyle/>
          <a:p>
            <a:r>
              <a:rPr lang="en-US" sz="2400" b="1" dirty="0" smtClean="0"/>
              <a:t>Costs  </a:t>
            </a:r>
            <a:r>
              <a:rPr lang="en-US" sz="2400" b="1" dirty="0"/>
              <a:t> </a:t>
            </a:r>
            <a:r>
              <a:rPr lang="en-US" sz="1600" dirty="0"/>
              <a:t>(6</a:t>
            </a:r>
            <a:r>
              <a:rPr lang="en-US" sz="1600" dirty="0" smtClean="0"/>
              <a:t>)</a:t>
            </a:r>
            <a:endParaRPr lang="en-US" sz="2400" dirty="0"/>
          </a:p>
          <a:p>
            <a:r>
              <a:rPr lang="en-US" sz="2400" dirty="0"/>
              <a:t>The traditional lens views green building features as add-ons. Through this lens, constructing a green building naturally costs more than a less sustainable alternative because it entails the use of premium materials, high-efficiency equipment, and additional layers of process workflow. The mindset that paying extra is an unavoidable element of greening a project is beginning to give way to more holistic designs and a lifecycle view of costs and benefits.</a:t>
            </a:r>
            <a:br>
              <a:rPr lang="en-US" sz="2400" dirty="0"/>
            </a:br>
            <a:r>
              <a:rPr lang="en-US" sz="2400" dirty="0"/>
              <a:t/>
            </a:r>
            <a:br>
              <a:rPr lang="en-US" sz="2400" dirty="0"/>
            </a:br>
            <a:r>
              <a:rPr lang="en-US" sz="2400" dirty="0"/>
              <a:t>Today, researchers, designers and owners are finding that a focus on sustainability at the beginning of the process can uncover techniques that will provide environmental and social benefits without necessitating incremental costs. To cite one example: simply orienting a building to optimize windows and passive solar heat gain may allow developers and architects to design for lower energy usage and increased sustainability as well as offer daylight, which can increase productivity for employees without adding any additional construction expenses.</a:t>
            </a:r>
            <a:endParaRPr lang="en-US" dirty="0"/>
          </a:p>
        </p:txBody>
      </p:sp>
    </p:spTree>
    <p:extLst>
      <p:ext uri="{BB962C8B-B14F-4D97-AF65-F5344CB8AC3E}">
        <p14:creationId xmlns:p14="http://schemas.microsoft.com/office/powerpoint/2010/main" val="328881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93984" y="649945"/>
            <a:ext cx="4279398" cy="4187278"/>
          </a:xfrm>
          <a:prstGeom prst="rect">
            <a:avLst/>
          </a:prstGeom>
        </p:spPr>
      </p:pic>
      <p:sp>
        <p:nvSpPr>
          <p:cNvPr id="5" name="TextBox 4"/>
          <p:cNvSpPr txBox="1"/>
          <p:nvPr/>
        </p:nvSpPr>
        <p:spPr>
          <a:xfrm>
            <a:off x="489397" y="631065"/>
            <a:ext cx="5756857" cy="4893647"/>
          </a:xfrm>
          <a:prstGeom prst="rect">
            <a:avLst/>
          </a:prstGeom>
          <a:noFill/>
        </p:spPr>
        <p:txBody>
          <a:bodyPr wrap="square" rtlCol="0">
            <a:spAutoFit/>
          </a:bodyPr>
          <a:lstStyle/>
          <a:p>
            <a:r>
              <a:rPr lang="en-US" sz="2400" dirty="0"/>
              <a:t>Green building can even help the owner avoid expenses at the outset.</a:t>
            </a:r>
            <a:r>
              <a:rPr lang="en-US" sz="1600" dirty="0"/>
              <a:t> (6)</a:t>
            </a:r>
            <a:endParaRPr lang="en-US" sz="1600" dirty="0" smtClean="0"/>
          </a:p>
          <a:p>
            <a:endParaRPr lang="en-US" sz="2400" dirty="0"/>
          </a:p>
          <a:p>
            <a:r>
              <a:rPr lang="en-US" sz="2400" dirty="0" smtClean="0"/>
              <a:t>Selection </a:t>
            </a:r>
            <a:r>
              <a:rPr lang="en-US" sz="2400" dirty="0"/>
              <a:t>of cooling equipment provides one example: if a green building design minimizes waste heat through efficient lighting equipment and includes an energy efficient building envelope, the building may require significantly less cooling capacity. </a:t>
            </a:r>
            <a:endParaRPr lang="en-US" sz="2400" dirty="0" smtClean="0"/>
          </a:p>
          <a:p>
            <a:endParaRPr lang="en-US" sz="2400" dirty="0"/>
          </a:p>
          <a:p>
            <a:r>
              <a:rPr lang="en-US" sz="2400" dirty="0" smtClean="0"/>
              <a:t>This </a:t>
            </a:r>
            <a:r>
              <a:rPr lang="en-US" sz="2400" dirty="0"/>
              <a:t>may eliminate the need for an additional chiller and result in a significantly reduced project budget.</a:t>
            </a:r>
          </a:p>
        </p:txBody>
      </p:sp>
    </p:spTree>
    <p:extLst>
      <p:ext uri="{BB962C8B-B14F-4D97-AF65-F5344CB8AC3E}">
        <p14:creationId xmlns:p14="http://schemas.microsoft.com/office/powerpoint/2010/main" val="1556765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552" y="734096"/>
            <a:ext cx="10174310" cy="4893647"/>
          </a:xfrm>
          <a:prstGeom prst="rect">
            <a:avLst/>
          </a:prstGeom>
          <a:noFill/>
        </p:spPr>
        <p:txBody>
          <a:bodyPr wrap="square" rtlCol="0">
            <a:spAutoFit/>
          </a:bodyPr>
          <a:lstStyle/>
          <a:p>
            <a:r>
              <a:rPr lang="en-US" sz="2400" dirty="0"/>
              <a:t>A</a:t>
            </a:r>
            <a:r>
              <a:rPr lang="en-US" sz="2400" dirty="0" smtClean="0"/>
              <a:t>n </a:t>
            </a:r>
            <a:r>
              <a:rPr lang="en-US" sz="2400" dirty="0"/>
              <a:t>analysis of 83 buildings seeking LEED certification compared to a control group of 138 non-green buildings and normalizing for building function and other major drivers of cost, found “no significant difference in average cost for green buildings as compared to non-green buildings</a:t>
            </a:r>
            <a:r>
              <a:rPr lang="en-US" sz="2400" dirty="0" smtClean="0"/>
              <a:t>.”</a:t>
            </a:r>
          </a:p>
          <a:p>
            <a:endParaRPr lang="en-US" sz="2400" dirty="0"/>
          </a:p>
          <a:p>
            <a:r>
              <a:rPr lang="en-US" sz="2400" b="1" dirty="0" smtClean="0"/>
              <a:t>Benefits  </a:t>
            </a:r>
            <a:r>
              <a:rPr lang="en-US" sz="2400" b="1" dirty="0"/>
              <a:t> </a:t>
            </a:r>
            <a:r>
              <a:rPr lang="en-US" sz="1600" dirty="0"/>
              <a:t>(6</a:t>
            </a:r>
            <a:r>
              <a:rPr lang="en-US" sz="1600" dirty="0" smtClean="0"/>
              <a:t>)</a:t>
            </a:r>
            <a:endParaRPr lang="en-US" sz="2400" dirty="0"/>
          </a:p>
          <a:p>
            <a:r>
              <a:rPr lang="en-US" sz="2400" dirty="0"/>
              <a:t>A green building may have little or no incremental cost, but it does not happen on its own. The change of process required to design and construct a building in an integrated way takes effort and must be perceived as sufficiently value-added before it will become widespread in the industry. Owners and developers seek reassurances not only that green building won’t cost more, but that it will, in addition, produce benefits substantial enough to justify the effort</a:t>
            </a:r>
            <a:r>
              <a:rPr lang="en-US" sz="2400" dirty="0" smtClean="0"/>
              <a:t>.  </a:t>
            </a:r>
            <a:r>
              <a:rPr lang="en-US" sz="2400" dirty="0"/>
              <a:t/>
            </a:r>
            <a:br>
              <a:rPr lang="en-US" sz="2400" dirty="0"/>
            </a:br>
            <a:endParaRPr lang="en-US" sz="2400" dirty="0"/>
          </a:p>
        </p:txBody>
      </p:sp>
    </p:spTree>
    <p:extLst>
      <p:ext uri="{BB962C8B-B14F-4D97-AF65-F5344CB8AC3E}">
        <p14:creationId xmlns:p14="http://schemas.microsoft.com/office/powerpoint/2010/main" val="901688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489" y="283335"/>
            <a:ext cx="10522040" cy="6740307"/>
          </a:xfrm>
          <a:prstGeom prst="rect">
            <a:avLst/>
          </a:prstGeom>
          <a:noFill/>
        </p:spPr>
        <p:txBody>
          <a:bodyPr wrap="square" rtlCol="0">
            <a:spAutoFit/>
          </a:bodyPr>
          <a:lstStyle/>
          <a:p>
            <a:r>
              <a:rPr lang="en-US" sz="2400" dirty="0"/>
              <a:t>When properly designed to maximize efficiency and minimize the use of resources, a green building will experience lower utility costs. It is not unusual for energy bills to be up to 50 percent less than for a building constructed to minimum code requirements – even lower when onsite renewable energy generation is included in the project.</a:t>
            </a:r>
            <a:br>
              <a:rPr lang="en-US" sz="2400" dirty="0"/>
            </a:br>
            <a:r>
              <a:rPr lang="en-US" sz="2400" dirty="0"/>
              <a:t/>
            </a:r>
            <a:br>
              <a:rPr lang="en-US" sz="2400" dirty="0"/>
            </a:br>
            <a:r>
              <a:rPr lang="en-US" sz="2400" dirty="0"/>
              <a:t>Some of the findings</a:t>
            </a:r>
            <a:r>
              <a:rPr lang="en-US" sz="2400" dirty="0" smtClean="0"/>
              <a:t>:  </a:t>
            </a:r>
            <a:r>
              <a:rPr lang="en-US" sz="1600" b="1" dirty="0"/>
              <a:t> </a:t>
            </a:r>
            <a:r>
              <a:rPr lang="en-US" sz="1600" dirty="0"/>
              <a:t>(</a:t>
            </a:r>
            <a:r>
              <a:rPr lang="en-US" sz="1600"/>
              <a:t>6</a:t>
            </a:r>
            <a:r>
              <a:rPr lang="en-US" sz="1600" smtClean="0"/>
              <a:t>)</a:t>
            </a:r>
            <a:endParaRPr lang="en-US" sz="2400" dirty="0" smtClean="0"/>
          </a:p>
          <a:p>
            <a:endParaRPr lang="en-US" sz="2400" dirty="0"/>
          </a:p>
          <a:p>
            <a:pPr marL="342900" lvl="0" indent="-342900">
              <a:buFont typeface="Arial" panose="020B0604020202020204" pitchFamily="34" charset="0"/>
              <a:buChar char="•"/>
            </a:pPr>
            <a:r>
              <a:rPr lang="en-US" sz="2400" dirty="0"/>
              <a:t>Green buildings sell at a higher price. McGraw Hill measured the price premium for the sale of Energy Star ®-labeled buildings to be 12%.</a:t>
            </a:r>
            <a:r>
              <a:rPr lang="en-US" sz="2400" baseline="30000" dirty="0"/>
              <a:t>3</a:t>
            </a:r>
            <a:r>
              <a:rPr lang="en-US" sz="2400" dirty="0"/>
              <a:t> Another study estimated the premium on LEED-certified buildings at 31</a:t>
            </a:r>
            <a:r>
              <a:rPr lang="en-US" sz="2400" dirty="0" smtClean="0"/>
              <a:t>%.  </a:t>
            </a:r>
          </a:p>
          <a:p>
            <a:pPr marL="342900" lvl="0" indent="-342900">
              <a:buFont typeface="Arial" panose="020B0604020202020204" pitchFamily="34" charset="0"/>
              <a:buChar char="•"/>
            </a:pPr>
            <a:r>
              <a:rPr lang="en-US" sz="2400" dirty="0" smtClean="0"/>
              <a:t>Green </a:t>
            </a:r>
            <a:r>
              <a:rPr lang="en-US" sz="2400" dirty="0"/>
              <a:t>buildings command higher rent premiums. By comparing rental agreements involving Energy Star buildings with non-Energy Star leases, researchers at Maastricht University found that efficient buildings command 3.5% higher rents</a:t>
            </a:r>
            <a:r>
              <a:rPr lang="en-US" sz="2400" dirty="0" smtClean="0"/>
              <a:t>.  </a:t>
            </a:r>
          </a:p>
          <a:p>
            <a:pPr marL="342900" lvl="0" indent="-342900">
              <a:buFont typeface="Arial" panose="020B0604020202020204" pitchFamily="34" charset="0"/>
              <a:buChar char="•"/>
            </a:pPr>
            <a:r>
              <a:rPr lang="en-US" sz="2400" dirty="0" smtClean="0"/>
              <a:t>Green </a:t>
            </a:r>
            <a:r>
              <a:rPr lang="en-US" sz="2400" dirty="0"/>
              <a:t>buildings are more attractive to tenants. The same study found a 6% higher occupancy rate for Energy Star certified buildings</a:t>
            </a:r>
            <a:r>
              <a:rPr lang="en-US" sz="2400" dirty="0" smtClean="0"/>
              <a:t>.</a:t>
            </a:r>
            <a:endParaRPr lang="en-US" sz="2400" dirty="0"/>
          </a:p>
          <a:p>
            <a:endParaRPr lang="en-US" sz="2400" dirty="0"/>
          </a:p>
        </p:txBody>
      </p:sp>
    </p:spTree>
    <p:extLst>
      <p:ext uri="{BB962C8B-B14F-4D97-AF65-F5344CB8AC3E}">
        <p14:creationId xmlns:p14="http://schemas.microsoft.com/office/powerpoint/2010/main" val="4010506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3" y="772732"/>
            <a:ext cx="10225826" cy="4524315"/>
          </a:xfrm>
          <a:prstGeom prst="rect">
            <a:avLst/>
          </a:prstGeom>
          <a:noFill/>
        </p:spPr>
        <p:txBody>
          <a:bodyPr wrap="square" rtlCol="0">
            <a:spAutoFit/>
          </a:bodyPr>
          <a:lstStyle/>
          <a:p>
            <a:r>
              <a:rPr lang="en-US" sz="2400" dirty="0" smtClean="0"/>
              <a:t>References:</a:t>
            </a:r>
          </a:p>
          <a:p>
            <a:pPr marL="457200" indent="-457200">
              <a:buAutoNum type="arabicPeriod"/>
            </a:pPr>
            <a:r>
              <a:rPr lang="en-US" altLang="en-US" sz="2400" dirty="0" smtClean="0">
                <a:hlinkClick r:id="rId2"/>
              </a:rPr>
              <a:t>http</a:t>
            </a:r>
            <a:r>
              <a:rPr lang="en-US" altLang="en-US" sz="2400" dirty="0">
                <a:hlinkClick r:id="rId2"/>
              </a:rPr>
              <a:t>://www.physics.rutgers.edu/~</a:t>
            </a:r>
            <a:r>
              <a:rPr lang="en-US" altLang="en-US" sz="2400" dirty="0" smtClean="0">
                <a:hlinkClick r:id="rId2"/>
              </a:rPr>
              <a:t>kotliar/honors/honsem02/somalwar/HonSem02/Geothermal%20Energy.ppt</a:t>
            </a:r>
            <a:endParaRPr lang="en-US" altLang="en-US" sz="2400" dirty="0" smtClean="0"/>
          </a:p>
          <a:p>
            <a:pPr marL="457200" indent="-457200">
              <a:buFontTx/>
              <a:buAutoNum type="arabicPeriod"/>
            </a:pPr>
            <a:r>
              <a:rPr lang="en-US" sz="2400" dirty="0">
                <a:hlinkClick r:id="rId3"/>
              </a:rPr>
              <a:t>http://www.climatemaster.com/residential/how-geothermal-works</a:t>
            </a:r>
            <a:r>
              <a:rPr lang="en-US" sz="2400" b="1" dirty="0" smtClean="0">
                <a:hlinkClick r:id="rId3"/>
              </a:rPr>
              <a:t>/</a:t>
            </a:r>
            <a:endParaRPr lang="en-US" sz="2400" b="1" dirty="0" smtClean="0"/>
          </a:p>
          <a:p>
            <a:pPr marL="457200" indent="-457200">
              <a:buFontTx/>
              <a:buAutoNum type="arabicPeriod"/>
            </a:pPr>
            <a:r>
              <a:rPr lang="en-US" sz="2400" b="1" dirty="0">
                <a:hlinkClick r:id="rId4"/>
              </a:rPr>
              <a:t>http://</a:t>
            </a:r>
            <a:r>
              <a:rPr lang="en-US" sz="2400" b="1" dirty="0" smtClean="0">
                <a:hlinkClick r:id="rId4"/>
              </a:rPr>
              <a:t>en.wikipedia.org/wiki/Geothermal_heat_pump</a:t>
            </a:r>
            <a:endParaRPr lang="en-US" sz="2400" b="1" dirty="0" smtClean="0"/>
          </a:p>
          <a:p>
            <a:pPr marL="457200" indent="-457200">
              <a:buFontTx/>
              <a:buAutoNum type="arabicPeriod"/>
            </a:pPr>
            <a:r>
              <a:rPr lang="en-US" sz="2400" dirty="0" smtClean="0">
                <a:hlinkClick r:id="rId5"/>
              </a:rPr>
              <a:t>http</a:t>
            </a:r>
            <a:r>
              <a:rPr lang="en-US" sz="2400" dirty="0">
                <a:hlinkClick r:id="rId5"/>
              </a:rPr>
              <a:t>://</a:t>
            </a:r>
            <a:r>
              <a:rPr lang="en-US" sz="2400" dirty="0" smtClean="0">
                <a:hlinkClick r:id="rId5"/>
              </a:rPr>
              <a:t>www.usda.gov/wps/portal/usda/usdahome?contentid=2011/03/0143.xml</a:t>
            </a:r>
            <a:endParaRPr lang="en-US" sz="2400" dirty="0" smtClean="0"/>
          </a:p>
          <a:p>
            <a:pPr marL="457200" indent="-457200">
              <a:buFontTx/>
              <a:buAutoNum type="arabicPeriod"/>
            </a:pPr>
            <a:r>
              <a:rPr lang="en-US" sz="2400" dirty="0">
                <a:hlinkClick r:id="rId6"/>
              </a:rPr>
              <a:t>https://</a:t>
            </a:r>
            <a:r>
              <a:rPr lang="en-US" sz="2400" dirty="0" smtClean="0">
                <a:hlinkClick r:id="rId6"/>
              </a:rPr>
              <a:t>attra.ncat.org/Downloads/agbuildings.pdf</a:t>
            </a:r>
            <a:endParaRPr lang="en-US" sz="2400" dirty="0" smtClean="0"/>
          </a:p>
          <a:p>
            <a:pPr marL="457200" indent="-457200">
              <a:buFontTx/>
              <a:buAutoNum type="arabicPeriod"/>
            </a:pPr>
            <a:r>
              <a:rPr lang="en-US" sz="2400" dirty="0" smtClean="0">
                <a:hlinkClick r:id="rId7"/>
              </a:rPr>
              <a:t>http://www.institutebe.com/clean-energy-finance/green-building-costs.aspx</a:t>
            </a:r>
            <a:endParaRPr lang="en-US" sz="2400" dirty="0" smtClean="0"/>
          </a:p>
          <a:p>
            <a:pPr marL="457200" indent="-457200">
              <a:buFontTx/>
              <a:buAutoNum type="arabicPeriod"/>
            </a:pPr>
            <a:endParaRPr lang="en-US" sz="2400" dirty="0" smtClean="0"/>
          </a:p>
          <a:p>
            <a:endParaRPr lang="en-US" altLang="en-US" sz="2400" dirty="0"/>
          </a:p>
          <a:p>
            <a:endParaRPr lang="en-US" sz="2400" dirty="0"/>
          </a:p>
        </p:txBody>
      </p:sp>
    </p:spTree>
    <p:extLst>
      <p:ext uri="{BB962C8B-B14F-4D97-AF65-F5344CB8AC3E}">
        <p14:creationId xmlns:p14="http://schemas.microsoft.com/office/powerpoint/2010/main" val="2718875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Geothermal </a:t>
            </a:r>
            <a:r>
              <a:rPr lang="en-US" b="1" dirty="0"/>
              <a:t>energy is appropriate for sources below </a:t>
            </a:r>
            <a:r>
              <a:rPr lang="en-US" b="1" dirty="0" smtClean="0"/>
              <a:t>150</a:t>
            </a:r>
            <a:r>
              <a:rPr lang="en-US" b="1" baseline="30000" dirty="0" smtClean="0"/>
              <a:t>0</a:t>
            </a:r>
            <a:r>
              <a:rPr lang="en-US" b="1" dirty="0" smtClean="0"/>
              <a:t>C, which apply to typical residential and commercial opportunities.</a:t>
            </a:r>
            <a:r>
              <a:rPr lang="en-US" sz="1800" b="1" dirty="0" smtClean="0"/>
              <a:t> </a:t>
            </a:r>
            <a:r>
              <a:rPr lang="en-US" sz="1800" dirty="0"/>
              <a:t>(1)</a:t>
            </a:r>
            <a:r>
              <a:rPr lang="en-US" dirty="0"/>
              <a:t/>
            </a:r>
            <a:br>
              <a:rPr lang="en-US" dirty="0"/>
            </a:br>
            <a:endParaRPr lang="en-US" b="1" dirty="0"/>
          </a:p>
        </p:txBody>
      </p:sp>
      <p:sp>
        <p:nvSpPr>
          <p:cNvPr id="3" name="Content Placeholder 2"/>
          <p:cNvSpPr>
            <a:spLocks noGrp="1"/>
          </p:cNvSpPr>
          <p:nvPr>
            <p:ph idx="1"/>
          </p:nvPr>
        </p:nvSpPr>
        <p:spPr>
          <a:xfrm>
            <a:off x="838200" y="2100117"/>
            <a:ext cx="7223975" cy="4351338"/>
          </a:xfrm>
        </p:spPr>
        <p:txBody>
          <a:bodyPr>
            <a:normAutofit lnSpcReduction="10000"/>
          </a:bodyPr>
          <a:lstStyle/>
          <a:p>
            <a:pPr>
              <a:buFontTx/>
              <a:buChar char="•"/>
            </a:pPr>
            <a:r>
              <a:rPr lang="en-US" altLang="en-US" dirty="0" smtClean="0"/>
              <a:t>Residential/commercial space </a:t>
            </a:r>
            <a:r>
              <a:rPr lang="en-US" altLang="en-US" dirty="0"/>
              <a:t>heating</a:t>
            </a:r>
          </a:p>
          <a:p>
            <a:pPr>
              <a:buFontTx/>
              <a:buChar char="•"/>
            </a:pPr>
            <a:r>
              <a:rPr lang="en-US" altLang="en-US" dirty="0" smtClean="0"/>
              <a:t>Residential/commercial air </a:t>
            </a:r>
            <a:r>
              <a:rPr lang="en-US" altLang="en-US" dirty="0"/>
              <a:t>conditioning</a:t>
            </a:r>
          </a:p>
          <a:p>
            <a:pPr>
              <a:buFontTx/>
              <a:buChar char="•"/>
            </a:pPr>
            <a:r>
              <a:rPr lang="en-US" altLang="en-US" dirty="0" smtClean="0"/>
              <a:t>Industrial processes</a:t>
            </a:r>
          </a:p>
          <a:p>
            <a:pPr>
              <a:buFontTx/>
              <a:buChar char="•"/>
            </a:pPr>
            <a:r>
              <a:rPr lang="en-US" altLang="en-US" dirty="0" smtClean="0"/>
              <a:t>Drying </a:t>
            </a:r>
          </a:p>
          <a:p>
            <a:pPr>
              <a:buFontTx/>
              <a:buChar char="•"/>
            </a:pPr>
            <a:r>
              <a:rPr lang="en-US" altLang="en-US" dirty="0" smtClean="0"/>
              <a:t>Greenhouses</a:t>
            </a:r>
          </a:p>
          <a:p>
            <a:pPr>
              <a:buFontTx/>
              <a:buChar char="•"/>
            </a:pPr>
            <a:r>
              <a:rPr lang="en-US" altLang="en-US" dirty="0" err="1" smtClean="0"/>
              <a:t>Aguaculture</a:t>
            </a:r>
            <a:endParaRPr lang="en-US" altLang="en-US" dirty="0" smtClean="0"/>
          </a:p>
          <a:p>
            <a:pPr>
              <a:buFontTx/>
              <a:buChar char="•"/>
            </a:pPr>
            <a:r>
              <a:rPr lang="en-US" altLang="en-US" dirty="0" smtClean="0"/>
              <a:t>Hot water (residential/commercial)</a:t>
            </a:r>
          </a:p>
          <a:p>
            <a:pPr>
              <a:buFontTx/>
              <a:buChar char="•"/>
            </a:pPr>
            <a:r>
              <a:rPr lang="en-US" altLang="en-US" dirty="0" smtClean="0"/>
              <a:t>Resorts and pools</a:t>
            </a:r>
          </a:p>
          <a:p>
            <a:pPr>
              <a:buFontTx/>
              <a:buChar char="•"/>
            </a:pPr>
            <a:r>
              <a:rPr lang="en-US" altLang="en-US" dirty="0" smtClean="0"/>
              <a:t>Melting snow</a:t>
            </a:r>
          </a:p>
          <a:p>
            <a:endParaRPr lang="en-US" dirty="0"/>
          </a:p>
        </p:txBody>
      </p:sp>
      <p:pic>
        <p:nvPicPr>
          <p:cNvPr id="4" name="Picture 3"/>
          <p:cNvPicPr>
            <a:picLocks noChangeAspect="1"/>
          </p:cNvPicPr>
          <p:nvPr/>
        </p:nvPicPr>
        <p:blipFill>
          <a:blip r:embed="rId2"/>
          <a:stretch>
            <a:fillRect/>
          </a:stretch>
        </p:blipFill>
        <p:spPr>
          <a:xfrm>
            <a:off x="9414456" y="1690688"/>
            <a:ext cx="2097227" cy="2477863"/>
          </a:xfrm>
          <a:prstGeom prst="rect">
            <a:avLst/>
          </a:prstGeom>
        </p:spPr>
      </p:pic>
      <p:pic>
        <p:nvPicPr>
          <p:cNvPr id="6" name="Picture 5"/>
          <p:cNvPicPr>
            <a:picLocks noChangeAspect="1"/>
          </p:cNvPicPr>
          <p:nvPr/>
        </p:nvPicPr>
        <p:blipFill>
          <a:blip r:embed="rId3"/>
          <a:stretch>
            <a:fillRect/>
          </a:stretch>
        </p:blipFill>
        <p:spPr>
          <a:xfrm>
            <a:off x="8756665" y="4275786"/>
            <a:ext cx="1871355" cy="1901177"/>
          </a:xfrm>
          <a:prstGeom prst="rect">
            <a:avLst/>
          </a:prstGeom>
        </p:spPr>
      </p:pic>
    </p:spTree>
    <p:extLst>
      <p:ext uri="{BB962C8B-B14F-4D97-AF65-F5344CB8AC3E}">
        <p14:creationId xmlns:p14="http://schemas.microsoft.com/office/powerpoint/2010/main" val="269357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How Direct </a:t>
            </a:r>
            <a:r>
              <a:rPr lang="en-US" b="1" dirty="0" smtClean="0">
                <a:latin typeface="+mn-lt"/>
              </a:rPr>
              <a:t>Use Works </a:t>
            </a:r>
            <a:r>
              <a:rPr lang="en-US" sz="1600" dirty="0" smtClean="0"/>
              <a:t>(2)</a:t>
            </a:r>
            <a:endParaRPr lang="en-US" dirty="0"/>
          </a:p>
        </p:txBody>
      </p:sp>
      <p:sp>
        <p:nvSpPr>
          <p:cNvPr id="3" name="Content Placeholder 2"/>
          <p:cNvSpPr>
            <a:spLocks noGrp="1"/>
          </p:cNvSpPr>
          <p:nvPr>
            <p:ph idx="1"/>
          </p:nvPr>
        </p:nvSpPr>
        <p:spPr>
          <a:xfrm>
            <a:off x="838200" y="2289265"/>
            <a:ext cx="10515600" cy="4351338"/>
          </a:xfrm>
        </p:spPr>
        <p:txBody>
          <a:bodyPr/>
          <a:lstStyle/>
          <a:p>
            <a:pPr>
              <a:spcBef>
                <a:spcPct val="50000"/>
              </a:spcBef>
              <a:buFontTx/>
              <a:buChar char="•"/>
            </a:pPr>
            <a:r>
              <a:rPr lang="en-US" altLang="en-US" dirty="0"/>
              <a:t>Direct Sources function by sending </a:t>
            </a:r>
            <a:r>
              <a:rPr lang="en-US" altLang="en-US" dirty="0" smtClean="0"/>
              <a:t>water or air </a:t>
            </a:r>
            <a:r>
              <a:rPr lang="en-US" altLang="en-US" dirty="0"/>
              <a:t>down a well to be heated by the Earth’s warmth.</a:t>
            </a:r>
          </a:p>
          <a:p>
            <a:pPr>
              <a:spcBef>
                <a:spcPct val="50000"/>
              </a:spcBef>
              <a:buFontTx/>
              <a:buChar char="•"/>
            </a:pPr>
            <a:r>
              <a:rPr lang="en-US" altLang="en-US" dirty="0"/>
              <a:t>Then a heat pump is used to take the heat from the underground water to the substance that heats the house. </a:t>
            </a:r>
          </a:p>
          <a:p>
            <a:pPr>
              <a:spcBef>
                <a:spcPct val="50000"/>
              </a:spcBef>
              <a:buFontTx/>
              <a:buChar char="•"/>
            </a:pPr>
            <a:r>
              <a:rPr lang="en-US" altLang="en-US" dirty="0"/>
              <a:t> Then after the water it is cooled </a:t>
            </a:r>
            <a:r>
              <a:rPr lang="en-US" altLang="en-US" dirty="0" smtClean="0"/>
              <a:t>it is </a:t>
            </a:r>
            <a:r>
              <a:rPr lang="en-US" altLang="en-US" dirty="0"/>
              <a:t>injected back into the </a:t>
            </a:r>
            <a:r>
              <a:rPr lang="en-US" altLang="en-US" dirty="0" smtClean="0"/>
              <a:t>Earth to be heated again.</a:t>
            </a:r>
          </a:p>
          <a:p>
            <a:pPr>
              <a:spcBef>
                <a:spcPct val="50000"/>
              </a:spcBef>
              <a:buFontTx/>
              <a:buChar char="•"/>
            </a:pPr>
            <a:r>
              <a:rPr lang="en-US" altLang="en-US" dirty="0" smtClean="0"/>
              <a:t>Because the below surface temperature is constant it can be used for both heating and cooling depending on the time of year.</a:t>
            </a:r>
            <a:endParaRPr lang="en-US" altLang="en-US" dirty="0"/>
          </a:p>
        </p:txBody>
      </p:sp>
    </p:spTree>
    <p:extLst>
      <p:ext uri="{BB962C8B-B14F-4D97-AF65-F5344CB8AC3E}">
        <p14:creationId xmlns:p14="http://schemas.microsoft.com/office/powerpoint/2010/main" val="263563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3067"/>
          </a:xfrm>
        </p:spPr>
        <p:txBody>
          <a:bodyPr>
            <a:normAutofit/>
          </a:bodyPr>
          <a:lstStyle/>
          <a:p>
            <a:pPr lvl="1" algn="ctr" rtl="0">
              <a:lnSpc>
                <a:spcPct val="90000"/>
              </a:lnSpc>
              <a:spcBef>
                <a:spcPct val="0"/>
              </a:spcBef>
            </a:pPr>
            <a:r>
              <a:rPr lang="en-US" sz="3600" b="1" dirty="0" smtClean="0"/>
              <a:t>What are </a:t>
            </a:r>
            <a:r>
              <a:rPr lang="en-US" sz="3200" b="1" dirty="0" smtClean="0"/>
              <a:t>Geothermal systems </a:t>
            </a:r>
            <a:r>
              <a:rPr lang="en-US" sz="3600" b="1" dirty="0" smtClean="0"/>
              <a:t>? </a:t>
            </a:r>
            <a:r>
              <a:rPr lang="en-US" sz="1600" dirty="0" smtClean="0"/>
              <a:t>(2)</a:t>
            </a:r>
            <a:r>
              <a:rPr lang="en-US" sz="3600" b="1" u="sng" dirty="0" smtClean="0"/>
              <a:t/>
            </a:r>
            <a:br>
              <a:rPr lang="en-US" sz="3600" b="1" u="sng" dirty="0" smtClean="0"/>
            </a:br>
            <a:endParaRPr lang="en-US" sz="3600" dirty="0"/>
          </a:p>
        </p:txBody>
      </p:sp>
      <p:sp>
        <p:nvSpPr>
          <p:cNvPr id="3" name="Content Placeholder 2"/>
          <p:cNvSpPr>
            <a:spLocks noGrp="1"/>
          </p:cNvSpPr>
          <p:nvPr>
            <p:ph idx="1"/>
          </p:nvPr>
        </p:nvSpPr>
        <p:spPr>
          <a:xfrm>
            <a:off x="838200" y="1378039"/>
            <a:ext cx="9786870" cy="4798924"/>
          </a:xfrm>
        </p:spPr>
        <p:txBody>
          <a:bodyPr>
            <a:normAutofit/>
          </a:bodyPr>
          <a:lstStyle/>
          <a:p>
            <a:r>
              <a:rPr lang="en-US" sz="2400" dirty="0"/>
              <a:t>Geothermal heating and cooling systems take advantage of the stable temperature underground using a piping system, commonly referred to as a “loop.”  </a:t>
            </a:r>
            <a:endParaRPr lang="en-US" sz="2400" dirty="0" smtClean="0"/>
          </a:p>
          <a:p>
            <a:endParaRPr lang="en-US" sz="2400" dirty="0" smtClean="0"/>
          </a:p>
          <a:p>
            <a:r>
              <a:rPr lang="en-US" sz="2400" dirty="0" smtClean="0"/>
              <a:t>Water </a:t>
            </a:r>
            <a:r>
              <a:rPr lang="en-US" sz="2400" dirty="0"/>
              <a:t>circulates in the loop to exchange heat between your home, the ground source heat pump, and the earth, providing heating, cooling, and hot water at remarkably high efficiencies</a:t>
            </a:r>
            <a:r>
              <a:rPr lang="en-US" sz="2400" dirty="0" smtClean="0"/>
              <a:t>.</a:t>
            </a:r>
          </a:p>
          <a:p>
            <a:endParaRPr lang="en-US" sz="2400" dirty="0"/>
          </a:p>
          <a:p>
            <a:r>
              <a:rPr lang="en-US" sz="2400" dirty="0" smtClean="0"/>
              <a:t>Geothermal </a:t>
            </a:r>
            <a:r>
              <a:rPr lang="en-US" sz="2400" dirty="0"/>
              <a:t>heating and cooling systems </a:t>
            </a:r>
            <a:r>
              <a:rPr lang="en-US" sz="2400" dirty="0" smtClean="0"/>
              <a:t>can be </a:t>
            </a:r>
            <a:r>
              <a:rPr lang="en-US" sz="2400" dirty="0"/>
              <a:t>400-600% efficient and can cut your heating, cooling, and hot water costs by up to 80%.</a:t>
            </a:r>
          </a:p>
        </p:txBody>
      </p:sp>
    </p:spTree>
    <p:extLst>
      <p:ext uri="{BB962C8B-B14F-4D97-AF65-F5344CB8AC3E}">
        <p14:creationId xmlns:p14="http://schemas.microsoft.com/office/powerpoint/2010/main" val="1772746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03613" y="605307"/>
            <a:ext cx="5603284" cy="3156468"/>
          </a:xfrm>
          <a:prstGeom prst="rect">
            <a:avLst/>
          </a:prstGeom>
        </p:spPr>
      </p:pic>
      <p:sp>
        <p:nvSpPr>
          <p:cNvPr id="4" name="TextBox 3"/>
          <p:cNvSpPr txBox="1"/>
          <p:nvPr/>
        </p:nvSpPr>
        <p:spPr>
          <a:xfrm>
            <a:off x="914400" y="605307"/>
            <a:ext cx="4739425" cy="5324535"/>
          </a:xfrm>
          <a:prstGeom prst="rect">
            <a:avLst/>
          </a:prstGeom>
          <a:noFill/>
        </p:spPr>
        <p:txBody>
          <a:bodyPr wrap="square" rtlCol="0">
            <a:spAutoFit/>
          </a:bodyPr>
          <a:lstStyle/>
          <a:p>
            <a:r>
              <a:rPr lang="en-US" sz="2800" b="1" dirty="0"/>
              <a:t>Geothermal </a:t>
            </a:r>
            <a:r>
              <a:rPr lang="en-US" sz="2800" b="1" dirty="0" smtClean="0"/>
              <a:t>Heating </a:t>
            </a:r>
            <a:r>
              <a:rPr lang="en-US" sz="1600" dirty="0" smtClean="0"/>
              <a:t>(2)</a:t>
            </a:r>
            <a:endParaRPr lang="en-US" sz="2800" b="1" dirty="0" smtClean="0"/>
          </a:p>
          <a:p>
            <a:endParaRPr lang="en-US" sz="2400" dirty="0"/>
          </a:p>
          <a:p>
            <a:pPr marL="342900" indent="-342900">
              <a:buFont typeface="Arial" panose="020B0604020202020204" pitchFamily="34" charset="0"/>
              <a:buChar char="•"/>
            </a:pPr>
            <a:r>
              <a:rPr lang="en-US" sz="2400" dirty="0"/>
              <a:t>During the winter, </a:t>
            </a:r>
            <a:r>
              <a:rPr lang="en-US" sz="2400" dirty="0" smtClean="0"/>
              <a:t>geothermal </a:t>
            </a:r>
            <a:r>
              <a:rPr lang="en-US" sz="2400" dirty="0"/>
              <a:t>heating and cooling systems absorb heat stored in the ground through the water that circulates in its underground loop.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This </a:t>
            </a:r>
            <a:r>
              <a:rPr lang="en-US" sz="2400" dirty="0"/>
              <a:t>heat is carried to the ground source heat pumps where it’s concentrated and then sent as warm, comfortable air throughout your home.</a:t>
            </a:r>
          </a:p>
          <a:p>
            <a:endParaRPr lang="en-US" sz="2400" dirty="0"/>
          </a:p>
        </p:txBody>
      </p:sp>
    </p:spTree>
    <p:extLst>
      <p:ext uri="{BB962C8B-B14F-4D97-AF65-F5344CB8AC3E}">
        <p14:creationId xmlns:p14="http://schemas.microsoft.com/office/powerpoint/2010/main" val="1713647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2382" y="1018309"/>
            <a:ext cx="9746673"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When you need heating the most, the air outside is coldest.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As </a:t>
            </a:r>
            <a:r>
              <a:rPr lang="en-US" sz="2400" dirty="0"/>
              <a:t>a result, a traditional air source heat pump works hard to extract the amount of heat from the cold air needed to properly heat your home.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In </a:t>
            </a:r>
            <a:r>
              <a:rPr lang="en-US" sz="2400" dirty="0"/>
              <a:t>contrast, a geothermal system consumes less energy as it easily absorbs heat from the abundant supply stored below ground, making geothermal heating significantly more energy </a:t>
            </a:r>
            <a:r>
              <a:rPr lang="en-US" sz="2400" dirty="0" smtClean="0"/>
              <a:t>efficient.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Gas </a:t>
            </a:r>
            <a:r>
              <a:rPr lang="en-US" sz="2400" dirty="0"/>
              <a:t>furnaces burn natural gas to provide heat for your home and are only 98% efficient, while geothermal systems use significantly less energy collecting heat from the earth, achieving 400-600% efficiencies.</a:t>
            </a:r>
          </a:p>
        </p:txBody>
      </p:sp>
    </p:spTree>
    <p:extLst>
      <p:ext uri="{BB962C8B-B14F-4D97-AF65-F5344CB8AC3E}">
        <p14:creationId xmlns:p14="http://schemas.microsoft.com/office/powerpoint/2010/main" val="2697917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3727</Words>
  <Application>Microsoft Office PowerPoint</Application>
  <PresentationFormat>Widescreen</PresentationFormat>
  <Paragraphs>308</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Symbol</vt:lpstr>
      <vt:lpstr>Times New Roman</vt:lpstr>
      <vt:lpstr>Office Theme</vt:lpstr>
      <vt:lpstr>Green Buildings – Part 2</vt:lpstr>
      <vt:lpstr>Introduction</vt:lpstr>
      <vt:lpstr>GEOTHERMAL SYSTEMS </vt:lpstr>
      <vt:lpstr>PowerPoint Presentation</vt:lpstr>
      <vt:lpstr>Geothermal energy is appropriate for sources below 1500C, which apply to typical residential and commercial opportunities. (1) </vt:lpstr>
      <vt:lpstr>How Direct Use Works (2)</vt:lpstr>
      <vt:lpstr>What are Geothermal systems ?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BUILDINGS AGRICULTURAL SUSTAINABLE ENERGY EDUCATION NETWORK (ASEEN)</dc:title>
  <dc:creator>Sargent, John</dc:creator>
  <cp:lastModifiedBy>Kane, Steven</cp:lastModifiedBy>
  <cp:revision>57</cp:revision>
  <dcterms:created xsi:type="dcterms:W3CDTF">2014-12-03T15:59:23Z</dcterms:created>
  <dcterms:modified xsi:type="dcterms:W3CDTF">2015-06-29T14:38:57Z</dcterms:modified>
</cp:coreProperties>
</file>