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CF72C5-759C-4369-BA22-B42528DB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88F272-0EEC-423A-B213-BC9B3D4EA6F7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E39CC9-A6BB-4D78-89C2-15E38D1545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562600"/>
            <a:ext cx="8305800" cy="762000"/>
          </a:xfrm>
        </p:spPr>
        <p:txBody>
          <a:bodyPr/>
          <a:lstStyle/>
          <a:p>
            <a:r>
              <a:rPr lang="en-US" b="1" dirty="0" smtClean="0"/>
              <a:t>Matt McMillan, Ph.D.</a:t>
            </a:r>
            <a:endParaRPr lang="en-US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153400" cy="1066800"/>
          </a:xfrm>
        </p:spPr>
        <p:txBody>
          <a:bodyPr/>
          <a:lstStyle/>
          <a:p>
            <a:pPr algn="ctr"/>
            <a:r>
              <a:rPr lang="en-US" b="1" dirty="0"/>
              <a:t>Reproductive </a:t>
            </a:r>
            <a:r>
              <a:rPr lang="en-US" b="1" dirty="0" smtClean="0"/>
              <a:t>Physiology of the Mare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Reproductive efficiency is very low (Why?)</a:t>
            </a:r>
          </a:p>
          <a:p>
            <a:endParaRPr lang="en-US" sz="1000" b="1" dirty="0"/>
          </a:p>
          <a:p>
            <a:r>
              <a:rPr lang="en-US" b="1" dirty="0"/>
              <a:t>Live foal versus bred mares ~50%</a:t>
            </a:r>
          </a:p>
          <a:p>
            <a:endParaRPr lang="en-US" sz="1000" b="1" dirty="0"/>
          </a:p>
          <a:p>
            <a:r>
              <a:rPr lang="en-US" b="1" dirty="0"/>
              <a:t>Leading cause of infertility is </a:t>
            </a:r>
            <a:endParaRPr lang="en-US" b="1" dirty="0" smtClean="0"/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uman </a:t>
            </a:r>
            <a:r>
              <a:rPr lang="en-US" b="1" dirty="0"/>
              <a:t>management</a:t>
            </a:r>
          </a:p>
          <a:p>
            <a:endParaRPr lang="en-US" sz="1000" b="1" dirty="0"/>
          </a:p>
          <a:p>
            <a:r>
              <a:rPr lang="en-US" b="1" dirty="0"/>
              <a:t>Live foal rates in feral horses ~80-90%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Why is reproductive efficiency so poor?</a:t>
            </a:r>
          </a:p>
          <a:p>
            <a:endParaRPr lang="en-US" sz="1000" b="1" dirty="0" smtClean="0"/>
          </a:p>
          <a:p>
            <a:pPr lvl="1"/>
            <a:r>
              <a:rPr lang="en-US" sz="2600" b="1" dirty="0" smtClean="0"/>
              <a:t>We tend to:</a:t>
            </a:r>
          </a:p>
          <a:p>
            <a:pPr lvl="1"/>
            <a:endParaRPr lang="en-US" sz="1000" b="1" dirty="0" smtClean="0"/>
          </a:p>
          <a:p>
            <a:pPr lvl="2"/>
            <a:r>
              <a:rPr lang="en-US" sz="2400" b="1" dirty="0" smtClean="0"/>
              <a:t>Select </a:t>
            </a:r>
            <a:r>
              <a:rPr lang="en-US" sz="2400" b="1" dirty="0"/>
              <a:t>for other </a:t>
            </a:r>
            <a:r>
              <a:rPr lang="en-US" sz="2400" b="1" dirty="0" smtClean="0"/>
              <a:t>than </a:t>
            </a:r>
            <a:r>
              <a:rPr lang="en-US" sz="2400" b="1" dirty="0"/>
              <a:t>reproductive </a:t>
            </a:r>
            <a:r>
              <a:rPr lang="en-US" sz="2400" b="1" dirty="0" smtClean="0"/>
              <a:t>characteristics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2400" b="1" dirty="0" smtClean="0"/>
              <a:t>Frequently </a:t>
            </a:r>
            <a:r>
              <a:rPr lang="en-US" sz="2400" b="1" dirty="0"/>
              <a:t>attempt to breed out of season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Horses are short day or long day breeders?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Gestation period?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During winter months mares are </a:t>
            </a:r>
            <a:r>
              <a:rPr lang="en-US" b="1" dirty="0" err="1"/>
              <a:t>anestrus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Not respond to stallion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Ovaries will not develop follicles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Minimal ovarian hormone secretion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During season of reproduction: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Estrous cycles 21-23 days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Seasonally Polyestrus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Estrus (heat period) </a:t>
            </a:r>
          </a:p>
          <a:p>
            <a:pPr lvl="1"/>
            <a:r>
              <a:rPr lang="en-US" b="1" dirty="0"/>
              <a:t>Responsive to stallion</a:t>
            </a:r>
          </a:p>
          <a:p>
            <a:pPr lvl="1"/>
            <a:r>
              <a:rPr lang="en-US" b="1" dirty="0"/>
              <a:t>5 to 7 days</a:t>
            </a:r>
          </a:p>
          <a:p>
            <a:pPr lvl="1"/>
            <a:r>
              <a:rPr lang="en-US" b="1" dirty="0"/>
              <a:t>Signs include:</a:t>
            </a:r>
          </a:p>
          <a:p>
            <a:pPr lvl="2"/>
            <a:r>
              <a:rPr lang="en-US" b="1" dirty="0"/>
              <a:t>Urination stance, leaning into stallion, winking</a:t>
            </a:r>
          </a:p>
          <a:p>
            <a:pPr lvl="2"/>
            <a:endParaRPr lang="en-US" sz="1200" b="1" dirty="0"/>
          </a:p>
          <a:p>
            <a:r>
              <a:rPr lang="en-US" b="1" dirty="0"/>
              <a:t>Estrus behavior will cease 24-48 hours after ovulation</a:t>
            </a:r>
          </a:p>
          <a:p>
            <a:endParaRPr lang="en-US" sz="1200" b="1" dirty="0"/>
          </a:p>
          <a:p>
            <a:r>
              <a:rPr lang="en-US" b="1" dirty="0"/>
              <a:t>Beginning of </a:t>
            </a:r>
            <a:r>
              <a:rPr lang="en-US" b="1" dirty="0" err="1"/>
              <a:t>diestrus</a:t>
            </a:r>
            <a:r>
              <a:rPr lang="en-US" b="1" dirty="0"/>
              <a:t> 14-16 days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Reproductive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Processes involved in reproduction in the mare are driven </a:t>
            </a:r>
            <a:r>
              <a:rPr lang="en-US" b="1" dirty="0" smtClean="0"/>
              <a:t>by what? </a:t>
            </a:r>
          </a:p>
          <a:p>
            <a:pPr lvl="1"/>
            <a:r>
              <a:rPr lang="en-US" b="1" dirty="0" smtClean="0"/>
              <a:t>Hormones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 smtClean="0"/>
              <a:t>What are Hormones?</a:t>
            </a:r>
            <a:endParaRPr lang="en-US" b="1" dirty="0"/>
          </a:p>
          <a:p>
            <a:pPr lvl="1"/>
            <a:r>
              <a:rPr lang="en-US" b="1" dirty="0"/>
              <a:t>Chemical substances produced by various tissues that travel through the circulatory system to produce an effect on an organ (s)</a:t>
            </a:r>
          </a:p>
          <a:p>
            <a:pPr lvl="1"/>
            <a:endParaRPr lang="en-US" sz="1200" b="1" dirty="0"/>
          </a:p>
          <a:p>
            <a:r>
              <a:rPr lang="en-US" b="1" dirty="0"/>
              <a:t>Endocrinology</a:t>
            </a:r>
          </a:p>
          <a:p>
            <a:pPr lvl="1"/>
            <a:r>
              <a:rPr lang="en-US" b="1" dirty="0"/>
              <a:t>Study of hormones and their effects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Hypothalamus</a:t>
            </a:r>
            <a:endParaRPr lang="en-US" sz="3000" b="1" dirty="0"/>
          </a:p>
          <a:p>
            <a:pPr lvl="1"/>
            <a:r>
              <a:rPr lang="en-US" sz="2800" b="1" dirty="0"/>
              <a:t>Located </a:t>
            </a:r>
            <a:r>
              <a:rPr lang="en-US" sz="2800" b="1" dirty="0" smtClean="0"/>
              <a:t>where?</a:t>
            </a:r>
          </a:p>
          <a:p>
            <a:pPr lvl="2"/>
            <a:r>
              <a:rPr lang="en-US" sz="2600" b="1" dirty="0" smtClean="0"/>
              <a:t>in mid-brain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Interprets environmental cues </a:t>
            </a:r>
            <a:r>
              <a:rPr lang="en-US" sz="2800" b="1" dirty="0" smtClean="0"/>
              <a:t>such </a:t>
            </a:r>
            <a:r>
              <a:rPr lang="en-US" sz="2800" b="1" dirty="0"/>
              <a:t>as </a:t>
            </a:r>
            <a:endParaRPr lang="en-US" sz="2800" b="1" dirty="0" smtClean="0"/>
          </a:p>
          <a:p>
            <a:pPr lvl="2"/>
            <a:r>
              <a:rPr lang="en-US" sz="2600" b="1" dirty="0" smtClean="0"/>
              <a:t>Day length</a:t>
            </a:r>
          </a:p>
          <a:p>
            <a:pPr lvl="2"/>
            <a:r>
              <a:rPr lang="en-US" sz="2600" b="1" dirty="0" smtClean="0"/>
              <a:t>Temperature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Signals start </a:t>
            </a:r>
            <a:r>
              <a:rPr lang="en-US" sz="2800" b="1" dirty="0" smtClean="0"/>
              <a:t>of </a:t>
            </a:r>
            <a:r>
              <a:rPr lang="en-US" sz="2800" b="1" dirty="0"/>
              <a:t>season by producing </a:t>
            </a:r>
            <a:endParaRPr lang="en-US" sz="2800" b="1" dirty="0" smtClean="0"/>
          </a:p>
          <a:p>
            <a:pPr lvl="2"/>
            <a:r>
              <a:rPr lang="en-US" sz="2600" b="1" dirty="0" err="1" smtClean="0"/>
              <a:t>GnRH</a:t>
            </a:r>
            <a:endParaRPr lang="en-US" sz="2600" b="1" dirty="0" smtClean="0"/>
          </a:p>
          <a:p>
            <a:pPr lvl="3"/>
            <a:r>
              <a:rPr lang="en-US" sz="2400" b="1" dirty="0" smtClean="0"/>
              <a:t>Stimulates </a:t>
            </a:r>
            <a:r>
              <a:rPr lang="en-US" sz="2400" b="1" dirty="0"/>
              <a:t>anterior </a:t>
            </a:r>
            <a:r>
              <a:rPr lang="en-US" sz="2400" b="1" dirty="0" smtClean="0"/>
              <a:t>pituitary</a:t>
            </a:r>
          </a:p>
          <a:p>
            <a:pPr lvl="1"/>
            <a:endParaRPr lang="en-US" sz="1000" b="1" dirty="0" smtClean="0"/>
          </a:p>
          <a:p>
            <a:pPr lvl="1">
              <a:buNone/>
            </a:pPr>
            <a:r>
              <a:rPr lang="en-US" sz="2800" b="1" dirty="0" smtClean="0"/>
              <a:t>Anterior pituitary produces</a:t>
            </a:r>
          </a:p>
          <a:p>
            <a:pPr lvl="2"/>
            <a:r>
              <a:rPr lang="en-US" sz="2600" b="1" dirty="0" smtClean="0"/>
              <a:t>FSH </a:t>
            </a:r>
            <a:r>
              <a:rPr lang="en-US" sz="2600" b="1" dirty="0"/>
              <a:t>and LH</a:t>
            </a:r>
          </a:p>
          <a:p>
            <a:pPr lvl="2"/>
            <a:r>
              <a:rPr lang="en-US" sz="2600" b="1" dirty="0"/>
              <a:t>Stimulates ovaries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Follicle Stimulating Hormone (FSH) 	</a:t>
            </a:r>
          </a:p>
          <a:p>
            <a:pPr lvl="1"/>
            <a:r>
              <a:rPr lang="en-US" b="1" dirty="0"/>
              <a:t>Stimulates the growth of follicles</a:t>
            </a:r>
          </a:p>
          <a:p>
            <a:pPr lvl="1"/>
            <a:endParaRPr lang="en-US" sz="1200" b="1" dirty="0"/>
          </a:p>
          <a:p>
            <a:r>
              <a:rPr lang="en-US" b="1" dirty="0"/>
              <a:t>Dominant follicle is selected</a:t>
            </a:r>
          </a:p>
          <a:p>
            <a:endParaRPr lang="en-US" sz="1200" b="1" dirty="0"/>
          </a:p>
          <a:p>
            <a:r>
              <a:rPr lang="en-US" b="1" dirty="0"/>
              <a:t>~20-25 mm </a:t>
            </a:r>
            <a:r>
              <a:rPr lang="en-US" b="1" i="1" dirty="0"/>
              <a:t>Estradiol-17</a:t>
            </a:r>
            <a:r>
              <a:rPr lang="el-GR" b="1" i="1" dirty="0">
                <a:cs typeface="Arial" charset="0"/>
              </a:rPr>
              <a:t>β</a:t>
            </a:r>
            <a:r>
              <a:rPr lang="en-US" b="1" dirty="0">
                <a:cs typeface="Arial" charset="0"/>
              </a:rPr>
              <a:t> is secreted </a:t>
            </a:r>
          </a:p>
          <a:p>
            <a:pPr lvl="1"/>
            <a:r>
              <a:rPr lang="en-US" b="1" dirty="0">
                <a:cs typeface="Arial" charset="0"/>
              </a:rPr>
              <a:t>Peak immediately prior to ovulation </a:t>
            </a:r>
          </a:p>
          <a:p>
            <a:pPr lvl="1"/>
            <a:r>
              <a:rPr lang="en-US" b="1" dirty="0">
                <a:cs typeface="Arial" charset="0"/>
              </a:rPr>
              <a:t>Stimulates release of LH</a:t>
            </a:r>
            <a:endParaRPr lang="el-GR" b="1" dirty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Luteinizing Hormone (LH</a:t>
            </a:r>
            <a:r>
              <a:rPr lang="en-US" b="1" dirty="0" smtClean="0"/>
              <a:t>)</a:t>
            </a:r>
          </a:p>
          <a:p>
            <a:endParaRPr lang="en-US" sz="1000" b="1" dirty="0"/>
          </a:p>
          <a:p>
            <a:pPr lvl="1"/>
            <a:r>
              <a:rPr lang="en-US" b="1" dirty="0"/>
              <a:t>Responsible for stimulating </a:t>
            </a:r>
            <a:r>
              <a:rPr lang="en-US" b="1" dirty="0" smtClean="0"/>
              <a:t>ovulation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Supporting initial stages of </a:t>
            </a:r>
            <a:endParaRPr lang="en-US" b="1" dirty="0" smtClean="0"/>
          </a:p>
          <a:p>
            <a:pPr lvl="2"/>
            <a:r>
              <a:rPr lang="en-US" b="1" dirty="0" smtClean="0"/>
              <a:t>Corpus </a:t>
            </a:r>
            <a:r>
              <a:rPr lang="en-US" b="1" dirty="0" err="1"/>
              <a:t>luteum</a:t>
            </a:r>
            <a:r>
              <a:rPr lang="en-US" b="1" dirty="0"/>
              <a:t> (CL) </a:t>
            </a:r>
            <a:r>
              <a:rPr lang="en-US" b="1" dirty="0" smtClean="0"/>
              <a:t>development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Secreted for a prolonged period in the mare</a:t>
            </a:r>
          </a:p>
          <a:p>
            <a:pPr lvl="2"/>
            <a:r>
              <a:rPr lang="en-US" b="1" dirty="0"/>
              <a:t>Beginning before the initiation of estrus</a:t>
            </a:r>
          </a:p>
          <a:p>
            <a:pPr lvl="2"/>
            <a:r>
              <a:rPr lang="en-US" b="1" dirty="0"/>
              <a:t>Reaches peak concentrations two days after ovulation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</a:t>
            </a:r>
            <a:r>
              <a:rPr lang="en-US" b="1" dirty="0" err="1"/>
              <a:t>lutueal</a:t>
            </a:r>
            <a:r>
              <a:rPr lang="en-US" b="1" dirty="0"/>
              <a:t> phase of the estrous cycle begins </a:t>
            </a:r>
            <a:r>
              <a:rPr lang="en-US" b="1" dirty="0" smtClean="0"/>
              <a:t>with: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completion of ovulation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 After ovulation </a:t>
            </a:r>
            <a:r>
              <a:rPr lang="en-US" b="1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ruptured follicle tissue begins to form the CL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empty follicular cavity accumulates coagulated blood and forms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The corpus </a:t>
            </a:r>
            <a:r>
              <a:rPr lang="en-US" b="1" dirty="0" err="1" smtClean="0"/>
              <a:t>hemorrhagicum</a:t>
            </a:r>
            <a:r>
              <a:rPr lang="en-US" b="1" dirty="0" smtClean="0"/>
              <a:t> </a:t>
            </a:r>
            <a:r>
              <a:rPr lang="en-US" sz="2000" b="1" dirty="0" smtClean="0"/>
              <a:t>(precursor to CL)</a:t>
            </a:r>
          </a:p>
          <a:p>
            <a:pPr>
              <a:lnSpc>
                <a:spcPct val="90000"/>
              </a:lnSpc>
            </a:pPr>
            <a:endParaRPr lang="en-US" sz="1400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Luteal</a:t>
            </a:r>
            <a:r>
              <a:rPr lang="en-US" b="1" dirty="0" smtClean="0"/>
              <a:t> cells begin to replace blood: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CL is formed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Endocrinology of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Includes: </a:t>
            </a:r>
            <a:endParaRPr lang="en-US" sz="3200" b="1" dirty="0" smtClean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Vulva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Vagina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Cervix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Uterus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Oviducts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/>
              <a:t>O</a:t>
            </a:r>
            <a:r>
              <a:rPr lang="en-US" sz="2800" b="1" dirty="0" smtClean="0"/>
              <a:t>varies</a:t>
            </a:r>
            <a:endParaRPr lang="en-US" sz="2800" b="1" dirty="0"/>
          </a:p>
          <a:p>
            <a:pPr lvl="1"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CL secretes what?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Progesterone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What is the purpose of progesterone</a:t>
            </a:r>
            <a:r>
              <a:rPr lang="en-US" b="1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Maintain pregnancy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Inhibits the release of LH</a:t>
            </a:r>
            <a:endParaRPr lang="en-US" sz="13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Changes behavior into a typical </a:t>
            </a:r>
            <a:r>
              <a:rPr lang="en-US" b="1" dirty="0" err="1"/>
              <a:t>diestrus</a:t>
            </a:r>
            <a:r>
              <a:rPr lang="en-US" b="1" dirty="0"/>
              <a:t> state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For the mare to return to </a:t>
            </a:r>
            <a:r>
              <a:rPr lang="en-US" b="1" dirty="0" smtClean="0"/>
              <a:t>estrus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b="1" dirty="0" smtClean="0"/>
              <a:t>rogesterone </a:t>
            </a:r>
            <a:r>
              <a:rPr lang="en-US" b="1" dirty="0"/>
              <a:t>must be halted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mare is not pregnant: </a:t>
            </a:r>
          </a:p>
          <a:p>
            <a:pPr lvl="1"/>
            <a:r>
              <a:rPr lang="en-US" b="1" dirty="0"/>
              <a:t>PGF</a:t>
            </a:r>
            <a:r>
              <a:rPr lang="en-US" b="1" baseline="-25000" dirty="0"/>
              <a:t>2</a:t>
            </a:r>
            <a:r>
              <a:rPr lang="el-GR" b="1" baseline="-25000" dirty="0">
                <a:cs typeface="Arial" charset="0"/>
              </a:rPr>
              <a:t>α</a:t>
            </a:r>
            <a:r>
              <a:rPr lang="en-US" b="1" dirty="0">
                <a:cs typeface="Arial" charset="0"/>
              </a:rPr>
              <a:t> is released from the uterus </a:t>
            </a:r>
            <a:endParaRPr lang="en-US" b="1" dirty="0" smtClean="0">
              <a:cs typeface="Arial" charset="0"/>
            </a:endParaRPr>
          </a:p>
          <a:p>
            <a:pPr lvl="1"/>
            <a:r>
              <a:rPr lang="en-US" b="1" dirty="0" smtClean="0">
                <a:cs typeface="Arial" charset="0"/>
              </a:rPr>
              <a:t>14 </a:t>
            </a:r>
            <a:r>
              <a:rPr lang="en-US" b="1" dirty="0">
                <a:cs typeface="Arial" charset="0"/>
              </a:rPr>
              <a:t>to 16 days following ovulation</a:t>
            </a:r>
            <a:endParaRPr lang="el-GR" b="1" dirty="0">
              <a:cs typeface="Arial" charset="0"/>
            </a:endParaRPr>
          </a:p>
          <a:p>
            <a:endParaRPr lang="en-US" b="1" dirty="0"/>
          </a:p>
          <a:p>
            <a:r>
              <a:rPr lang="en-US" b="1" dirty="0"/>
              <a:t>PGF</a:t>
            </a:r>
            <a:r>
              <a:rPr lang="en-US" b="1" baseline="-25000" dirty="0"/>
              <a:t>2</a:t>
            </a:r>
            <a:r>
              <a:rPr lang="el-GR" b="1" baseline="-25000" dirty="0">
                <a:cs typeface="Arial" charset="0"/>
              </a:rPr>
              <a:t>α</a:t>
            </a:r>
            <a:r>
              <a:rPr lang="en-US" b="1" baseline="-25000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causes?</a:t>
            </a:r>
          </a:p>
          <a:p>
            <a:pPr lvl="1"/>
            <a:r>
              <a:rPr lang="en-US" b="1" dirty="0" err="1" smtClean="0">
                <a:cs typeface="Arial" charset="0"/>
              </a:rPr>
              <a:t>Luteolysis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marking the end of the </a:t>
            </a:r>
            <a:r>
              <a:rPr lang="en-US" b="1" dirty="0" err="1">
                <a:cs typeface="Arial" charset="0"/>
              </a:rPr>
              <a:t>luteal</a:t>
            </a:r>
            <a:r>
              <a:rPr lang="en-US" b="1" dirty="0">
                <a:cs typeface="Arial" charset="0"/>
              </a:rPr>
              <a:t> phase</a:t>
            </a:r>
          </a:p>
          <a:p>
            <a:endParaRPr lang="en-US" dirty="0">
              <a:cs typeface="Arial" charset="0"/>
            </a:endParaRPr>
          </a:p>
          <a:p>
            <a:endParaRPr lang="en-US" baseline="-25000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r>
              <a:rPr lang="en-US" sz="3200" b="1" dirty="0"/>
              <a:t>Primary environmental cue used in reproductive activity is: </a:t>
            </a:r>
          </a:p>
          <a:p>
            <a:pPr lvl="1"/>
            <a:r>
              <a:rPr lang="en-US" sz="2400" b="1" dirty="0"/>
              <a:t>Day length</a:t>
            </a:r>
          </a:p>
          <a:p>
            <a:endParaRPr lang="en-US" sz="1200" b="1" dirty="0"/>
          </a:p>
          <a:p>
            <a:r>
              <a:rPr lang="en-US" sz="3200" b="1" dirty="0"/>
              <a:t>Length of photoperiod is interpreted through:</a:t>
            </a:r>
          </a:p>
          <a:p>
            <a:pPr lvl="1"/>
            <a:r>
              <a:rPr lang="en-US" sz="2400" b="1" dirty="0"/>
              <a:t>Neural signals to specific portions of the brain creating hormones to be produced or ceased</a:t>
            </a:r>
          </a:p>
          <a:p>
            <a:endParaRPr lang="en-US" sz="1200" b="1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Melatonin is produced where?</a:t>
            </a:r>
          </a:p>
          <a:p>
            <a:pPr lvl="1"/>
            <a:r>
              <a:rPr lang="en-US" sz="2800" b="1" dirty="0" smtClean="0"/>
              <a:t>Brain’s pineal gland </a:t>
            </a:r>
          </a:p>
          <a:p>
            <a:pPr lvl="1"/>
            <a:r>
              <a:rPr lang="en-US" sz="2800" b="1" dirty="0"/>
              <a:t>I</a:t>
            </a:r>
            <a:r>
              <a:rPr lang="en-US" sz="2800" b="1" dirty="0" smtClean="0"/>
              <a:t>n response to absence of light</a:t>
            </a:r>
          </a:p>
          <a:p>
            <a:endParaRPr lang="en-US" sz="1000" b="1" dirty="0" smtClean="0"/>
          </a:p>
          <a:p>
            <a:r>
              <a:rPr lang="en-US" sz="3200" b="1" dirty="0" smtClean="0"/>
              <a:t>Melatonin has suppressive effect on?</a:t>
            </a:r>
          </a:p>
          <a:p>
            <a:pPr lvl="1"/>
            <a:r>
              <a:rPr lang="en-US" sz="2200" b="1" dirty="0" smtClean="0"/>
              <a:t> </a:t>
            </a:r>
            <a:r>
              <a:rPr lang="en-US" sz="2800" b="1" dirty="0" err="1" smtClean="0"/>
              <a:t>GnRH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Seasonality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r>
              <a:rPr lang="en-US" b="1" dirty="0"/>
              <a:t>During Anestrous:</a:t>
            </a:r>
          </a:p>
          <a:p>
            <a:endParaRPr lang="en-US" sz="1000" b="1" dirty="0"/>
          </a:p>
          <a:p>
            <a:pPr lvl="1"/>
            <a:r>
              <a:rPr lang="en-US" b="1" dirty="0"/>
              <a:t>Melatonin levels are</a:t>
            </a:r>
          </a:p>
          <a:p>
            <a:pPr lvl="2"/>
            <a:r>
              <a:rPr lang="en-US" b="1" dirty="0"/>
              <a:t>High</a:t>
            </a:r>
          </a:p>
          <a:p>
            <a:pPr lvl="2"/>
            <a:endParaRPr lang="en-US" sz="1100" b="1" dirty="0"/>
          </a:p>
          <a:p>
            <a:pPr lvl="1"/>
            <a:r>
              <a:rPr lang="en-US" b="1" dirty="0" err="1"/>
              <a:t>GnRH</a:t>
            </a:r>
            <a:r>
              <a:rPr lang="en-US" b="1" dirty="0"/>
              <a:t> levels are</a:t>
            </a:r>
          </a:p>
          <a:p>
            <a:pPr lvl="2"/>
            <a:r>
              <a:rPr lang="en-US" b="1" dirty="0"/>
              <a:t>Low</a:t>
            </a:r>
          </a:p>
          <a:p>
            <a:pPr lvl="2"/>
            <a:endParaRPr lang="en-US" sz="1100" b="1" dirty="0"/>
          </a:p>
          <a:p>
            <a:pPr lvl="1"/>
            <a:r>
              <a:rPr lang="en-US" b="1" dirty="0"/>
              <a:t>LH levels are </a:t>
            </a:r>
          </a:p>
          <a:p>
            <a:pPr lvl="2"/>
            <a:r>
              <a:rPr lang="en-US" b="1" dirty="0"/>
              <a:t>Low</a:t>
            </a:r>
          </a:p>
          <a:p>
            <a:pPr lvl="1"/>
            <a:endParaRPr lang="en-US" sz="12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200" b="1" dirty="0" smtClean="0"/>
              <a:t>FSH </a:t>
            </a:r>
            <a:r>
              <a:rPr lang="en-US" sz="2200" b="1" dirty="0"/>
              <a:t>levels do not appear to change with the </a:t>
            </a:r>
            <a:r>
              <a:rPr lang="en-US" sz="2200" b="1" dirty="0" smtClean="0"/>
              <a:t>seasons</a:t>
            </a:r>
          </a:p>
          <a:p>
            <a:pPr lvl="1">
              <a:buNone/>
            </a:pPr>
            <a:endParaRPr lang="en-US" sz="1000" b="1" dirty="0"/>
          </a:p>
          <a:p>
            <a:pPr lvl="1"/>
            <a:r>
              <a:rPr lang="en-US" sz="2200" b="1" dirty="0"/>
              <a:t>Ovaries are: </a:t>
            </a:r>
          </a:p>
          <a:p>
            <a:pPr lvl="2"/>
            <a:r>
              <a:rPr lang="en-US" sz="2100" b="1" dirty="0"/>
              <a:t>Small and hard during </a:t>
            </a:r>
            <a:r>
              <a:rPr lang="en-US" sz="2100" b="1" dirty="0" err="1"/>
              <a:t>anestrus</a:t>
            </a:r>
            <a:r>
              <a:rPr lang="en-US" sz="2100" b="1" dirty="0"/>
              <a:t> with no significant follicular activity</a:t>
            </a:r>
          </a:p>
          <a:p>
            <a:pPr lvl="2"/>
            <a:endParaRPr lang="en-US" sz="1000" b="1" dirty="0"/>
          </a:p>
          <a:p>
            <a:r>
              <a:rPr lang="en-US" sz="2400" b="1" dirty="0"/>
              <a:t>Research: Spring vs. Fall</a:t>
            </a:r>
          </a:p>
          <a:p>
            <a:endParaRPr lang="en-US" sz="1000" b="1" dirty="0"/>
          </a:p>
          <a:p>
            <a:r>
              <a:rPr lang="en-US" sz="2400" b="1" dirty="0"/>
              <a:t>Spring has been researched more </a:t>
            </a:r>
          </a:p>
          <a:p>
            <a:pPr lvl="1"/>
            <a:r>
              <a:rPr lang="en-US" sz="2200" b="1" dirty="0"/>
              <a:t>to increase the production of early-season foals </a:t>
            </a:r>
          </a:p>
          <a:p>
            <a:endParaRPr lang="en-US" sz="1000" b="1" dirty="0"/>
          </a:p>
          <a:p>
            <a:r>
              <a:rPr lang="en-US" sz="2400" b="1" dirty="0"/>
              <a:t>Mares placed under lights </a:t>
            </a:r>
          </a:p>
          <a:p>
            <a:pPr lvl="1"/>
            <a:r>
              <a:rPr lang="en-US" sz="2200" b="1" dirty="0"/>
              <a:t>to stimulate estrus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od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"/>
            <a:ext cx="7926388" cy="6475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Deslorelin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Ovuplant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Desorelin</a:t>
            </a:r>
            <a:r>
              <a:rPr lang="en-US" sz="2800" b="1" dirty="0" smtClean="0"/>
              <a:t> Acetate(</a:t>
            </a:r>
            <a:r>
              <a:rPr lang="en-US" sz="2800" b="1" dirty="0" err="1" smtClean="0"/>
              <a:t>Sucromate</a:t>
            </a:r>
            <a:r>
              <a:rPr lang="en-US" sz="2800" b="1" dirty="0" smtClean="0"/>
              <a:t>)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Injectable </a:t>
            </a:r>
            <a:r>
              <a:rPr lang="en-US" b="1" dirty="0" err="1" smtClean="0"/>
              <a:t>GnRH</a:t>
            </a:r>
            <a:r>
              <a:rPr lang="en-US" b="1" dirty="0" smtClean="0"/>
              <a:t> agonist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 smtClean="0"/>
              <a:t>Stops production of testosterone and estrogen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nduces </a:t>
            </a:r>
            <a:r>
              <a:rPr lang="en-US" b="1" dirty="0"/>
              <a:t>ovulation within 48 hours of treatment in cyclic estrous mares with an ovarian follicle between 30 and 40 mm in </a:t>
            </a:r>
            <a:r>
              <a:rPr lang="en-US" b="1" dirty="0" smtClean="0"/>
              <a:t>diameter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Synthetic Hormones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48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hCG</a:t>
            </a:r>
            <a:endParaRPr lang="en-US" b="1" dirty="0" smtClean="0"/>
          </a:p>
          <a:p>
            <a:r>
              <a:rPr lang="en-US" b="1" dirty="0" smtClean="0"/>
              <a:t>Human Chorionic </a:t>
            </a:r>
            <a:r>
              <a:rPr lang="en-US" b="1" dirty="0" err="1" smtClean="0"/>
              <a:t>Gonadatropin</a:t>
            </a:r>
            <a:endParaRPr lang="en-US" b="1" dirty="0" smtClean="0"/>
          </a:p>
          <a:p>
            <a:r>
              <a:rPr lang="en-US" b="1" dirty="0" smtClean="0"/>
              <a:t>Has LH properties</a:t>
            </a:r>
          </a:p>
          <a:p>
            <a:r>
              <a:rPr lang="en-US" b="1" dirty="0" smtClean="0"/>
              <a:t>Causes ovulation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Synthetic Hormones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54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Altrenogest</a:t>
            </a:r>
            <a:endParaRPr lang="en-US" b="1" dirty="0"/>
          </a:p>
          <a:p>
            <a:pPr lvl="1"/>
            <a:r>
              <a:rPr lang="en-US" b="1" dirty="0" err="1" smtClean="0"/>
              <a:t>Regumate</a:t>
            </a:r>
            <a:endParaRPr lang="en-US" b="1" dirty="0" smtClean="0"/>
          </a:p>
          <a:p>
            <a:pPr lvl="2"/>
            <a:r>
              <a:rPr lang="en-US" b="1" dirty="0" smtClean="0"/>
              <a:t>Synthetic Progesterone</a:t>
            </a:r>
          </a:p>
          <a:p>
            <a:pPr lvl="3"/>
            <a:r>
              <a:rPr lang="en-US" b="1" dirty="0"/>
              <a:t>a</a:t>
            </a:r>
            <a:r>
              <a:rPr lang="en-US" b="1" dirty="0" smtClean="0"/>
              <a:t>ka </a:t>
            </a:r>
            <a:r>
              <a:rPr lang="en-US" b="1" dirty="0" err="1" smtClean="0"/>
              <a:t>progestine</a:t>
            </a: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Given daily for 15 days</a:t>
            </a:r>
          </a:p>
          <a:p>
            <a:pPr lvl="3"/>
            <a:r>
              <a:rPr lang="en-US" b="1" dirty="0" smtClean="0"/>
              <a:t>Keeps mares from entering estrus</a:t>
            </a:r>
          </a:p>
          <a:p>
            <a:pPr lvl="3"/>
            <a:endParaRPr lang="en-US" b="1" dirty="0" smtClean="0"/>
          </a:p>
          <a:p>
            <a:pPr lvl="2"/>
            <a:r>
              <a:rPr lang="en-US" b="1" dirty="0" smtClean="0"/>
              <a:t>When discontinued</a:t>
            </a:r>
          </a:p>
          <a:p>
            <a:pPr lvl="3"/>
            <a:r>
              <a:rPr lang="en-US" b="1" dirty="0" smtClean="0"/>
              <a:t>Return to estrus within 4 to 5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Synthetic Hormones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4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onsists of: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Labia, Clitoris, Vestibule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Purpose?</a:t>
            </a:r>
          </a:p>
          <a:p>
            <a:pPr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Protect from entrance of air &amp; other contaminants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What may poor conformation may lead to?</a:t>
            </a:r>
          </a:p>
          <a:p>
            <a:pPr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err="1"/>
              <a:t>P</a:t>
            </a:r>
            <a:r>
              <a:rPr lang="en-US" b="1" dirty="0" err="1" smtClean="0"/>
              <a:t>neumovagina</a:t>
            </a:r>
            <a:r>
              <a:rPr lang="en-US" b="1" dirty="0" smtClean="0"/>
              <a:t> or </a:t>
            </a:r>
            <a:r>
              <a:rPr lang="en-US" b="1" dirty="0" err="1" smtClean="0"/>
              <a:t>windsucking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Caslicks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Labia</a:t>
            </a:r>
          </a:p>
          <a:p>
            <a:pPr lvl="1"/>
            <a:r>
              <a:rPr lang="en-US" b="1" dirty="0" smtClean="0"/>
              <a:t>Vertical slits below anus</a:t>
            </a:r>
          </a:p>
          <a:p>
            <a:pPr lvl="1"/>
            <a:r>
              <a:rPr lang="en-US" b="1" dirty="0" smtClean="0"/>
              <a:t>Purpose?</a:t>
            </a:r>
          </a:p>
          <a:p>
            <a:pPr lvl="2"/>
            <a:r>
              <a:rPr lang="en-US" b="1" dirty="0" smtClean="0"/>
              <a:t>Helps to seal the vestibule from the external environment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Clitoris</a:t>
            </a:r>
            <a:endParaRPr lang="en-US" b="1" dirty="0"/>
          </a:p>
          <a:p>
            <a:pPr lvl="1"/>
            <a:r>
              <a:rPr lang="en-US" b="1" dirty="0" smtClean="0"/>
              <a:t>Located?</a:t>
            </a:r>
          </a:p>
          <a:p>
            <a:pPr lvl="2"/>
            <a:r>
              <a:rPr lang="en-US" b="1" dirty="0"/>
              <a:t>I</a:t>
            </a:r>
            <a:r>
              <a:rPr lang="en-US" b="1" dirty="0" smtClean="0"/>
              <a:t>nside </a:t>
            </a:r>
            <a:r>
              <a:rPr lang="en-US" b="1" dirty="0"/>
              <a:t>labia</a:t>
            </a:r>
          </a:p>
          <a:p>
            <a:pPr lvl="1"/>
            <a:r>
              <a:rPr lang="en-US" b="1" dirty="0"/>
              <a:t>Can be seen during winking</a:t>
            </a:r>
          </a:p>
          <a:p>
            <a:pPr lvl="1"/>
            <a:endParaRPr lang="en-US" sz="1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Vestibule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Internal portion of the vulva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Hymen may be present in this area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Glands secrete mucus to lubricate vulva and vagina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Vagina</a:t>
            </a:r>
          </a:p>
          <a:p>
            <a:pPr lvl="1"/>
            <a:r>
              <a:rPr lang="en-US" sz="2200" b="1" dirty="0"/>
              <a:t>6-8 inches long</a:t>
            </a:r>
          </a:p>
          <a:p>
            <a:pPr lvl="1"/>
            <a:r>
              <a:rPr lang="en-US" sz="2200" b="1" dirty="0"/>
              <a:t>Connects vestibule to cervix</a:t>
            </a:r>
          </a:p>
          <a:p>
            <a:pPr lvl="1"/>
            <a:endParaRPr lang="en-US" sz="1200" b="1" dirty="0"/>
          </a:p>
          <a:p>
            <a:r>
              <a:rPr lang="en-US" sz="2400" b="1" dirty="0"/>
              <a:t>Cervix</a:t>
            </a:r>
          </a:p>
          <a:p>
            <a:pPr lvl="1"/>
            <a:r>
              <a:rPr lang="en-US" sz="2200" b="1" dirty="0"/>
              <a:t>Acts as a physical barrier between vagina and </a:t>
            </a:r>
            <a:r>
              <a:rPr lang="en-US" sz="2200" b="1" dirty="0" smtClean="0"/>
              <a:t>uterus</a:t>
            </a:r>
          </a:p>
          <a:p>
            <a:pPr lvl="1"/>
            <a:r>
              <a:rPr lang="en-US" sz="2200" b="1" dirty="0" smtClean="0"/>
              <a:t>Shape changes in response to body’s hormonal environment</a:t>
            </a:r>
          </a:p>
          <a:p>
            <a:pPr lvl="2"/>
            <a:r>
              <a:rPr lang="en-US" sz="1900" b="1" dirty="0" smtClean="0"/>
              <a:t>Estrus (estrogen): very pink, vascular, relaxed</a:t>
            </a:r>
          </a:p>
          <a:p>
            <a:pPr lvl="2"/>
            <a:r>
              <a:rPr lang="en-US" sz="1900" b="1" dirty="0" err="1" smtClean="0"/>
              <a:t>Diestrus</a:t>
            </a:r>
            <a:r>
              <a:rPr lang="en-US" sz="1900" b="1" dirty="0" smtClean="0"/>
              <a:t> (progesterone): very thick, sticky mucus, tightly closed</a:t>
            </a:r>
            <a:endParaRPr lang="en-US" sz="1900" b="1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Uterus</a:t>
            </a:r>
          </a:p>
          <a:p>
            <a:pPr lvl="1"/>
            <a:r>
              <a:rPr lang="en-US" b="1" dirty="0"/>
              <a:t>Hollow Y shaped </a:t>
            </a:r>
            <a:r>
              <a:rPr lang="en-US" b="1" dirty="0" smtClean="0"/>
              <a:t>organ including uterine body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Influenced </a:t>
            </a:r>
            <a:r>
              <a:rPr lang="en-US" b="1" dirty="0" smtClean="0"/>
              <a:t>by?</a:t>
            </a:r>
          </a:p>
          <a:p>
            <a:pPr lvl="2"/>
            <a:r>
              <a:rPr lang="en-US" b="1" dirty="0" smtClean="0"/>
              <a:t>Hormones</a:t>
            </a:r>
          </a:p>
          <a:p>
            <a:pPr lvl="2"/>
            <a:endParaRPr lang="en-US" sz="1000" b="1" dirty="0"/>
          </a:p>
          <a:p>
            <a:pPr lvl="1"/>
            <a:r>
              <a:rPr lang="en-US" b="1" dirty="0"/>
              <a:t>Function is to:</a:t>
            </a:r>
          </a:p>
          <a:p>
            <a:pPr lvl="2"/>
            <a:r>
              <a:rPr lang="en-US" b="1" dirty="0" smtClean="0"/>
              <a:t>Protect and Nourish</a:t>
            </a:r>
            <a:endParaRPr lang="en-US" b="1" dirty="0"/>
          </a:p>
          <a:p>
            <a:pPr lvl="2"/>
            <a:r>
              <a:rPr lang="en-US" b="1" dirty="0" smtClean="0"/>
              <a:t>Provide a conducive </a:t>
            </a:r>
            <a:r>
              <a:rPr lang="en-US" b="1" dirty="0"/>
              <a:t>atmosphere for development of embryo </a:t>
            </a:r>
            <a:endParaRPr lang="en-US" b="1" dirty="0" smtClean="0"/>
          </a:p>
          <a:p>
            <a:pPr lvl="2"/>
            <a:r>
              <a:rPr lang="en-US" b="1" dirty="0" smtClean="0"/>
              <a:t>Expel </a:t>
            </a:r>
            <a:r>
              <a:rPr lang="en-US" b="1" dirty="0"/>
              <a:t>fetus during birth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Oviducts </a:t>
            </a:r>
            <a:r>
              <a:rPr lang="en-US" sz="2400" b="1" dirty="0" smtClean="0"/>
              <a:t>(aka?)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Fallopian tubes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Fertilization of </a:t>
            </a:r>
            <a:r>
              <a:rPr lang="en-US" b="1" dirty="0" smtClean="0"/>
              <a:t>ovum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Ovary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Vary in size and texture due to time of year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Hormone production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Follicle growth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Ovulation (Occurs When?)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(~35mm)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b="1" dirty="0"/>
              <a:t> </a:t>
            </a:r>
            <a:r>
              <a:rPr lang="en-US" sz="2000" b="1" dirty="0"/>
              <a:t>(What Hormone is Produced?)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Progesterone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28600"/>
            <a:ext cx="5395030" cy="6248400"/>
          </a:xfrm>
          <a:noFill/>
          <a:ln/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845</Words>
  <Application>Microsoft Office PowerPoint</Application>
  <PresentationFormat>On-screen Show (4:3)</PresentationFormat>
  <Paragraphs>256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Reproductive Physiology of the Mare</vt:lpstr>
      <vt:lpstr>Female Reproductive Anatomy</vt:lpstr>
      <vt:lpstr>Vulva</vt:lpstr>
      <vt:lpstr>Vulva</vt:lpstr>
      <vt:lpstr>Vulva</vt:lpstr>
      <vt:lpstr>Female Reproductive Anatomy</vt:lpstr>
      <vt:lpstr>Female Reproductive Anatomy</vt:lpstr>
      <vt:lpstr>Female Reproductive Anatomy</vt:lpstr>
      <vt:lpstr>PowerPoint Presentation</vt:lpstr>
      <vt:lpstr>Physiology of Reproduction</vt:lpstr>
      <vt:lpstr>Physiology of Reproduction</vt:lpstr>
      <vt:lpstr>Seasonally Polyestrus</vt:lpstr>
      <vt:lpstr>Reproductive Behavior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Seasonality</vt:lpstr>
      <vt:lpstr>Seasonality</vt:lpstr>
      <vt:lpstr>Seasonality</vt:lpstr>
      <vt:lpstr>Seasonality</vt:lpstr>
      <vt:lpstr>PowerPoint Presentation</vt:lpstr>
      <vt:lpstr>Synthetic Hormones</vt:lpstr>
      <vt:lpstr>Synthetic Hormones</vt:lpstr>
      <vt:lpstr>Synthetic Hormones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Physiology of the Mare</dc:title>
  <dc:creator>Computer Services</dc:creator>
  <cp:lastModifiedBy>Computer Services</cp:lastModifiedBy>
  <cp:revision>4</cp:revision>
  <dcterms:created xsi:type="dcterms:W3CDTF">2011-03-02T21:12:05Z</dcterms:created>
  <dcterms:modified xsi:type="dcterms:W3CDTF">2012-05-21T16:58:12Z</dcterms:modified>
</cp:coreProperties>
</file>