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3"/>
  </p:notesMasterIdLst>
  <p:sldIdLst>
    <p:sldId id="256" r:id="rId2"/>
    <p:sldId id="321" r:id="rId3"/>
    <p:sldId id="293" r:id="rId4"/>
    <p:sldId id="313" r:id="rId5"/>
    <p:sldId id="296" r:id="rId6"/>
    <p:sldId id="297" r:id="rId7"/>
    <p:sldId id="298" r:id="rId8"/>
    <p:sldId id="299" r:id="rId9"/>
    <p:sldId id="333" r:id="rId10"/>
    <p:sldId id="300" r:id="rId11"/>
    <p:sldId id="301" r:id="rId12"/>
    <p:sldId id="302" r:id="rId13"/>
    <p:sldId id="295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292" r:id="rId24"/>
    <p:sldId id="264" r:id="rId25"/>
    <p:sldId id="265" r:id="rId26"/>
    <p:sldId id="266" r:id="rId27"/>
    <p:sldId id="318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A631-7C5F-4184-803D-6E26B9CFAE7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C58F-8AC7-41CE-953D-1209EDA5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C58F-8AC7-41CE-953D-1209EDA56F7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805F91-FFA8-4FCE-975D-7101EF2E8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9C3F-1CA7-4F43-BCD3-6D205EFAD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9DE-A430-413A-B577-6789D387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0554CD-BDB9-4414-9906-FA056E68A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C019-6073-48F1-85A7-594D6617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6CE-F74C-45B6-8CE1-30D3DB30D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9F9-373C-4937-8737-0EECB2D36B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2AAF-C273-40A2-9796-C8A8A9260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9AD0-1591-46F0-8865-C970C1E33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453-E9D5-4799-8883-CFCE1334C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BED7-A55D-42B1-AACC-7D161E0F1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351-8685-46D0-ABD1-9BB7714C2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03E08F-44AC-4B84-B0CB-59A95DECE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Equine Nutrition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Matt McMillan, Ph.D.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Idle horses have been maintained at 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0</a:t>
            </a:r>
            <a:r>
              <a:rPr lang="en-US" b="1" dirty="0" smtClean="0"/>
              <a:t>.5</a:t>
            </a:r>
            <a:r>
              <a:rPr lang="en-US" b="1" dirty="0" smtClean="0"/>
              <a:t>% </a:t>
            </a:r>
            <a:r>
              <a:rPr lang="en-US" b="1" dirty="0" smtClean="0"/>
              <a:t>BW/d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Remainder of energy needs provided in </a:t>
            </a:r>
            <a:r>
              <a:rPr lang="en-US" b="1" dirty="0" smtClean="0"/>
              <a:t>grain</a:t>
            </a:r>
          </a:p>
          <a:p>
            <a:pPr lvl="2">
              <a:lnSpc>
                <a:spcPct val="90000"/>
              </a:lnSpc>
            </a:pPr>
            <a:endParaRPr lang="en-US" sz="1000" b="1" dirty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Is this good?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should forages be fed?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 smtClean="0"/>
              <a:t>a manner that minimizes:</a:t>
            </a:r>
          </a:p>
          <a:p>
            <a:pPr lvl="2"/>
            <a:r>
              <a:rPr lang="en-US" b="1" dirty="0" smtClean="0"/>
              <a:t>Forage losses</a:t>
            </a:r>
          </a:p>
          <a:p>
            <a:pPr lvl="2"/>
            <a:r>
              <a:rPr lang="en-US" b="1" dirty="0" smtClean="0"/>
              <a:t>Forage fecal contamination </a:t>
            </a:r>
          </a:p>
          <a:p>
            <a:pPr lvl="3"/>
            <a:r>
              <a:rPr lang="en-US" b="1" dirty="0" smtClean="0"/>
              <a:t>(</a:t>
            </a:r>
            <a:r>
              <a:rPr lang="en-US" b="1" dirty="0" smtClean="0">
                <a:cs typeface="Arial" charset="0"/>
              </a:rPr>
              <a:t>↑internal parasites)</a:t>
            </a:r>
          </a:p>
          <a:p>
            <a:pPr lvl="2"/>
            <a:r>
              <a:rPr lang="en-US" b="1" dirty="0" smtClean="0"/>
              <a:t>Dust inhalation</a:t>
            </a:r>
          </a:p>
          <a:p>
            <a:pPr lvl="1"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say:</a:t>
            </a:r>
          </a:p>
          <a:p>
            <a:pPr lvl="1"/>
            <a:r>
              <a:rPr lang="en-US" b="1" dirty="0"/>
              <a:t>Harvested feeds should be fed in hay racks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Others say: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orage should be fed on the ground</a:t>
            </a:r>
          </a:p>
          <a:p>
            <a:pPr lvl="2"/>
            <a:r>
              <a:rPr lang="en-US" b="1" dirty="0" smtClean="0"/>
              <a:t>Parasites?</a:t>
            </a:r>
          </a:p>
          <a:p>
            <a:pPr lvl="2"/>
            <a:r>
              <a:rPr lang="en-US" b="1" dirty="0" smtClean="0"/>
              <a:t>Foreign inhalation?</a:t>
            </a:r>
          </a:p>
          <a:p>
            <a:pPr lvl="2"/>
            <a:r>
              <a:rPr lang="en-US" b="1" dirty="0" smtClean="0"/>
              <a:t>Natural intake?</a:t>
            </a:r>
          </a:p>
          <a:p>
            <a:pPr lvl="2"/>
            <a:r>
              <a:rPr lang="en-US" b="1" dirty="0" smtClean="0"/>
              <a:t>Waste?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Grain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many coffee cans does it take to feed a horse?</a:t>
            </a:r>
          </a:p>
          <a:p>
            <a:endParaRPr lang="en-US" sz="1000" b="1" dirty="0" smtClean="0"/>
          </a:p>
          <a:p>
            <a:r>
              <a:rPr lang="en-US" b="1" dirty="0" smtClean="0"/>
              <a:t>Do all concentrates weigh the same?</a:t>
            </a:r>
          </a:p>
          <a:p>
            <a:endParaRPr lang="en-US" sz="1000" b="1" dirty="0" smtClean="0"/>
          </a:p>
          <a:p>
            <a:r>
              <a:rPr lang="en-US" sz="3200" b="1" dirty="0" smtClean="0"/>
              <a:t>We should:</a:t>
            </a:r>
          </a:p>
          <a:p>
            <a:pPr lvl="1"/>
            <a:r>
              <a:rPr lang="en-US" sz="3000" b="1" dirty="0" smtClean="0"/>
              <a:t>Feed </a:t>
            </a:r>
            <a:r>
              <a:rPr lang="en-US" sz="3000" b="1" dirty="0" smtClean="0"/>
              <a:t>by weight, not by </a:t>
            </a:r>
            <a:r>
              <a:rPr lang="en-US" sz="3000" b="1" dirty="0" smtClean="0"/>
              <a:t>volume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 Feeding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0010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When do we need to feed grain?</a:t>
            </a:r>
          </a:p>
          <a:p>
            <a:pPr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Energy needs cannot be provided by feeding forages alone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Forages are poorly available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Desired for other reasons</a:t>
            </a:r>
          </a:p>
          <a:p>
            <a:pPr lvl="3"/>
            <a:r>
              <a:rPr lang="en-US" sz="2400" b="1" dirty="0" smtClean="0"/>
              <a:t>Ex: to catch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 Feeding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Grains and forages are generally fed at the same time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Most horses will consume grain first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Grains should be fed in a feeder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General Horse Feeding Practices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76400"/>
            <a:ext cx="5375275" cy="466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Feeding Frequency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382000" cy="40735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600" b="1" dirty="0"/>
              <a:t>S</a:t>
            </a:r>
            <a:r>
              <a:rPr lang="en-US" sz="2600" b="1" dirty="0" smtClean="0"/>
              <a:t>tomach comprises of what % of the G.I. Tract? 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~</a:t>
            </a:r>
            <a:r>
              <a:rPr lang="en-US" sz="2600" b="1" dirty="0" smtClean="0"/>
              <a:t>7</a:t>
            </a:r>
            <a:r>
              <a:rPr lang="en-US" sz="2600" b="1" dirty="0" smtClean="0"/>
              <a:t>%</a:t>
            </a:r>
            <a:endParaRPr lang="en-US" sz="2600" b="1" dirty="0" smtClean="0"/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/>
              <a:t>How much time does spent grazing?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~</a:t>
            </a:r>
            <a:r>
              <a:rPr lang="en-US" sz="2600" b="1" dirty="0" smtClean="0"/>
              <a:t>50 </a:t>
            </a:r>
            <a:r>
              <a:rPr lang="en-US" sz="2600" b="1" dirty="0" smtClean="0"/>
              <a:t>to 70% of their time grazing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/>
              <a:t>How many times day should grain be fed?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In general, 2 </a:t>
            </a:r>
            <a:r>
              <a:rPr lang="en-US" sz="2600" b="1" dirty="0" smtClean="0"/>
              <a:t>to 3 </a:t>
            </a:r>
            <a:r>
              <a:rPr lang="en-US" sz="2600" b="1" dirty="0" smtClean="0"/>
              <a:t>times/d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Many times as possible</a:t>
            </a:r>
          </a:p>
          <a:p>
            <a:pPr lvl="3">
              <a:lnSpc>
                <a:spcPct val="90000"/>
              </a:lnSpc>
            </a:pPr>
            <a:r>
              <a:rPr lang="en-US" sz="2400" b="1" dirty="0" smtClean="0"/>
              <a:t>Decreases chance of colic</a:t>
            </a:r>
          </a:p>
          <a:p>
            <a:pPr lvl="2">
              <a:lnSpc>
                <a:spcPct val="90000"/>
              </a:lnSpc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Feeding </a:t>
            </a:r>
            <a:r>
              <a:rPr lang="en-US" b="1" dirty="0" err="1" smtClean="0"/>
              <a:t>Amts</a:t>
            </a:r>
            <a:r>
              <a:rPr lang="en-US" b="1" dirty="0" smtClean="0"/>
              <a:t> </a:t>
            </a:r>
            <a:r>
              <a:rPr lang="en-US" b="1" dirty="0" smtClean="0"/>
              <a:t>and Frequency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Recommended </a:t>
            </a:r>
            <a:r>
              <a:rPr lang="en-US" sz="2400" b="1" dirty="0" smtClean="0"/>
              <a:t>that all feeds be fed:</a:t>
            </a:r>
          </a:p>
          <a:p>
            <a:pPr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In equally divided amounts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As near the same time each day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At least twice daily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80363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Equine Nutrition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966177"/>
          </a:xfrm>
        </p:spPr>
        <p:txBody>
          <a:bodyPr/>
          <a:lstStyle/>
          <a:p>
            <a:r>
              <a:rPr lang="en-US" b="1" dirty="0" smtClean="0"/>
              <a:t>What do we consider a horse?</a:t>
            </a:r>
          </a:p>
          <a:p>
            <a:endParaRPr lang="en-US" b="1" dirty="0" smtClean="0"/>
          </a:p>
          <a:p>
            <a:r>
              <a:rPr lang="en-US" b="1" dirty="0" smtClean="0"/>
              <a:t>What is included in the GI Tract?</a:t>
            </a:r>
          </a:p>
          <a:p>
            <a:endParaRPr lang="en-US" b="1" dirty="0" smtClean="0"/>
          </a:p>
          <a:p>
            <a:r>
              <a:rPr lang="en-US" b="1" dirty="0" smtClean="0"/>
              <a:t>What </a:t>
            </a:r>
            <a:r>
              <a:rPr lang="en-US" b="1" dirty="0"/>
              <a:t>is horse feed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Why do we feed grain?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55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800" b="1" dirty="0" smtClean="0"/>
              <a:t>Nutritional &amp; Health Status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Nutritional and health status should be observed </a:t>
            </a:r>
          </a:p>
          <a:p>
            <a:pPr lvl="1"/>
            <a:r>
              <a:rPr lang="en-US" b="1" dirty="0" smtClean="0"/>
              <a:t>1 – 2 times daily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Observed for: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Injuries</a:t>
            </a:r>
          </a:p>
          <a:p>
            <a:pPr lvl="1" eaLnBrk="1" hangingPunct="1"/>
            <a:r>
              <a:rPr lang="en-US" b="1" dirty="0" smtClean="0"/>
              <a:t>Attitude</a:t>
            </a:r>
          </a:p>
          <a:p>
            <a:pPr lvl="1" eaLnBrk="1" hangingPunct="1"/>
            <a:r>
              <a:rPr lang="en-US" b="1" dirty="0" smtClean="0"/>
              <a:t>Feeding behavior</a:t>
            </a:r>
          </a:p>
          <a:p>
            <a:pPr lvl="2" eaLnBrk="1" hangingPunct="1"/>
            <a:r>
              <a:rPr lang="en-US" b="1" dirty="0" smtClean="0"/>
              <a:t>including: appetite, eagerness to eat, and amount consumed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sz="3800" b="1" dirty="0" smtClean="0"/>
              <a:t>Nutritional &amp; Health Status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causes of poor intake?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Sore tongue or bad teeth</a:t>
            </a:r>
          </a:p>
          <a:p>
            <a:pPr lvl="1" eaLnBrk="1" hangingPunct="1"/>
            <a:r>
              <a:rPr lang="en-US" b="1" dirty="0" smtClean="0"/>
              <a:t>Moldy or contaminated feeds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Any signs of reduced intake should warrant concern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Any signs of abnormal feces should also cause concern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Changing Diets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How should diets be changed?</a:t>
            </a:r>
          </a:p>
          <a:p>
            <a:pPr lvl="1"/>
            <a:r>
              <a:rPr lang="en-US" b="1" dirty="0" smtClean="0"/>
              <a:t>Gradually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How should you increase feed intake?</a:t>
            </a:r>
          </a:p>
          <a:p>
            <a:pPr lvl="1"/>
            <a:r>
              <a:rPr lang="en-US" b="1" dirty="0" smtClean="0"/>
              <a:t>Slowly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When feed is changed, initial intake may</a:t>
            </a:r>
          </a:p>
          <a:p>
            <a:pPr lvl="1"/>
            <a:r>
              <a:rPr lang="en-US" b="1" dirty="0" smtClean="0"/>
              <a:t>Go Down</a:t>
            </a:r>
          </a:p>
          <a:p>
            <a:pPr lvl="1" eaLnBrk="1" hangingPunct="1"/>
            <a:r>
              <a:rPr lang="en-US" b="1" dirty="0" smtClean="0"/>
              <a:t>Does not mean the feed is bad</a:t>
            </a:r>
          </a:p>
          <a:p>
            <a:pPr lvl="2"/>
            <a:r>
              <a:rPr lang="en-US" b="1" dirty="0" smtClean="0"/>
              <a:t>only that the horse is not accustomed</a:t>
            </a:r>
          </a:p>
          <a:p>
            <a:pPr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Digestive Upsets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Are digestive upsets common?</a:t>
            </a:r>
          </a:p>
          <a:p>
            <a:endParaRPr lang="en-US" b="1" dirty="0" smtClean="0"/>
          </a:p>
          <a:p>
            <a:r>
              <a:rPr lang="en-US" b="1" dirty="0" smtClean="0"/>
              <a:t>What is colic?</a:t>
            </a:r>
          </a:p>
          <a:p>
            <a:endParaRPr lang="en-US" b="1" dirty="0" smtClean="0"/>
          </a:p>
          <a:p>
            <a:r>
              <a:rPr lang="en-US" b="1" dirty="0" smtClean="0"/>
              <a:t>Are their different types of colic?</a:t>
            </a:r>
          </a:p>
          <a:p>
            <a:endParaRPr lang="en-US" b="1" dirty="0" smtClean="0"/>
          </a:p>
          <a:p>
            <a:r>
              <a:rPr lang="en-US" b="1" dirty="0" smtClean="0"/>
              <a:t>What causes colic?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762000"/>
            <a:ext cx="7024744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sz="3200" b="1" dirty="0"/>
              <a:t>Common </a:t>
            </a:r>
            <a:r>
              <a:rPr lang="en-US" sz="3200" b="1" dirty="0" smtClean="0"/>
              <a:t>Causes of Colic</a:t>
            </a:r>
            <a:br>
              <a:rPr lang="en-US" sz="3200" b="1" dirty="0" smtClean="0"/>
            </a:br>
            <a:r>
              <a:rPr lang="en-US" sz="3200" b="1" dirty="0" smtClean="0"/>
              <a:t>Epidemiological Studies</a:t>
            </a:r>
            <a:endParaRPr lang="en-US" sz="3200" b="1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 smtClean="0">
                <a:latin typeface="Times New Roman" charset="0"/>
              </a:rPr>
              <a:t>Internal Parasites</a:t>
            </a:r>
          </a:p>
          <a:p>
            <a:endParaRPr lang="en-US" sz="1000" b="1" dirty="0" smtClean="0">
              <a:latin typeface="Times New Roman" charset="0"/>
            </a:endParaRPr>
          </a:p>
          <a:p>
            <a:r>
              <a:rPr lang="en-US" b="1" dirty="0" smtClean="0">
                <a:latin typeface="Times New Roman" charset="0"/>
              </a:rPr>
              <a:t>Stall </a:t>
            </a:r>
            <a:r>
              <a:rPr lang="en-US" b="1" dirty="0">
                <a:latin typeface="Times New Roman" charset="0"/>
              </a:rPr>
              <a:t>Confinement for more than </a:t>
            </a:r>
            <a:endParaRPr lang="en-US" b="1" dirty="0" smtClean="0">
              <a:latin typeface="Times New Roman" charset="0"/>
            </a:endParaRPr>
          </a:p>
          <a:p>
            <a:pPr lvl="1"/>
            <a:r>
              <a:rPr lang="en-US" b="1" dirty="0" smtClean="0">
                <a:latin typeface="Times New Roman" charset="0"/>
              </a:rPr>
              <a:t>15 </a:t>
            </a:r>
            <a:r>
              <a:rPr lang="en-US" b="1" dirty="0">
                <a:latin typeface="Times New Roman" charset="0"/>
              </a:rPr>
              <a:t>hours per day</a:t>
            </a:r>
          </a:p>
          <a:p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Feeding Large Amounts of Grain</a:t>
            </a:r>
          </a:p>
          <a:p>
            <a:pPr lvl="1"/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</a:rPr>
              <a:t>&gt; </a:t>
            </a:r>
            <a:r>
              <a:rPr lang="en-US" sz="2800" b="1" dirty="0">
                <a:latin typeface="Times New Roman" charset="0"/>
              </a:rPr>
              <a:t>12 lbs per </a:t>
            </a:r>
            <a:r>
              <a:rPr lang="en-US" sz="2800" b="1" dirty="0" smtClean="0">
                <a:latin typeface="Times New Roman" charset="0"/>
              </a:rPr>
              <a:t>day</a:t>
            </a:r>
            <a:endParaRPr lang="en-US" sz="2800" b="1" dirty="0">
              <a:latin typeface="Times New Roman" charset="0"/>
            </a:endParaRP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Participation in intensive exercise</a:t>
            </a:r>
          </a:p>
          <a:p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Feeding grain before hay after a “fast”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533400"/>
            <a:ext cx="7024744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b="1" dirty="0"/>
              <a:t>Common </a:t>
            </a:r>
            <a:r>
              <a:rPr lang="en-US" b="1" dirty="0" smtClean="0"/>
              <a:t>Causes of Colic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62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>
                <a:latin typeface="Times New Roman" charset="0"/>
              </a:rPr>
              <a:t>Dehydration </a:t>
            </a:r>
          </a:p>
          <a:p>
            <a:pPr lvl="1"/>
            <a:r>
              <a:rPr lang="en-US" b="1" dirty="0">
                <a:latin typeface="Times New Roman" charset="0"/>
              </a:rPr>
              <a:t>Water</a:t>
            </a:r>
          </a:p>
          <a:p>
            <a:pPr lvl="1"/>
            <a:r>
              <a:rPr lang="en-US" b="1" dirty="0">
                <a:latin typeface="Times New Roman" charset="0"/>
              </a:rPr>
              <a:t>Salt</a:t>
            </a:r>
          </a:p>
          <a:p>
            <a:pPr lvl="1"/>
            <a:r>
              <a:rPr lang="en-US" b="1" dirty="0">
                <a:latin typeface="Times New Roman" charset="0"/>
              </a:rPr>
              <a:t>Minerals (especially electrolytes)</a:t>
            </a: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Inadequate Forage Quality</a:t>
            </a:r>
          </a:p>
          <a:p>
            <a:pPr lvl="1"/>
            <a:r>
              <a:rPr lang="en-US" b="1" dirty="0" smtClean="0">
                <a:latin typeface="Times New Roman" charset="0"/>
              </a:rPr>
              <a:t>Too </a:t>
            </a:r>
            <a:r>
              <a:rPr lang="en-US" b="1" dirty="0">
                <a:latin typeface="Times New Roman" charset="0"/>
              </a:rPr>
              <a:t>High or Too </a:t>
            </a:r>
            <a:r>
              <a:rPr lang="en-US" b="1" dirty="0" smtClean="0">
                <a:latin typeface="Times New Roman" charset="0"/>
              </a:rPr>
              <a:t>Low</a:t>
            </a:r>
            <a:endParaRPr lang="en-US" b="1" dirty="0">
              <a:latin typeface="Times New Roman" charset="0"/>
            </a:endParaRP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Inadequate Forage Quantity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 How Do We Prevent Colic?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Provide plenty of </a:t>
            </a:r>
            <a:endParaRPr lang="en-US" sz="3200" b="1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Good</a:t>
            </a:r>
            <a:r>
              <a:rPr lang="en-US" sz="3000" b="1" dirty="0">
                <a:latin typeface="Times New Roman" charset="0"/>
              </a:rPr>
              <a:t>, clean, fresh water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Provide adequate </a:t>
            </a:r>
            <a:r>
              <a:rPr lang="en-US" sz="3200" b="1" dirty="0" smtClean="0">
                <a:latin typeface="Times New Roman" charset="0"/>
              </a:rPr>
              <a:t>forage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Quantity </a:t>
            </a:r>
            <a:r>
              <a:rPr lang="en-US" sz="3000" b="1" dirty="0">
                <a:latin typeface="Times New Roman" charset="0"/>
              </a:rPr>
              <a:t>and Quality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If feeding &gt; 5 lbs./</a:t>
            </a:r>
            <a:r>
              <a:rPr lang="en-US" sz="3200" b="1" dirty="0" smtClean="0">
                <a:latin typeface="Times New Roman" charset="0"/>
              </a:rPr>
              <a:t>d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Break </a:t>
            </a:r>
            <a:r>
              <a:rPr lang="en-US" sz="3000" b="1" dirty="0">
                <a:latin typeface="Times New Roman" charset="0"/>
              </a:rPr>
              <a:t>into multiple feeding times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 How Do We Prevent Colic?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Regular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De-worming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Vaccinating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Teeth floating regimes</a:t>
            </a:r>
          </a:p>
          <a:p>
            <a:pPr lvl="1">
              <a:lnSpc>
                <a:spcPct val="90000"/>
              </a:lnSpc>
            </a:pPr>
            <a:endParaRPr lang="en-US" b="1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Side 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note: &gt;90% of digestive upsets are due to </a:t>
            </a:r>
            <a:endParaRPr lang="en-US" b="1" dirty="0" smtClean="0">
              <a:solidFill>
                <a:schemeClr val="tx1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eed 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management rather than feed 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source</a:t>
            </a:r>
            <a:endParaRPr lang="en-US" b="1" dirty="0" smtClean="0">
              <a:solidFill>
                <a:schemeClr val="tx1"/>
              </a:solidFill>
              <a:latin typeface="Times New Roman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/>
              <a:t>Evaluating Commercial Horse Feeds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 Labeling Regulations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/>
              <a:t>Required by all commercial feed manufacturers</a:t>
            </a:r>
          </a:p>
          <a:p>
            <a:endParaRPr lang="en-US" sz="1600" b="1" dirty="0"/>
          </a:p>
          <a:p>
            <a:r>
              <a:rPr lang="en-US" sz="3200" b="1" dirty="0"/>
              <a:t>Controlled by regulatory agencies:</a:t>
            </a:r>
          </a:p>
          <a:p>
            <a:pPr lvl="1"/>
            <a:r>
              <a:rPr lang="en-US" sz="2800" b="1" dirty="0"/>
              <a:t>American Feed Control Officials (AFCO)</a:t>
            </a:r>
          </a:p>
          <a:p>
            <a:pPr lvl="1"/>
            <a:r>
              <a:rPr lang="en-US" sz="2800" b="1" dirty="0"/>
              <a:t>American Feed Industry Association (AFIA)</a:t>
            </a:r>
          </a:p>
          <a:p>
            <a:pPr lvl="1"/>
            <a:r>
              <a:rPr lang="en-US" sz="2800" b="1" dirty="0"/>
              <a:t>State Chemist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Feeding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b="1" dirty="0" smtClean="0"/>
              <a:t>What 2 variables determines 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ow much a </a:t>
            </a:r>
            <a:r>
              <a:rPr lang="en-US" b="1" dirty="0" smtClean="0"/>
              <a:t>horse </a:t>
            </a:r>
            <a:r>
              <a:rPr lang="en-US" b="1" dirty="0" smtClean="0"/>
              <a:t>needs to </a:t>
            </a:r>
            <a:r>
              <a:rPr lang="en-US" b="1" dirty="0" smtClean="0"/>
              <a:t>eat daily?</a:t>
            </a:r>
            <a:endParaRPr lang="en-US" b="1" dirty="0" smtClean="0"/>
          </a:p>
          <a:p>
            <a:pPr lvl="2"/>
            <a:r>
              <a:rPr lang="en-US" b="1" dirty="0" smtClean="0"/>
              <a:t>Stage </a:t>
            </a:r>
            <a:r>
              <a:rPr lang="en-US" b="1" dirty="0" smtClean="0"/>
              <a:t>of Life</a:t>
            </a:r>
          </a:p>
          <a:p>
            <a:pPr lvl="2"/>
            <a:r>
              <a:rPr lang="en-US" b="1" dirty="0" smtClean="0"/>
              <a:t>Level of Activity</a:t>
            </a:r>
          </a:p>
          <a:p>
            <a:pPr lvl="3"/>
            <a:r>
              <a:rPr lang="en-US" b="1" dirty="0" smtClean="0"/>
              <a:t>Young vs. Old</a:t>
            </a:r>
          </a:p>
          <a:p>
            <a:pPr lvl="3"/>
            <a:r>
              <a:rPr lang="en-US" b="1" dirty="0" smtClean="0"/>
              <a:t>Idle vs. Working</a:t>
            </a:r>
          </a:p>
          <a:p>
            <a:pPr lvl="3"/>
            <a:r>
              <a:rPr lang="en-US" b="1" dirty="0" smtClean="0"/>
              <a:t>Open vs. Lactating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b="1" dirty="0"/>
              <a:t>Model Feed Bill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Includes definitions, registration of brand feed names, labeling, etc.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Tag information must include: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Weight		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Company </a:t>
            </a:r>
            <a:r>
              <a:rPr lang="en-US" b="1" dirty="0"/>
              <a:t>Name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Product Name	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Directions 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Guaranteed Analysis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Ingredients </a:t>
            </a:r>
            <a:r>
              <a:rPr lang="en-US" sz="2200" b="1" dirty="0" smtClean="0"/>
              <a:t>(Common </a:t>
            </a:r>
            <a:r>
              <a:rPr lang="en-US" sz="2200" b="1" dirty="0"/>
              <a:t>name or collective terms)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Precautionary statement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Name and mailing address of manufacturer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Ingredient Listing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Usually are listed with the item making up the largest percent of mixture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However, not required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Collective feed names: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Animal Protein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Plant Protein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Processed Grain By-Products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Forage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Roughage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Guaranteed Analysis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Provide information on:</a:t>
            </a:r>
          </a:p>
          <a:p>
            <a:pPr lvl="1"/>
            <a:r>
              <a:rPr lang="en-US" b="1" dirty="0"/>
              <a:t>Protein</a:t>
            </a:r>
          </a:p>
          <a:p>
            <a:pPr lvl="1"/>
            <a:r>
              <a:rPr lang="en-US" b="1" dirty="0"/>
              <a:t>Fat</a:t>
            </a:r>
          </a:p>
          <a:p>
            <a:pPr lvl="1"/>
            <a:r>
              <a:rPr lang="en-US" b="1" dirty="0"/>
              <a:t>Fiber</a:t>
            </a:r>
          </a:p>
          <a:p>
            <a:pPr lvl="1"/>
            <a:r>
              <a:rPr lang="en-US" b="1" dirty="0"/>
              <a:t>Minerals</a:t>
            </a:r>
          </a:p>
          <a:p>
            <a:pPr lvl="1"/>
            <a:r>
              <a:rPr lang="en-US" b="1" dirty="0"/>
              <a:t>Vitamins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sz="3600" b="1" dirty="0"/>
              <a:t>Guarantees are not exact!!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b="1" dirty="0"/>
              <a:t>Commercial Feed Classes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Textured Feeds (Sweet Feed)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May or may not be processed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Example: crimped, cracked, rolled, flaked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Processed Concentrates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Pellets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Extruded Feeds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Complete Feeds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Supplements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Protein Trace Mineral and/or 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Feedstuffs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Corn, Oats, Barley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Molasses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Soybean Meal and Cottonseed Meal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Wheat </a:t>
            </a:r>
            <a:r>
              <a:rPr lang="en-US" b="1" dirty="0" err="1"/>
              <a:t>Middlings</a:t>
            </a:r>
            <a:r>
              <a:rPr lang="en-US" b="1" dirty="0"/>
              <a:t>, Rice Hulls, Corn Gluten Feed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Rice Bran, Flax Meal, Alfalfa Meal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Beet Pulp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b="1" dirty="0"/>
              <a:t>Feed Tag Evaluation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495800"/>
          </a:xfrm>
        </p:spPr>
        <p:txBody>
          <a:bodyPr/>
          <a:lstStyle/>
          <a:p>
            <a:r>
              <a:rPr lang="en-US" b="1" dirty="0"/>
              <a:t>By law, feed companies are required to </a:t>
            </a:r>
            <a:endParaRPr lang="en-US" b="1" dirty="0" smtClean="0"/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ist </a:t>
            </a:r>
            <a:r>
              <a:rPr lang="en-US" b="1" dirty="0"/>
              <a:t>standard nutrient content of </a:t>
            </a:r>
            <a:r>
              <a:rPr lang="en-US" b="1" dirty="0" smtClean="0"/>
              <a:t>feed</a:t>
            </a:r>
          </a:p>
          <a:p>
            <a:pPr lvl="1"/>
            <a:endParaRPr lang="en-US" sz="1000" b="1" dirty="0"/>
          </a:p>
          <a:p>
            <a:r>
              <a:rPr lang="en-US" b="1" dirty="0"/>
              <a:t>Must display:</a:t>
            </a:r>
          </a:p>
          <a:p>
            <a:pPr lvl="1"/>
            <a:r>
              <a:rPr lang="en-US" b="1" dirty="0"/>
              <a:t>Minimum % CP</a:t>
            </a:r>
          </a:p>
          <a:p>
            <a:pPr lvl="1"/>
            <a:r>
              <a:rPr lang="en-US" b="1" dirty="0"/>
              <a:t>Minimum % Fat</a:t>
            </a:r>
          </a:p>
          <a:p>
            <a:pPr lvl="1"/>
            <a:r>
              <a:rPr lang="en-US" b="1" dirty="0"/>
              <a:t>Maximum % CF</a:t>
            </a:r>
          </a:p>
          <a:p>
            <a:pPr lvl="1"/>
            <a:r>
              <a:rPr lang="en-US" b="1" dirty="0"/>
              <a:t>Min. &amp; Max. Ca</a:t>
            </a:r>
          </a:p>
          <a:p>
            <a:pPr lvl="1"/>
            <a:r>
              <a:rPr lang="en-US" b="1" dirty="0"/>
              <a:t>Minimum P</a:t>
            </a:r>
          </a:p>
          <a:p>
            <a:pPr lvl="1"/>
            <a:r>
              <a:rPr lang="en-US" b="1" dirty="0"/>
              <a:t>Minimum </a:t>
            </a:r>
            <a:r>
              <a:rPr lang="en-US" b="1" dirty="0" err="1"/>
              <a:t>NaCl</a:t>
            </a:r>
            <a:endParaRPr lang="en-US" b="1" dirty="0"/>
          </a:p>
          <a:p>
            <a:pPr lvl="1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Nutrient Evaluation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Most horse owners place emphasis on </a:t>
            </a:r>
            <a:r>
              <a:rPr lang="en-US" b="1" dirty="0" smtClean="0"/>
              <a:t>what?</a:t>
            </a:r>
          </a:p>
          <a:p>
            <a:pPr lvl="1"/>
            <a:r>
              <a:rPr lang="en-US" b="1" dirty="0" smtClean="0"/>
              <a:t>Crude Protein</a:t>
            </a:r>
            <a:endParaRPr lang="en-US" b="1" dirty="0"/>
          </a:p>
          <a:p>
            <a:endParaRPr lang="en-US" sz="1400" b="1" dirty="0"/>
          </a:p>
          <a:p>
            <a:r>
              <a:rPr lang="en-US" b="1" dirty="0" smtClean="0"/>
              <a:t>Other things to consider?</a:t>
            </a:r>
            <a:endParaRPr lang="en-US" b="1" dirty="0"/>
          </a:p>
          <a:p>
            <a:endParaRPr lang="en-US" sz="1200" b="1" dirty="0"/>
          </a:p>
          <a:p>
            <a:pPr lvl="1"/>
            <a:r>
              <a:rPr lang="en-US" b="1" dirty="0"/>
              <a:t>Amino Acid </a:t>
            </a:r>
            <a:r>
              <a:rPr lang="en-US" b="1" dirty="0" smtClean="0"/>
              <a:t>Profiles</a:t>
            </a:r>
            <a:endParaRPr lang="en-US" sz="1200" b="1" dirty="0"/>
          </a:p>
          <a:p>
            <a:pPr lvl="1"/>
            <a:r>
              <a:rPr lang="en-US" b="1" dirty="0" err="1"/>
              <a:t>Ca:P</a:t>
            </a:r>
            <a:r>
              <a:rPr lang="en-US" b="1" dirty="0"/>
              <a:t> </a:t>
            </a:r>
            <a:r>
              <a:rPr lang="en-US" b="1" dirty="0" smtClean="0"/>
              <a:t>ratio</a:t>
            </a:r>
            <a:endParaRPr lang="en-US" sz="1200" b="1" dirty="0"/>
          </a:p>
          <a:p>
            <a:pPr lvl="1"/>
            <a:r>
              <a:rPr lang="en-US" b="1" dirty="0"/>
              <a:t>Fat </a:t>
            </a:r>
            <a:r>
              <a:rPr lang="en-US" b="1" dirty="0" smtClean="0"/>
              <a:t>Content</a:t>
            </a:r>
            <a:endParaRPr lang="en-US" sz="1200" b="1" dirty="0"/>
          </a:p>
          <a:p>
            <a:pPr lvl="1"/>
            <a:r>
              <a:rPr lang="en-US" b="1" dirty="0"/>
              <a:t>Fiber </a:t>
            </a:r>
            <a:r>
              <a:rPr lang="en-US" b="1" dirty="0" smtClean="0"/>
              <a:t>Content</a:t>
            </a:r>
          </a:p>
          <a:p>
            <a:pPr lvl="1"/>
            <a:r>
              <a:rPr lang="en-US" b="1" dirty="0" smtClean="0"/>
              <a:t>Value added products</a:t>
            </a:r>
          </a:p>
          <a:p>
            <a:pPr lvl="1"/>
            <a:r>
              <a:rPr lang="en-US" b="1" dirty="0" smtClean="0"/>
              <a:t>Ingredients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Nutrient Evaluation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What agency regularly samples and tests finished feed products? </a:t>
            </a:r>
          </a:p>
          <a:p>
            <a:pPr lvl="1"/>
            <a:r>
              <a:rPr lang="en-US" b="1" dirty="0"/>
              <a:t>Texas State Chemist Feed Control Officials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3" name="Picture 3" descr="IMG_0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7" name="Picture 3" descr="IMG_0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122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Feeding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feeds required for life by all horses in all situations?</a:t>
            </a:r>
          </a:p>
          <a:p>
            <a:pPr lvl="1"/>
            <a:r>
              <a:rPr lang="en-US" b="1" dirty="0" smtClean="0"/>
              <a:t>Water</a:t>
            </a:r>
          </a:p>
          <a:p>
            <a:pPr lvl="1"/>
            <a:r>
              <a:rPr lang="en-US" b="1" dirty="0" smtClean="0"/>
              <a:t>Forage </a:t>
            </a:r>
          </a:p>
          <a:p>
            <a:pPr lvl="1"/>
            <a:r>
              <a:rPr lang="en-US" b="1" dirty="0" smtClean="0"/>
              <a:t>Ad-</a:t>
            </a:r>
            <a:r>
              <a:rPr lang="en-US" b="1" dirty="0" err="1" smtClean="0"/>
              <a:t>libitum</a:t>
            </a:r>
            <a:r>
              <a:rPr lang="en-US" b="1" dirty="0" smtClean="0"/>
              <a:t> of both is ideal except for </a:t>
            </a:r>
          </a:p>
          <a:p>
            <a:pPr lvl="2"/>
            <a:r>
              <a:rPr lang="en-US" b="1" dirty="0" smtClean="0"/>
              <a:t>The overweight horse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G_00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G_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Water Feeding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 should water be fed?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Before </a:t>
            </a:r>
            <a:r>
              <a:rPr lang="en-US" b="1" dirty="0" smtClean="0"/>
              <a:t>and during prolonged </a:t>
            </a:r>
            <a:r>
              <a:rPr lang="en-US" b="1" dirty="0" smtClean="0"/>
              <a:t>exercise?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llowed </a:t>
            </a:r>
            <a:r>
              <a:rPr lang="en-US" b="1" dirty="0" smtClean="0"/>
              <a:t>to consume as much as possible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Following </a:t>
            </a:r>
            <a:r>
              <a:rPr lang="en-US" b="1" dirty="0" smtClean="0"/>
              <a:t>Exercise?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Should be cooled down before allowing to drink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Can over </a:t>
            </a:r>
            <a:r>
              <a:rPr lang="en-US" b="1" dirty="0" smtClean="0"/>
              <a:t>consumption of water </a:t>
            </a:r>
            <a:r>
              <a:rPr lang="en-US" b="1" dirty="0" smtClean="0"/>
              <a:t>cause problems?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Colic and/or </a:t>
            </a:r>
            <a:r>
              <a:rPr lang="en-US" b="1" dirty="0" smtClean="0"/>
              <a:t>laminitis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All other </a:t>
            </a:r>
            <a:r>
              <a:rPr lang="en-US" b="1" dirty="0" smtClean="0"/>
              <a:t>times?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Adequate quantities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Water Feeding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Does water intake effect digestibility of feed stuffs?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No</a:t>
            </a:r>
          </a:p>
          <a:p>
            <a:pPr lvl="1"/>
            <a:r>
              <a:rPr lang="en-US" b="1" dirty="0" smtClean="0"/>
              <a:t>Whether drinking </a:t>
            </a:r>
            <a:r>
              <a:rPr lang="en-US" b="1" dirty="0" smtClean="0"/>
              <a:t>before or after feeding </a:t>
            </a:r>
          </a:p>
          <a:p>
            <a:pPr lvl="2"/>
            <a:r>
              <a:rPr lang="en-US" b="1" dirty="0" smtClean="0"/>
              <a:t>Does not affect feed </a:t>
            </a:r>
            <a:r>
              <a:rPr lang="en-US" b="1" dirty="0" smtClean="0"/>
              <a:t>digestibility</a:t>
            </a:r>
          </a:p>
          <a:p>
            <a:pPr lvl="2"/>
            <a:endParaRPr lang="en-US" sz="1000" b="1" dirty="0" smtClean="0"/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Thirsty horses will </a:t>
            </a:r>
            <a:r>
              <a:rPr lang="en-US" b="1" dirty="0" smtClean="0"/>
              <a:t>have </a:t>
            </a:r>
          </a:p>
          <a:p>
            <a:pPr lvl="1"/>
            <a:r>
              <a:rPr lang="en-US" b="1" dirty="0" smtClean="0"/>
              <a:t>reduced </a:t>
            </a:r>
            <a:r>
              <a:rPr lang="en-US" b="1" dirty="0" smtClean="0"/>
              <a:t>feed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Is Forage necessary in the diet?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Forage is required for what?</a:t>
            </a:r>
          </a:p>
          <a:p>
            <a:pPr lvl="1"/>
            <a:r>
              <a:rPr lang="en-US" b="1" dirty="0" smtClean="0"/>
              <a:t>Fiber</a:t>
            </a:r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Digestible fiber is used for what?</a:t>
            </a:r>
          </a:p>
          <a:p>
            <a:pPr lvl="1"/>
            <a:r>
              <a:rPr lang="en-US" b="1" dirty="0" smtClean="0"/>
              <a:t>Energy</a:t>
            </a:r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Indigestible fiber is also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Indigestible fiber is required </a:t>
            </a:r>
            <a:r>
              <a:rPr lang="en-US" b="1" dirty="0" smtClean="0"/>
              <a:t>for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aintenance </a:t>
            </a:r>
            <a:r>
              <a:rPr lang="en-US" b="1" dirty="0" smtClean="0"/>
              <a:t>of normal gastrointestinal:</a:t>
            </a:r>
          </a:p>
          <a:p>
            <a:pPr lvl="3"/>
            <a:r>
              <a:rPr lang="en-US" b="1" dirty="0" smtClean="0"/>
              <a:t>pH</a:t>
            </a:r>
          </a:p>
          <a:p>
            <a:pPr lvl="3"/>
            <a:r>
              <a:rPr lang="en-US" b="1" dirty="0" smtClean="0"/>
              <a:t>Motility</a:t>
            </a:r>
          </a:p>
          <a:p>
            <a:pPr lvl="3"/>
            <a:r>
              <a:rPr lang="en-US" b="1" dirty="0" smtClean="0"/>
              <a:t>Function</a:t>
            </a:r>
          </a:p>
          <a:p>
            <a:pPr lvl="2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Also helps </a:t>
            </a:r>
            <a:r>
              <a:rPr lang="en-US" b="1" dirty="0" smtClean="0"/>
              <a:t>to prevent what? 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oo </a:t>
            </a:r>
            <a:r>
              <a:rPr lang="en-US" b="1" dirty="0" smtClean="0"/>
              <a:t>rapid of an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Forage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How much forage should </a:t>
            </a:r>
            <a:r>
              <a:rPr lang="en-US" b="1" dirty="0" smtClean="0"/>
              <a:t>a horse </a:t>
            </a:r>
            <a:r>
              <a:rPr lang="en-US" b="1" dirty="0"/>
              <a:t>receive daily?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At </a:t>
            </a:r>
            <a:r>
              <a:rPr lang="en-US" sz="2400" b="1" u="sng" dirty="0"/>
              <a:t>least</a:t>
            </a:r>
            <a:r>
              <a:rPr lang="en-US" sz="2400" b="1" dirty="0"/>
              <a:t> 1% BW/d in forage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b="1" dirty="0"/>
              <a:t>What can inadequate forage lead to?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Digestive upsets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821</TotalTime>
  <Words>1037</Words>
  <Application>Microsoft Office PowerPoint</Application>
  <PresentationFormat>On-screen Show (4:3)</PresentationFormat>
  <Paragraphs>310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Austin</vt:lpstr>
      <vt:lpstr>Equine Nutrition</vt:lpstr>
      <vt:lpstr>Equine Nutrition</vt:lpstr>
      <vt:lpstr>Feeding Management</vt:lpstr>
      <vt:lpstr>Feeding Management</vt:lpstr>
      <vt:lpstr>Water Feeding</vt:lpstr>
      <vt:lpstr>Water Feeding</vt:lpstr>
      <vt:lpstr>Forage Feeding</vt:lpstr>
      <vt:lpstr>Forage Feeding</vt:lpstr>
      <vt:lpstr>Forage Feeding</vt:lpstr>
      <vt:lpstr>Forage Feeding</vt:lpstr>
      <vt:lpstr>Forage Feeding</vt:lpstr>
      <vt:lpstr>Forage Feeding</vt:lpstr>
      <vt:lpstr>Grain Feeding</vt:lpstr>
      <vt:lpstr>Grain Feeding</vt:lpstr>
      <vt:lpstr>Grain Feeding</vt:lpstr>
      <vt:lpstr>General Horse Feeding Practices</vt:lpstr>
      <vt:lpstr>Feeding Frequency</vt:lpstr>
      <vt:lpstr>Feeding Amts and Frequency</vt:lpstr>
      <vt:lpstr>PowerPoint Presentation</vt:lpstr>
      <vt:lpstr>Nutritional &amp; Health Status</vt:lpstr>
      <vt:lpstr>Nutritional &amp; Health Status</vt:lpstr>
      <vt:lpstr>Changing Diets</vt:lpstr>
      <vt:lpstr>Digestive Upsets</vt:lpstr>
      <vt:lpstr>Common Causes of Colic Epidemiological Studies</vt:lpstr>
      <vt:lpstr>Common Causes of Colic </vt:lpstr>
      <vt:lpstr>So How Do We Prevent Colic?</vt:lpstr>
      <vt:lpstr>So How Do We Prevent Colic?</vt:lpstr>
      <vt:lpstr>PowerPoint Presentation</vt:lpstr>
      <vt:lpstr>Feed Labeling Regulations</vt:lpstr>
      <vt:lpstr>Model Feed Bill</vt:lpstr>
      <vt:lpstr>Ingredient Listing</vt:lpstr>
      <vt:lpstr>Guaranteed Analysis</vt:lpstr>
      <vt:lpstr>Commercial Feed Classes</vt:lpstr>
      <vt:lpstr>Feedstuffs</vt:lpstr>
      <vt:lpstr>Feed Tag Evaluation</vt:lpstr>
      <vt:lpstr>Nutrient Evaluation</vt:lpstr>
      <vt:lpstr>Nutrient Evaluation</vt:lpstr>
      <vt:lpstr>PowerPoint Presentation</vt:lpstr>
      <vt:lpstr>PowerPoint Presentation</vt:lpstr>
      <vt:lpstr>PowerPoint Presentation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shsu</dc:creator>
  <cp:lastModifiedBy>Computer Services</cp:lastModifiedBy>
  <cp:revision>19</cp:revision>
  <dcterms:created xsi:type="dcterms:W3CDTF">2006-03-27T13:23:50Z</dcterms:created>
  <dcterms:modified xsi:type="dcterms:W3CDTF">2012-04-24T15:38:28Z</dcterms:modified>
</cp:coreProperties>
</file>