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308" r:id="rId4"/>
    <p:sldId id="309" r:id="rId5"/>
    <p:sldId id="310" r:id="rId6"/>
    <p:sldId id="260" r:id="rId7"/>
    <p:sldId id="259" r:id="rId8"/>
    <p:sldId id="286" r:id="rId9"/>
    <p:sldId id="291" r:id="rId10"/>
    <p:sldId id="289" r:id="rId11"/>
    <p:sldId id="293" r:id="rId12"/>
    <p:sldId id="288" r:id="rId13"/>
    <p:sldId id="290" r:id="rId14"/>
    <p:sldId id="292" r:id="rId15"/>
    <p:sldId id="295" r:id="rId16"/>
    <p:sldId id="294" r:id="rId17"/>
    <p:sldId id="305" r:id="rId18"/>
    <p:sldId id="276" r:id="rId19"/>
    <p:sldId id="277" r:id="rId20"/>
    <p:sldId id="278" r:id="rId21"/>
    <p:sldId id="307" r:id="rId22"/>
    <p:sldId id="280" r:id="rId23"/>
    <p:sldId id="279" r:id="rId24"/>
    <p:sldId id="281" r:id="rId25"/>
    <p:sldId id="282" r:id="rId26"/>
    <p:sldId id="283" r:id="rId27"/>
    <p:sldId id="299" r:id="rId28"/>
    <p:sldId id="300" r:id="rId29"/>
    <p:sldId id="285" r:id="rId30"/>
    <p:sldId id="296" r:id="rId31"/>
    <p:sldId id="297" r:id="rId32"/>
    <p:sldId id="298" r:id="rId33"/>
    <p:sldId id="284" r:id="rId34"/>
    <p:sldId id="306" r:id="rId35"/>
    <p:sldId id="271" r:id="rId36"/>
    <p:sldId id="273" r:id="rId37"/>
    <p:sldId id="274" r:id="rId38"/>
    <p:sldId id="272" r:id="rId39"/>
    <p:sldId id="275" r:id="rId40"/>
    <p:sldId id="262" r:id="rId41"/>
    <p:sldId id="312"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531447-4E6C-4472-BC81-4A9C8CAD1456}">
          <p14:sldIdLst>
            <p14:sldId id="256"/>
            <p14:sldId id="257"/>
            <p14:sldId id="308"/>
            <p14:sldId id="309"/>
            <p14:sldId id="310"/>
            <p14:sldId id="260"/>
            <p14:sldId id="259"/>
            <p14:sldId id="286"/>
            <p14:sldId id="291"/>
            <p14:sldId id="289"/>
            <p14:sldId id="293"/>
            <p14:sldId id="288"/>
            <p14:sldId id="290"/>
            <p14:sldId id="292"/>
            <p14:sldId id="295"/>
            <p14:sldId id="294"/>
            <p14:sldId id="305"/>
            <p14:sldId id="276"/>
            <p14:sldId id="277"/>
            <p14:sldId id="278"/>
            <p14:sldId id="307"/>
            <p14:sldId id="280"/>
            <p14:sldId id="279"/>
            <p14:sldId id="281"/>
            <p14:sldId id="282"/>
            <p14:sldId id="283"/>
            <p14:sldId id="299"/>
            <p14:sldId id="300"/>
            <p14:sldId id="285"/>
            <p14:sldId id="296"/>
            <p14:sldId id="297"/>
            <p14:sldId id="298"/>
            <p14:sldId id="284"/>
            <p14:sldId id="306"/>
            <p14:sldId id="271"/>
            <p14:sldId id="273"/>
            <p14:sldId id="274"/>
            <p14:sldId id="272"/>
            <p14:sldId id="275"/>
            <p14:sldId id="262"/>
            <p14:sldId id="312"/>
          </p14:sldIdLst>
        </p14:section>
        <p14:section name="Untitled Section" id="{0CA7A9E2-2D10-4414-A3D9-4BADB7DCBE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3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0EB77B-DFF7-40DF-A6BC-E37533991433}" type="datetimeFigureOut">
              <a:rPr lang="en-US" smtClean="0"/>
              <a:t>6/29/2015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DAFAC6-CA44-4F61-9B73-AAC459F3580E}" type="slidenum">
              <a:rPr lang="en-US" smtClean="0"/>
              <a:t>‹#›</a:t>
            </a:fld>
            <a:endParaRPr lang="en-US" dirty="0"/>
          </a:p>
        </p:txBody>
      </p:sp>
    </p:spTree>
    <p:extLst>
      <p:ext uri="{BB962C8B-B14F-4D97-AF65-F5344CB8AC3E}">
        <p14:creationId xmlns:p14="http://schemas.microsoft.com/office/powerpoint/2010/main" val="2591627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AFAC6-CA44-4F61-9B73-AAC459F3580E}" type="slidenum">
              <a:rPr lang="en-US" smtClean="0"/>
              <a:t>6</a:t>
            </a:fld>
            <a:endParaRPr lang="en-US" dirty="0"/>
          </a:p>
        </p:txBody>
      </p:sp>
    </p:spTree>
    <p:extLst>
      <p:ext uri="{BB962C8B-B14F-4D97-AF65-F5344CB8AC3E}">
        <p14:creationId xmlns:p14="http://schemas.microsoft.com/office/powerpoint/2010/main" val="204230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101282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284678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220473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80522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3120828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18140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146945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314425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415582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224987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FC6941-A11A-4DAD-84D6-5D74AD28E0C9}" type="datetimeFigureOut">
              <a:rPr lang="en-US" smtClean="0"/>
              <a:t>6/29/2015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1C4CB0-0692-4B00-912F-8C21C00B89D8}" type="slidenum">
              <a:rPr lang="en-US" smtClean="0"/>
              <a:t>‹#›</a:t>
            </a:fld>
            <a:endParaRPr lang="en-US" dirty="0"/>
          </a:p>
        </p:txBody>
      </p:sp>
    </p:spTree>
    <p:extLst>
      <p:ext uri="{BB962C8B-B14F-4D97-AF65-F5344CB8AC3E}">
        <p14:creationId xmlns:p14="http://schemas.microsoft.com/office/powerpoint/2010/main" val="43123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C6941-A11A-4DAD-84D6-5D74AD28E0C9}" type="datetimeFigureOut">
              <a:rPr lang="en-US" smtClean="0"/>
              <a:t>6/29/2015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C4CB0-0692-4B00-912F-8C21C00B89D8}" type="slidenum">
              <a:rPr lang="en-US" smtClean="0"/>
              <a:t>‹#›</a:t>
            </a:fld>
            <a:endParaRPr lang="en-US" dirty="0"/>
          </a:p>
        </p:txBody>
      </p:sp>
    </p:spTree>
    <p:extLst>
      <p:ext uri="{BB962C8B-B14F-4D97-AF65-F5344CB8AC3E}">
        <p14:creationId xmlns:p14="http://schemas.microsoft.com/office/powerpoint/2010/main" val="1835016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rafmuseum.org.uk/" TargetMode="External"/><Relationship Id="rId2" Type="http://schemas.openxmlformats.org/officeDocument/2006/relationships/hyperlink" Target="http://exploringgreentechnology.com/solar-energy/history-of-solar-energy/"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chemwiki.ucdavis.edu/Analytical_Chemistry/Electrochemistry/Voltaic_Cells" TargetMode="External"/><Relationship Id="rId3" Type="http://schemas.openxmlformats.org/officeDocument/2006/relationships/hyperlink" Target="https://www.teachengineering.org/view_lesson.php?url=collection/cla_/lessons/cla_lesson6_efficiency/cla_lesson6_efficiency.xml" TargetMode="External"/><Relationship Id="rId7" Type="http://schemas.openxmlformats.org/officeDocument/2006/relationships/hyperlink" Target="http://www.powerinverters.org/" TargetMode="External"/><Relationship Id="rId2" Type="http://schemas.openxmlformats.org/officeDocument/2006/relationships/hyperlink" Target="http://exploringgreentechnology.com/solar-energy/history-of-solar-energy/" TargetMode="External"/><Relationship Id="rId1" Type="http://schemas.openxmlformats.org/officeDocument/2006/relationships/slideLayout" Target="../slideLayouts/slideLayout2.xml"/><Relationship Id="rId6" Type="http://schemas.openxmlformats.org/officeDocument/2006/relationships/hyperlink" Target="http://www.solar-electric.com/solar-charge-controller-basics.html" TargetMode="External"/><Relationship Id="rId11" Type="http://schemas.openxmlformats.org/officeDocument/2006/relationships/hyperlink" Target="http://www.seia.org/policy/solar-technology/concentrating-solar-power" TargetMode="External"/><Relationship Id="rId5" Type="http://schemas.openxmlformats.org/officeDocument/2006/relationships/hyperlink" Target="http://www.samlexsolar.com/learning-center/solar-cell-module-array.aspx" TargetMode="External"/><Relationship Id="rId10" Type="http://schemas.openxmlformats.org/officeDocument/2006/relationships/hyperlink" Target="http://www.batterystuff.com/kb/articles/battery-articles/battery-basics.html#2" TargetMode="External"/><Relationship Id="rId4" Type="http://schemas.openxmlformats.org/officeDocument/2006/relationships/hyperlink" Target="http://en.wikipedia.org/wiki/Energy_conversion_efficiency#/media/File:Efficiency_diagram_by_Zureks.svg" TargetMode="External"/><Relationship Id="rId9" Type="http://schemas.openxmlformats.org/officeDocument/2006/relationships/hyperlink" Target="http://www.batteriesinaflash.com/wiring-your-battery-bank-in-series-parallel-and-series-paralle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6292" y="583474"/>
            <a:ext cx="9144000" cy="1141232"/>
          </a:xfrm>
        </p:spPr>
        <p:txBody>
          <a:bodyPr/>
          <a:lstStyle/>
          <a:p>
            <a:r>
              <a:rPr lang="en-US" dirty="0" smtClean="0"/>
              <a:t>Electricity from Solar Energy</a:t>
            </a:r>
            <a:endParaRPr lang="en-US" dirty="0"/>
          </a:p>
        </p:txBody>
      </p:sp>
      <p:sp>
        <p:nvSpPr>
          <p:cNvPr id="4" name="Subtitle 2"/>
          <p:cNvSpPr txBox="1">
            <a:spLocks/>
          </p:cNvSpPr>
          <p:nvPr/>
        </p:nvSpPr>
        <p:spPr>
          <a:xfrm>
            <a:off x="1496292" y="199144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smtClean="0"/>
              <a:t>Agricultural Sustainable Energy Education Network</a:t>
            </a:r>
          </a:p>
          <a:p>
            <a:r>
              <a:rPr lang="en-US" dirty="0" smtClean="0"/>
              <a:t>Renewable Energy Curriculum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0644" y="3423800"/>
            <a:ext cx="1718644" cy="11847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43" y="3566814"/>
            <a:ext cx="2453952" cy="9858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158" y="3466512"/>
            <a:ext cx="3255222" cy="1072950"/>
          </a:xfrm>
          <a:prstGeom prst="rect">
            <a:avLst/>
          </a:prstGeom>
        </p:spPr>
      </p:pic>
    </p:spTree>
    <p:extLst>
      <p:ext uri="{BB962C8B-B14F-4D97-AF65-F5344CB8AC3E}">
        <p14:creationId xmlns:p14="http://schemas.microsoft.com/office/powerpoint/2010/main" val="14426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806"/>
            <a:ext cx="10515600" cy="1325563"/>
          </a:xfrm>
        </p:spPr>
        <p:txBody>
          <a:bodyPr/>
          <a:lstStyle/>
          <a:p>
            <a:pPr algn="ctr"/>
            <a:r>
              <a:rPr lang="en-US" dirty="0"/>
              <a:t>Science Fundamentals: </a:t>
            </a:r>
            <a:r>
              <a:rPr lang="en-US" dirty="0" smtClean="0"/>
              <a:t/>
            </a:r>
            <a:br>
              <a:rPr lang="en-US" dirty="0" smtClean="0"/>
            </a:br>
            <a:r>
              <a:rPr lang="en-US" dirty="0" smtClean="0"/>
              <a:t>Ionization through Radiation</a:t>
            </a:r>
            <a:endParaRPr lang="en-US" dirty="0"/>
          </a:p>
        </p:txBody>
      </p:sp>
      <p:sp>
        <p:nvSpPr>
          <p:cNvPr id="3" name="Content Placeholder 2"/>
          <p:cNvSpPr>
            <a:spLocks noGrp="1"/>
          </p:cNvSpPr>
          <p:nvPr>
            <p:ph idx="1"/>
          </p:nvPr>
        </p:nvSpPr>
        <p:spPr>
          <a:xfrm>
            <a:off x="838200" y="1604355"/>
            <a:ext cx="10383982" cy="5145579"/>
          </a:xfrm>
        </p:spPr>
        <p:txBody>
          <a:bodyPr>
            <a:normAutofit fontScale="92500" lnSpcReduction="10000"/>
          </a:bodyPr>
          <a:lstStyle/>
          <a:p>
            <a:pPr marL="0" indent="0">
              <a:spcBef>
                <a:spcPct val="50000"/>
              </a:spcBef>
              <a:buNone/>
            </a:pPr>
            <a:r>
              <a:rPr lang="en-US" altLang="en-US" i="1" dirty="0"/>
              <a:t>Ionization</a:t>
            </a:r>
            <a:r>
              <a:rPr lang="en-US" altLang="en-US" dirty="0"/>
              <a:t>: if an electron absorbs a photon (electromagnetic radiation) of sufficient energy, it escapes from the atom and becomes a </a:t>
            </a:r>
            <a:r>
              <a:rPr lang="en-US" altLang="en-US" i="1" dirty="0"/>
              <a:t>free </a:t>
            </a:r>
            <a:r>
              <a:rPr lang="en-US" altLang="en-US" i="1" dirty="0" smtClean="0"/>
              <a:t>electron</a:t>
            </a:r>
            <a:r>
              <a:rPr lang="en-US" altLang="en-US" dirty="0" smtClean="0">
                <a:latin typeface="Times" panose="02020603050405020304" pitchFamily="18" charset="0"/>
                <a:cs typeface="Times New Roman" panose="02020603050405020304" pitchFamily="18" charset="0"/>
              </a:rPr>
              <a:t>. The </a:t>
            </a:r>
            <a:r>
              <a:rPr lang="en-US" altLang="en-US" dirty="0">
                <a:latin typeface="Times" panose="02020603050405020304" pitchFamily="18" charset="0"/>
                <a:cs typeface="Times New Roman" panose="02020603050405020304" pitchFamily="18" charset="0"/>
              </a:rPr>
              <a:t>atom is left with more positive charge than negative charge and is now called a </a:t>
            </a:r>
            <a:r>
              <a:rPr lang="en-US" altLang="en-US" i="1" dirty="0">
                <a:latin typeface="Times" panose="02020603050405020304" pitchFamily="18" charset="0"/>
                <a:cs typeface="Times New Roman" panose="02020603050405020304" pitchFamily="18" charset="0"/>
              </a:rPr>
              <a:t>positive ion</a:t>
            </a:r>
            <a:r>
              <a:rPr lang="en-US" altLang="en-US" dirty="0">
                <a:latin typeface="Times" panose="02020603050405020304" pitchFamily="18" charset="0"/>
                <a:cs typeface="Times New Roman" panose="02020603050405020304" pitchFamily="18" charset="0"/>
              </a:rPr>
              <a:t>.  An atom can lose several electrons at once, to produce a charge of +1e, +2e, </a:t>
            </a:r>
            <a:r>
              <a:rPr lang="en-US" altLang="en-US" dirty="0" smtClean="0">
                <a:latin typeface="Times" panose="02020603050405020304" pitchFamily="18" charset="0"/>
                <a:cs typeface="Times New Roman" panose="02020603050405020304" pitchFamily="18" charset="0"/>
              </a:rPr>
              <a:t>…</a:t>
            </a:r>
          </a:p>
          <a:p>
            <a:pPr>
              <a:spcBef>
                <a:spcPct val="50000"/>
              </a:spcBef>
            </a:pPr>
            <a:endParaRPr lang="en-US" altLang="en-US" dirty="0">
              <a:latin typeface="Times" panose="02020603050405020304" pitchFamily="18" charset="0"/>
              <a:cs typeface="Times New Roman" panose="02020603050405020304" pitchFamily="18" charset="0"/>
            </a:endParaRPr>
          </a:p>
          <a:p>
            <a:pPr>
              <a:spcBef>
                <a:spcPct val="50000"/>
              </a:spcBef>
            </a:pPr>
            <a:endParaRPr lang="en-US" altLang="en-US" dirty="0" smtClean="0">
              <a:latin typeface="Times" panose="02020603050405020304" pitchFamily="18" charset="0"/>
              <a:cs typeface="Times New Roman" panose="02020603050405020304" pitchFamily="18" charset="0"/>
            </a:endParaRPr>
          </a:p>
          <a:p>
            <a:pPr>
              <a:spcBef>
                <a:spcPct val="50000"/>
              </a:spcBef>
            </a:pPr>
            <a:endParaRPr lang="en-US" altLang="en-US" dirty="0" smtClean="0">
              <a:latin typeface="Times" panose="02020603050405020304" pitchFamily="18" charset="0"/>
              <a:cs typeface="Times New Roman" panose="02020603050405020304" pitchFamily="18" charset="0"/>
            </a:endParaRPr>
          </a:p>
          <a:p>
            <a:pPr>
              <a:spcBef>
                <a:spcPct val="50000"/>
              </a:spcBef>
            </a:pPr>
            <a:endParaRPr lang="en-US" altLang="en-US" dirty="0">
              <a:latin typeface="Times" panose="02020603050405020304" pitchFamily="18" charset="0"/>
              <a:cs typeface="Times New Roman" panose="02020603050405020304" pitchFamily="18" charset="0"/>
            </a:endParaRPr>
          </a:p>
          <a:p>
            <a:pPr marL="0" indent="0">
              <a:spcBef>
                <a:spcPct val="50000"/>
              </a:spcBef>
              <a:buNone/>
            </a:pPr>
            <a:r>
              <a:rPr lang="en-US" altLang="en-US" dirty="0" smtClean="0">
                <a:latin typeface="Times" panose="02020603050405020304" pitchFamily="18" charset="0"/>
                <a:cs typeface="Times New Roman" panose="02020603050405020304" pitchFamily="18" charset="0"/>
              </a:rPr>
              <a:t>An </a:t>
            </a:r>
            <a:r>
              <a:rPr lang="en-US" altLang="en-US" dirty="0">
                <a:latin typeface="Times" panose="02020603050405020304" pitchFamily="18" charset="0"/>
                <a:cs typeface="Times New Roman" panose="02020603050405020304" pitchFamily="18" charset="0"/>
              </a:rPr>
              <a:t>atom can also grab a free electron, which upsets its charge neutrality, </a:t>
            </a:r>
            <a:r>
              <a:rPr lang="en-US" altLang="en-US" dirty="0" smtClean="0">
                <a:latin typeface="Times" panose="02020603050405020304" pitchFamily="18" charset="0"/>
                <a:cs typeface="Times New Roman" panose="02020603050405020304" pitchFamily="18" charset="0"/>
              </a:rPr>
              <a:t> yielding </a:t>
            </a:r>
            <a:r>
              <a:rPr lang="en-US" altLang="en-US" dirty="0">
                <a:latin typeface="Times" panose="02020603050405020304" pitchFamily="18" charset="0"/>
                <a:cs typeface="Times New Roman" panose="02020603050405020304" pitchFamily="18" charset="0"/>
              </a:rPr>
              <a:t>a </a:t>
            </a:r>
            <a:r>
              <a:rPr lang="en-US" altLang="en-US" i="1" dirty="0">
                <a:latin typeface="Times" panose="02020603050405020304" pitchFamily="18" charset="0"/>
                <a:cs typeface="Times New Roman" panose="02020603050405020304" pitchFamily="18" charset="0"/>
              </a:rPr>
              <a:t>negative ion</a:t>
            </a:r>
            <a:r>
              <a:rPr lang="en-US" altLang="en-US" dirty="0">
                <a:latin typeface="Times" panose="02020603050405020304" pitchFamily="18" charset="0"/>
                <a:cs typeface="Times New Roman" panose="02020603050405020304" pitchFamily="18" charset="0"/>
              </a:rPr>
              <a:t>.  An atom can grab several free electrons at once, to produce a charge of -1e</a:t>
            </a:r>
            <a:r>
              <a:rPr lang="en-US" altLang="en-US" dirty="0" smtClean="0">
                <a:latin typeface="Times" panose="02020603050405020304" pitchFamily="18" charset="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2e,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847" y="3361006"/>
            <a:ext cx="4182688" cy="2014662"/>
          </a:xfrm>
          <a:prstGeom prst="rect">
            <a:avLst/>
          </a:prstGeom>
        </p:spPr>
      </p:pic>
    </p:spTree>
    <p:extLst>
      <p:ext uri="{BB962C8B-B14F-4D97-AF65-F5344CB8AC3E}">
        <p14:creationId xmlns:p14="http://schemas.microsoft.com/office/powerpoint/2010/main" val="445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Science Fundamentals: </a:t>
            </a:r>
            <a:r>
              <a:rPr lang="en-US" dirty="0" smtClean="0"/>
              <a:t/>
            </a:r>
            <a:br>
              <a:rPr lang="en-US" dirty="0" smtClean="0"/>
            </a:br>
            <a:r>
              <a:rPr lang="en-US" dirty="0" smtClean="0"/>
              <a:t>Ionization through Friction</a:t>
            </a:r>
            <a:endParaRPr lang="en-US" dirty="0"/>
          </a:p>
        </p:txBody>
      </p:sp>
      <p:sp>
        <p:nvSpPr>
          <p:cNvPr id="3" name="Content Placeholder 2"/>
          <p:cNvSpPr>
            <a:spLocks noGrp="1"/>
          </p:cNvSpPr>
          <p:nvPr>
            <p:ph idx="1"/>
          </p:nvPr>
        </p:nvSpPr>
        <p:spPr>
          <a:xfrm>
            <a:off x="838198" y="1881881"/>
            <a:ext cx="6776259" cy="4486275"/>
          </a:xfrm>
        </p:spPr>
        <p:txBody>
          <a:bodyPr>
            <a:normAutofit fontScale="85000" lnSpcReduction="20000"/>
          </a:bodyPr>
          <a:lstStyle/>
          <a:p>
            <a:r>
              <a:rPr lang="en-US" dirty="0" smtClean="0"/>
              <a:t>Ionization may also occur using energy from friction (heat)</a:t>
            </a:r>
          </a:p>
          <a:p>
            <a:r>
              <a:rPr lang="en-US" u="sng" dirty="0" smtClean="0"/>
              <a:t>Example 1</a:t>
            </a:r>
            <a:r>
              <a:rPr lang="en-US" dirty="0" smtClean="0"/>
              <a:t>: Rubbing a rod of rubber on fur</a:t>
            </a:r>
          </a:p>
          <a:p>
            <a:pPr lvl="1">
              <a:buFont typeface="Wingdings" panose="05000000000000000000" pitchFamily="2" charset="2"/>
              <a:buChar char="Ø"/>
            </a:pPr>
            <a:r>
              <a:rPr lang="en-US" dirty="0"/>
              <a:t>The frictional charging process results in a transfer of electrons between the two objects that are rubbed </a:t>
            </a:r>
            <a:r>
              <a:rPr lang="en-US" dirty="0" smtClean="0"/>
              <a:t>together </a:t>
            </a:r>
            <a:endParaRPr lang="en-US" dirty="0"/>
          </a:p>
          <a:p>
            <a:pPr lvl="1">
              <a:buFont typeface="Wingdings" panose="05000000000000000000" pitchFamily="2" charset="2"/>
              <a:buChar char="Ø"/>
            </a:pPr>
            <a:r>
              <a:rPr lang="en-US" dirty="0"/>
              <a:t>Rubber has a much greater attraction for electrons than fur. T</a:t>
            </a:r>
            <a:r>
              <a:rPr lang="en-US" dirty="0" smtClean="0"/>
              <a:t>he </a:t>
            </a:r>
            <a:r>
              <a:rPr lang="en-US" dirty="0"/>
              <a:t>atoms of rubber pull electrons from the atoms of </a:t>
            </a:r>
            <a:r>
              <a:rPr lang="en-US" dirty="0" smtClean="0"/>
              <a:t>fur leaving </a:t>
            </a:r>
            <a:r>
              <a:rPr lang="en-US" dirty="0"/>
              <a:t>both objects with an imbalance of </a:t>
            </a:r>
            <a:r>
              <a:rPr lang="en-US" dirty="0" smtClean="0"/>
              <a:t>charge </a:t>
            </a:r>
            <a:endParaRPr lang="en-US" dirty="0"/>
          </a:p>
          <a:p>
            <a:pPr lvl="1">
              <a:buFont typeface="Wingdings" panose="05000000000000000000" pitchFamily="2" charset="2"/>
              <a:buChar char="Ø"/>
            </a:pPr>
            <a:r>
              <a:rPr lang="en-US" dirty="0"/>
              <a:t>The rubber rod has an excess of electrons and the fur has a shortage of electrons. </a:t>
            </a:r>
            <a:r>
              <a:rPr lang="en-US" dirty="0" smtClean="0"/>
              <a:t>Due to </a:t>
            </a:r>
            <a:r>
              <a:rPr lang="en-US" dirty="0"/>
              <a:t>an excess of electrons, the rubber is charged </a:t>
            </a:r>
            <a:r>
              <a:rPr lang="en-US" dirty="0" smtClean="0"/>
              <a:t>negatively</a:t>
            </a:r>
            <a:endParaRPr lang="en-US" dirty="0"/>
          </a:p>
          <a:p>
            <a:pPr lvl="1">
              <a:buFont typeface="Wingdings" panose="05000000000000000000" pitchFamily="2" charset="2"/>
              <a:buChar char="Ø"/>
            </a:pPr>
            <a:r>
              <a:rPr lang="en-US" dirty="0"/>
              <a:t>Similarly, the shortage of electrons on the fur leaves it with a positive </a:t>
            </a:r>
            <a:r>
              <a:rPr lang="en-US" dirty="0" smtClean="0"/>
              <a:t>charge</a:t>
            </a:r>
            <a:endParaRPr lang="en-US" dirty="0"/>
          </a:p>
          <a:p>
            <a:r>
              <a:rPr lang="en-US" u="sng" dirty="0" smtClean="0"/>
              <a:t>Example 2</a:t>
            </a:r>
            <a:r>
              <a:rPr lang="en-US" dirty="0" smtClean="0"/>
              <a:t>: Static electricity from walking over carpet also relates to ionization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457" y="1973319"/>
            <a:ext cx="3579553" cy="4083095"/>
          </a:xfrm>
          <a:prstGeom prst="rect">
            <a:avLst/>
          </a:prstGeom>
        </p:spPr>
      </p:pic>
    </p:spTree>
    <p:extLst>
      <p:ext uri="{BB962C8B-B14F-4D97-AF65-F5344CB8AC3E}">
        <p14:creationId xmlns:p14="http://schemas.microsoft.com/office/powerpoint/2010/main" val="134127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Science Fundamentals: The </a:t>
            </a:r>
            <a:r>
              <a:rPr lang="en-US" dirty="0" smtClean="0"/>
              <a:t>Valence Shell</a:t>
            </a:r>
            <a:endParaRPr lang="en-US" dirty="0"/>
          </a:p>
        </p:txBody>
      </p:sp>
      <p:sp>
        <p:nvSpPr>
          <p:cNvPr id="3" name="Content Placeholder 2"/>
          <p:cNvSpPr>
            <a:spLocks noGrp="1"/>
          </p:cNvSpPr>
          <p:nvPr>
            <p:ph idx="1"/>
          </p:nvPr>
        </p:nvSpPr>
        <p:spPr>
          <a:xfrm>
            <a:off x="1055024" y="1822302"/>
            <a:ext cx="6179126" cy="4351338"/>
          </a:xfrm>
        </p:spPr>
        <p:txBody>
          <a:bodyPr/>
          <a:lstStyle/>
          <a:p>
            <a:pPr marL="0" indent="0">
              <a:buNone/>
            </a:pPr>
            <a:r>
              <a:rPr lang="en-US" altLang="en-US" dirty="0"/>
              <a:t>The outer shell </a:t>
            </a:r>
            <a:r>
              <a:rPr lang="en-US" altLang="en-US" dirty="0" smtClean="0"/>
              <a:t>of an atom is </a:t>
            </a:r>
            <a:r>
              <a:rPr lang="en-US" altLang="en-US" dirty="0"/>
              <a:t>called the </a:t>
            </a:r>
            <a:r>
              <a:rPr lang="en-US" altLang="en-US" b="1" i="1" dirty="0"/>
              <a:t>valence shell</a:t>
            </a:r>
            <a:r>
              <a:rPr lang="en-US" altLang="en-US" dirty="0">
                <a:latin typeface="Times" panose="02020603050405020304" pitchFamily="18" charset="0"/>
                <a:cs typeface="Times New Roman" panose="02020603050405020304" pitchFamily="18" charset="0"/>
              </a:rPr>
              <a:t>. Electrons in this shell are involved in chemical reactions and </a:t>
            </a:r>
            <a:r>
              <a:rPr lang="en-US" altLang="en-US" dirty="0" smtClean="0">
                <a:latin typeface="Times" panose="02020603050405020304" pitchFamily="18" charset="0"/>
                <a:cs typeface="Times New Roman" panose="02020603050405020304" pitchFamily="18" charset="0"/>
              </a:rPr>
              <a:t>are responsible for </a:t>
            </a:r>
            <a:r>
              <a:rPr lang="en-US" altLang="en-US" dirty="0">
                <a:latin typeface="Times" panose="02020603050405020304" pitchFamily="18" charset="0"/>
                <a:cs typeface="Times New Roman" panose="02020603050405020304" pitchFamily="18" charset="0"/>
              </a:rPr>
              <a:t>electrical and thermal conductivity in </a:t>
            </a:r>
            <a:r>
              <a:rPr lang="en-US" altLang="en-US" dirty="0" smtClean="0">
                <a:latin typeface="Times" panose="02020603050405020304" pitchFamily="18" charset="0"/>
                <a:cs typeface="Times New Roman" panose="02020603050405020304" pitchFamily="18" charset="0"/>
              </a:rPr>
              <a:t>metals</a:t>
            </a:r>
            <a:endParaRPr lang="en-US" altLang="en-US" dirty="0">
              <a:latin typeface="Times" panose="02020603050405020304" pitchFamily="18" charset="0"/>
              <a:cs typeface="Times New Roman" panose="02020603050405020304" pitchFamily="18" charset="0"/>
            </a:endParaRPr>
          </a:p>
          <a:p>
            <a:endParaRPr lang="en-US" dirty="0"/>
          </a:p>
        </p:txBody>
      </p:sp>
      <p:sp>
        <p:nvSpPr>
          <p:cNvPr id="5" name="Text Box 31"/>
          <p:cNvSpPr txBox="1">
            <a:spLocks noChangeArrowheads="1"/>
          </p:cNvSpPr>
          <p:nvPr/>
        </p:nvSpPr>
        <p:spPr bwMode="auto">
          <a:xfrm>
            <a:off x="7017326" y="5126186"/>
            <a:ext cx="419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t>A neutral Si atom is shown. There are 4 electrons in the valence shell.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150" y="1822302"/>
            <a:ext cx="3025833" cy="3303884"/>
          </a:xfrm>
          <a:prstGeom prst="rect">
            <a:avLst/>
          </a:prstGeom>
        </p:spPr>
      </p:pic>
    </p:spTree>
    <p:extLst>
      <p:ext uri="{BB962C8B-B14F-4D97-AF65-F5344CB8AC3E}">
        <p14:creationId xmlns:p14="http://schemas.microsoft.com/office/powerpoint/2010/main" val="173186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Science Fundamentals: </a:t>
            </a:r>
            <a:r>
              <a:rPr lang="en-US" dirty="0" smtClean="0"/>
              <a:t/>
            </a:r>
            <a:br>
              <a:rPr lang="en-US" dirty="0" smtClean="0"/>
            </a:br>
            <a:r>
              <a:rPr lang="en-US" dirty="0" smtClean="0"/>
              <a:t>Electric Conductivity of Materials</a:t>
            </a:r>
            <a:endParaRPr lang="en-US" dirty="0"/>
          </a:p>
        </p:txBody>
      </p:sp>
      <p:sp>
        <p:nvSpPr>
          <p:cNvPr id="3" name="Content Placeholder 2"/>
          <p:cNvSpPr>
            <a:spLocks noGrp="1"/>
          </p:cNvSpPr>
          <p:nvPr>
            <p:ph idx="1"/>
          </p:nvPr>
        </p:nvSpPr>
        <p:spPr>
          <a:xfrm>
            <a:off x="838200" y="1942007"/>
            <a:ext cx="8227423" cy="4351338"/>
          </a:xfrm>
        </p:spPr>
        <p:txBody>
          <a:bodyPr>
            <a:normAutofit fontScale="85000" lnSpcReduction="20000"/>
          </a:bodyPr>
          <a:lstStyle/>
          <a:p>
            <a:pPr>
              <a:spcBef>
                <a:spcPct val="50000"/>
              </a:spcBef>
            </a:pPr>
            <a:r>
              <a:rPr lang="en-US" altLang="en-US" b="1" i="1" dirty="0"/>
              <a:t>Conductors</a:t>
            </a:r>
            <a:r>
              <a:rPr lang="en-US" altLang="en-US" dirty="0"/>
              <a:t>: materials </a:t>
            </a:r>
            <a:r>
              <a:rPr lang="en-US" altLang="en-US" dirty="0" smtClean="0"/>
              <a:t>through which current can flow.  </a:t>
            </a:r>
            <a:r>
              <a:rPr lang="en-US" altLang="en-US" dirty="0"/>
              <a:t>They have a large number of free electrons and </a:t>
            </a:r>
            <a:r>
              <a:rPr lang="en-US" altLang="en-US" dirty="0" smtClean="0"/>
              <a:t>one </a:t>
            </a:r>
            <a:r>
              <a:rPr lang="en-US" altLang="en-US" dirty="0"/>
              <a:t>to three valence electrons.  Silver is the best conductor </a:t>
            </a:r>
            <a:r>
              <a:rPr lang="en-US" altLang="en-US" dirty="0" smtClean="0"/>
              <a:t>(most </a:t>
            </a:r>
            <a:r>
              <a:rPr lang="en-US" altLang="en-US" dirty="0"/>
              <a:t>expensive), and copper is </a:t>
            </a:r>
            <a:r>
              <a:rPr lang="en-US" altLang="en-US" dirty="0" smtClean="0"/>
              <a:t>the next </a:t>
            </a:r>
            <a:r>
              <a:rPr lang="en-US" altLang="en-US" dirty="0"/>
              <a:t>best conductor.</a:t>
            </a:r>
          </a:p>
          <a:p>
            <a:pPr>
              <a:spcBef>
                <a:spcPct val="50000"/>
              </a:spcBef>
            </a:pPr>
            <a:r>
              <a:rPr lang="en-US" altLang="en-US" b="1" i="1" dirty="0">
                <a:cs typeface="Times New Roman" panose="02020603050405020304" pitchFamily="18" charset="0"/>
              </a:rPr>
              <a:t>Insulators</a:t>
            </a:r>
            <a:r>
              <a:rPr lang="en-US" altLang="en-US" dirty="0">
                <a:cs typeface="Times New Roman" panose="02020603050405020304" pitchFamily="18" charset="0"/>
              </a:rPr>
              <a:t>: materials which are poor conductors of electric current. </a:t>
            </a:r>
            <a:r>
              <a:rPr lang="en-US" altLang="en-US" dirty="0" smtClean="0">
                <a:cs typeface="Times New Roman" panose="02020603050405020304" pitchFamily="18" charset="0"/>
              </a:rPr>
              <a:t>Insulators </a:t>
            </a:r>
            <a:r>
              <a:rPr lang="en-US" altLang="en-US" dirty="0">
                <a:cs typeface="Times New Roman" panose="02020603050405020304" pitchFamily="18" charset="0"/>
              </a:rPr>
              <a:t>have no free electrons in their </a:t>
            </a:r>
            <a:r>
              <a:rPr lang="en-US" altLang="en-US" dirty="0" smtClean="0">
                <a:cs typeface="Times New Roman" panose="02020603050405020304" pitchFamily="18" charset="0"/>
              </a:rPr>
              <a:t>structure and their valence </a:t>
            </a:r>
            <a:r>
              <a:rPr lang="en-US" altLang="en-US" dirty="0">
                <a:cs typeface="Times New Roman" panose="02020603050405020304" pitchFamily="18" charset="0"/>
              </a:rPr>
              <a:t>electrons are tightly </a:t>
            </a:r>
            <a:r>
              <a:rPr lang="en-US" altLang="en-US" dirty="0" smtClean="0">
                <a:cs typeface="Times New Roman" panose="02020603050405020304" pitchFamily="18" charset="0"/>
              </a:rPr>
              <a:t>bound.  </a:t>
            </a:r>
            <a:r>
              <a:rPr lang="en-US" altLang="en-US" dirty="0">
                <a:cs typeface="Times New Roman" panose="02020603050405020304" pitchFamily="18" charset="0"/>
              </a:rPr>
              <a:t>Ex: glass, </a:t>
            </a:r>
            <a:r>
              <a:rPr lang="en-US" altLang="en-US" dirty="0" smtClean="0">
                <a:cs typeface="Times New Roman" panose="02020603050405020304" pitchFamily="18" charset="0"/>
              </a:rPr>
              <a:t>porcelain and plastic</a:t>
            </a:r>
            <a:endParaRPr lang="en-US" altLang="en-US" dirty="0">
              <a:cs typeface="Times New Roman" panose="02020603050405020304" pitchFamily="18" charset="0"/>
            </a:endParaRPr>
          </a:p>
          <a:p>
            <a:pPr>
              <a:spcBef>
                <a:spcPct val="50000"/>
              </a:spcBef>
            </a:pPr>
            <a:r>
              <a:rPr lang="en-US" altLang="en-US" b="1" i="1" dirty="0">
                <a:cs typeface="Times New Roman" panose="02020603050405020304" pitchFamily="18" charset="0"/>
              </a:rPr>
              <a:t>Semiconductors</a:t>
            </a:r>
            <a:r>
              <a:rPr lang="en-US" altLang="en-US" dirty="0">
                <a:cs typeface="Times New Roman" panose="02020603050405020304" pitchFamily="18" charset="0"/>
              </a:rPr>
              <a:t>: materials </a:t>
            </a:r>
            <a:r>
              <a:rPr lang="en-US" altLang="en-US" dirty="0" smtClean="0">
                <a:cs typeface="Times New Roman" panose="02020603050405020304" pitchFamily="18" charset="0"/>
              </a:rPr>
              <a:t>with conducting properties in between conductors and insulators. Semiconductors </a:t>
            </a:r>
            <a:r>
              <a:rPr lang="en-US" altLang="en-US" dirty="0">
                <a:cs typeface="Times New Roman" panose="02020603050405020304" pitchFamily="18" charset="0"/>
              </a:rPr>
              <a:t>have fewer free electrons than conductors do </a:t>
            </a:r>
            <a:r>
              <a:rPr lang="en-US" altLang="en-US" dirty="0" smtClean="0">
                <a:cs typeface="Times New Roman" panose="02020603050405020304" pitchFamily="18" charset="0"/>
              </a:rPr>
              <a:t>and four </a:t>
            </a:r>
            <a:r>
              <a:rPr lang="en-US" altLang="en-US" dirty="0">
                <a:cs typeface="Times New Roman" panose="02020603050405020304" pitchFamily="18" charset="0"/>
              </a:rPr>
              <a:t>valence </a:t>
            </a:r>
            <a:r>
              <a:rPr lang="en-US" altLang="en-US" dirty="0" smtClean="0">
                <a:cs typeface="Times New Roman" panose="02020603050405020304" pitchFamily="18" charset="0"/>
              </a:rPr>
              <a:t>electrons in their structure. Semiconductors </a:t>
            </a:r>
            <a:r>
              <a:rPr lang="en-US" altLang="en-US" dirty="0">
                <a:cs typeface="Times New Roman" panose="02020603050405020304" pitchFamily="18" charset="0"/>
              </a:rPr>
              <a:t>have unique </a:t>
            </a:r>
            <a:r>
              <a:rPr lang="en-US" altLang="en-US" dirty="0" smtClean="0">
                <a:cs typeface="Times New Roman" panose="02020603050405020304" pitchFamily="18" charset="0"/>
              </a:rPr>
              <a:t>properties exploited by electronic </a:t>
            </a:r>
            <a:r>
              <a:rPr lang="en-US" altLang="en-US" dirty="0">
                <a:cs typeface="Times New Roman" panose="02020603050405020304" pitchFamily="18" charset="0"/>
              </a:rPr>
              <a:t>devices such as the diode, transistor, and integrated circuit.  Ex: silicon and </a:t>
            </a:r>
            <a:r>
              <a:rPr lang="en-US" altLang="en-US" dirty="0" smtClean="0">
                <a:cs typeface="Times New Roman" panose="02020603050405020304" pitchFamily="18" charset="0"/>
              </a:rPr>
              <a:t>germanium</a:t>
            </a:r>
            <a:endParaRPr lang="en-US" altLang="en-US" dirty="0">
              <a:cs typeface="Times New Roman" panose="020206030504050203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603" y="1777683"/>
            <a:ext cx="946129" cy="1166268"/>
          </a:xfrm>
          <a:prstGeom prst="rect">
            <a:avLst/>
          </a:prstGeom>
        </p:spPr>
      </p:pic>
      <p:sp>
        <p:nvSpPr>
          <p:cNvPr id="5" name="TextBox 4"/>
          <p:cNvSpPr txBox="1"/>
          <p:nvPr/>
        </p:nvSpPr>
        <p:spPr>
          <a:xfrm>
            <a:off x="9746253" y="2961822"/>
            <a:ext cx="982513" cy="276999"/>
          </a:xfrm>
          <a:prstGeom prst="rect">
            <a:avLst/>
          </a:prstGeom>
          <a:noFill/>
        </p:spPr>
        <p:txBody>
          <a:bodyPr wrap="none" rtlCol="0">
            <a:spAutoFit/>
          </a:bodyPr>
          <a:lstStyle/>
          <a:p>
            <a:r>
              <a:rPr lang="en-US" sz="1200" dirty="0" smtClean="0"/>
              <a:t>Copper wire</a:t>
            </a:r>
            <a:endParaRPr lang="en-US" sz="1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1528" y="3286066"/>
            <a:ext cx="1290281" cy="985951"/>
          </a:xfrm>
          <a:prstGeom prst="rect">
            <a:avLst/>
          </a:prstGeom>
        </p:spPr>
      </p:pic>
      <p:sp>
        <p:nvSpPr>
          <p:cNvPr id="7" name="TextBox 6"/>
          <p:cNvSpPr txBox="1"/>
          <p:nvPr/>
        </p:nvSpPr>
        <p:spPr>
          <a:xfrm>
            <a:off x="9943839" y="4362859"/>
            <a:ext cx="587340" cy="276999"/>
          </a:xfrm>
          <a:prstGeom prst="rect">
            <a:avLst/>
          </a:prstGeom>
          <a:noFill/>
        </p:spPr>
        <p:txBody>
          <a:bodyPr wrap="square" rtlCol="0">
            <a:spAutoFit/>
          </a:bodyPr>
          <a:lstStyle/>
          <a:p>
            <a:r>
              <a:rPr lang="en-US" sz="1200" dirty="0" smtClean="0"/>
              <a:t>Glass</a:t>
            </a:r>
            <a:endParaRPr lang="en-US" sz="1200" dirty="0"/>
          </a:p>
        </p:txBody>
      </p:sp>
      <p:sp>
        <p:nvSpPr>
          <p:cNvPr id="9" name="TextBox 8"/>
          <p:cNvSpPr txBox="1"/>
          <p:nvPr/>
        </p:nvSpPr>
        <p:spPr>
          <a:xfrm>
            <a:off x="9935126" y="5631236"/>
            <a:ext cx="587340" cy="276999"/>
          </a:xfrm>
          <a:prstGeom prst="rect">
            <a:avLst/>
          </a:prstGeom>
          <a:noFill/>
        </p:spPr>
        <p:txBody>
          <a:bodyPr wrap="none" rtlCol="0">
            <a:spAutoFit/>
          </a:bodyPr>
          <a:lstStyle/>
          <a:p>
            <a:r>
              <a:rPr lang="en-US" sz="1200" dirty="0" smtClean="0"/>
              <a:t>Silicon</a:t>
            </a:r>
            <a:endParaRPr lang="en-US" sz="12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3589" y="4614132"/>
            <a:ext cx="1295400" cy="1000697"/>
          </a:xfrm>
          <a:prstGeom prst="rect">
            <a:avLst/>
          </a:prstGeom>
        </p:spPr>
      </p:pic>
    </p:spTree>
    <p:extLst>
      <p:ext uri="{BB962C8B-B14F-4D97-AF65-F5344CB8AC3E}">
        <p14:creationId xmlns:p14="http://schemas.microsoft.com/office/powerpoint/2010/main" val="2471922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373"/>
            <a:ext cx="10515600" cy="1325563"/>
          </a:xfrm>
        </p:spPr>
        <p:txBody>
          <a:bodyPr/>
          <a:lstStyle/>
          <a:p>
            <a:pPr algn="ctr"/>
            <a:r>
              <a:rPr lang="en-US" dirty="0"/>
              <a:t>Science Fundamentals: </a:t>
            </a:r>
            <a:r>
              <a:rPr lang="en-US" dirty="0" smtClean="0"/>
              <a:t/>
            </a:r>
            <a:br>
              <a:rPr lang="en-US" dirty="0" smtClean="0"/>
            </a:br>
            <a:r>
              <a:rPr lang="en-US" dirty="0" smtClean="0"/>
              <a:t>Voltage and Voltage Difference</a:t>
            </a:r>
            <a:endParaRPr lang="en-US" dirty="0"/>
          </a:p>
        </p:txBody>
      </p:sp>
      <p:sp>
        <p:nvSpPr>
          <p:cNvPr id="3" name="Content Placeholder 2"/>
          <p:cNvSpPr>
            <a:spLocks noGrp="1"/>
          </p:cNvSpPr>
          <p:nvPr>
            <p:ph idx="1"/>
          </p:nvPr>
        </p:nvSpPr>
        <p:spPr>
          <a:xfrm>
            <a:off x="647003" y="1690687"/>
            <a:ext cx="5795356" cy="5058455"/>
          </a:xfrm>
        </p:spPr>
        <p:txBody>
          <a:bodyPr>
            <a:normAutofit fontScale="92500" lnSpcReduction="10000"/>
          </a:bodyPr>
          <a:lstStyle/>
          <a:p>
            <a:r>
              <a:rPr lang="en-US" dirty="0" smtClean="0"/>
              <a:t>Voltage, V</a:t>
            </a:r>
            <a:r>
              <a:rPr lang="en-US" dirty="0"/>
              <a:t>,</a:t>
            </a:r>
            <a:r>
              <a:rPr lang="en-US" dirty="0" smtClean="0"/>
              <a:t> is defined as </a:t>
            </a:r>
            <a:r>
              <a:rPr lang="en-US" b="1" i="1" dirty="0" smtClean="0"/>
              <a:t>energy per unit of charge</a:t>
            </a:r>
            <a:r>
              <a:rPr lang="en-US" dirty="0" smtClean="0"/>
              <a:t>:</a:t>
            </a:r>
          </a:p>
          <a:p>
            <a:pPr marL="0" indent="0">
              <a:buNone/>
            </a:pPr>
            <a:endParaRPr lang="en-US" dirty="0" smtClean="0"/>
          </a:p>
          <a:p>
            <a:r>
              <a:rPr lang="en-US" altLang="en-US" dirty="0" smtClean="0"/>
              <a:t>W </a:t>
            </a:r>
            <a:r>
              <a:rPr lang="en-US" altLang="en-US" dirty="0"/>
              <a:t>is energy in units of Joules (J) and Q is charge in Coulombs (C</a:t>
            </a:r>
            <a:r>
              <a:rPr lang="en-US" altLang="en-US" dirty="0" smtClean="0"/>
              <a:t>)</a:t>
            </a:r>
          </a:p>
          <a:p>
            <a:r>
              <a:rPr lang="en-US" altLang="en-US" dirty="0" smtClean="0"/>
              <a:t>The </a:t>
            </a:r>
            <a:r>
              <a:rPr lang="en-US" altLang="en-US" dirty="0"/>
              <a:t>electric potential difference </a:t>
            </a:r>
            <a:r>
              <a:rPr lang="en-US" altLang="en-US" dirty="0" smtClean="0"/>
              <a:t>(voltage difference) between </a:t>
            </a:r>
            <a:r>
              <a:rPr lang="en-US" altLang="en-US" dirty="0"/>
              <a:t>two points in a closed circuit is similar to the pressure difference created by a pump </a:t>
            </a:r>
            <a:r>
              <a:rPr lang="en-US" altLang="en-US" dirty="0" smtClean="0"/>
              <a:t>causing water </a:t>
            </a:r>
            <a:r>
              <a:rPr lang="en-US" altLang="en-US" dirty="0"/>
              <a:t>to flow through </a:t>
            </a:r>
            <a:r>
              <a:rPr lang="en-US" altLang="en-US" dirty="0" smtClean="0"/>
              <a:t>pipes </a:t>
            </a:r>
            <a:r>
              <a:rPr lang="en-US" altLang="en-US" dirty="0"/>
              <a:t>in a closed water </a:t>
            </a:r>
            <a:r>
              <a:rPr lang="en-US" altLang="en-US" dirty="0" smtClean="0"/>
              <a:t>system </a:t>
            </a:r>
          </a:p>
          <a:p>
            <a:r>
              <a:rPr lang="en-US" altLang="en-US" dirty="0" smtClean="0"/>
              <a:t>For electric circuits, </a:t>
            </a:r>
            <a:r>
              <a:rPr lang="en-US" altLang="en-US" dirty="0"/>
              <a:t>a </a:t>
            </a:r>
            <a:r>
              <a:rPr lang="en-US" altLang="en-US" dirty="0" smtClean="0"/>
              <a:t>power supply provides an electric potential difference</a:t>
            </a:r>
            <a:endParaRPr lang="en-US" dirty="0"/>
          </a:p>
        </p:txBody>
      </p:sp>
      <p:graphicFrame>
        <p:nvGraphicFramePr>
          <p:cNvPr id="4" name="Object 7"/>
          <p:cNvGraphicFramePr>
            <a:graphicFrameLocks noChangeAspect="1"/>
          </p:cNvGraphicFramePr>
          <p:nvPr>
            <p:extLst>
              <p:ext uri="{D42A27DB-BD31-4B8C-83A1-F6EECF244321}">
                <p14:modId xmlns:p14="http://schemas.microsoft.com/office/powerpoint/2010/main" val="3509493095"/>
              </p:ext>
            </p:extLst>
          </p:nvPr>
        </p:nvGraphicFramePr>
        <p:xfrm>
          <a:off x="2527855" y="2045494"/>
          <a:ext cx="914400" cy="838200"/>
        </p:xfrm>
        <a:graphic>
          <a:graphicData uri="http://schemas.openxmlformats.org/presentationml/2006/ole">
            <mc:AlternateContent xmlns:mc="http://schemas.openxmlformats.org/markup-compatibility/2006">
              <mc:Choice xmlns:v="urn:schemas-microsoft-com:vml" Requires="v">
                <p:oleObj spid="_x0000_s3303" name="Equation" r:id="rId3" imgW="457200" imgH="419040" progId="Equation.DSMT4">
                  <p:embed/>
                </p:oleObj>
              </mc:Choice>
              <mc:Fallback>
                <p:oleObj name="Equation" r:id="rId3" imgW="457200" imgH="419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855" y="2045494"/>
                        <a:ext cx="9144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6674996" y="5053676"/>
            <a:ext cx="5010731" cy="1077218"/>
          </a:xfrm>
          <a:prstGeom prst="rect">
            <a:avLst/>
          </a:prstGeom>
          <a:noFill/>
        </p:spPr>
        <p:txBody>
          <a:bodyPr wrap="none" rtlCol="0">
            <a:spAutoFit/>
          </a:bodyPr>
          <a:lstStyle/>
          <a:p>
            <a:r>
              <a:rPr lang="en-US" sz="1600" dirty="0" smtClean="0"/>
              <a:t>Where the energy of the electrons is highest, the </a:t>
            </a:r>
          </a:p>
          <a:p>
            <a:r>
              <a:rPr lang="en-US" sz="1600" dirty="0" smtClean="0"/>
              <a:t>voltage at that location is highest. Across either resistor,</a:t>
            </a:r>
          </a:p>
          <a:p>
            <a:r>
              <a:rPr lang="en-US" sz="1600" dirty="0" smtClean="0"/>
              <a:t>R</a:t>
            </a:r>
            <a:r>
              <a:rPr lang="en-US" sz="1600" baseline="-25000" dirty="0" smtClean="0"/>
              <a:t>1</a:t>
            </a:r>
            <a:r>
              <a:rPr lang="en-US" sz="1600" dirty="0" smtClean="0"/>
              <a:t> or R</a:t>
            </a:r>
            <a:r>
              <a:rPr lang="en-US" sz="1600" baseline="-25000" dirty="0" smtClean="0"/>
              <a:t>2</a:t>
            </a:r>
            <a:r>
              <a:rPr lang="en-US" sz="1600" dirty="0" smtClean="0"/>
              <a:t>, there is a voltage difference. The voltage source </a:t>
            </a:r>
          </a:p>
          <a:p>
            <a:r>
              <a:rPr lang="en-US" sz="1600" dirty="0" smtClean="0"/>
              <a:t>reenergizes the electrons to maintain the current.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3678" y="1690688"/>
            <a:ext cx="3990231" cy="3343769"/>
          </a:xfrm>
          <a:prstGeom prst="rect">
            <a:avLst/>
          </a:prstGeom>
        </p:spPr>
      </p:pic>
    </p:spTree>
    <p:extLst>
      <p:ext uri="{BB962C8B-B14F-4D97-AF65-F5344CB8AC3E}">
        <p14:creationId xmlns:p14="http://schemas.microsoft.com/office/powerpoint/2010/main" val="233534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247"/>
            <a:ext cx="10515600" cy="1325563"/>
          </a:xfrm>
        </p:spPr>
        <p:txBody>
          <a:bodyPr/>
          <a:lstStyle/>
          <a:p>
            <a:pPr algn="ctr"/>
            <a:r>
              <a:rPr lang="en-US" dirty="0"/>
              <a:t>Science Fundamentals: </a:t>
            </a:r>
            <a:r>
              <a:rPr lang="en-US" dirty="0" smtClean="0"/>
              <a:t/>
            </a:r>
            <a:br>
              <a:rPr lang="en-US" dirty="0" smtClean="0"/>
            </a:br>
            <a:r>
              <a:rPr lang="en-US" dirty="0" smtClean="0"/>
              <a:t>No Voltage Difference Means No Current</a:t>
            </a:r>
            <a:endParaRPr lang="en-US" dirty="0"/>
          </a:p>
        </p:txBody>
      </p:sp>
      <p:sp>
        <p:nvSpPr>
          <p:cNvPr id="3" name="Content Placeholder 2"/>
          <p:cNvSpPr>
            <a:spLocks noGrp="1"/>
          </p:cNvSpPr>
          <p:nvPr>
            <p:ph idx="1"/>
          </p:nvPr>
        </p:nvSpPr>
        <p:spPr/>
        <p:txBody>
          <a:bodyPr/>
          <a:lstStyle/>
          <a:p>
            <a:pPr marL="0" indent="0">
              <a:buNone/>
            </a:pPr>
            <a:r>
              <a:rPr lang="en-US" altLang="en-US" sz="2000" dirty="0" smtClean="0"/>
              <a:t>In the absence of voltage </a:t>
            </a:r>
            <a:r>
              <a:rPr lang="en-US" altLang="en-US" sz="2000" dirty="0"/>
              <a:t>difference between the two ends of a wire, </a:t>
            </a:r>
            <a:r>
              <a:rPr lang="en-US" altLang="en-US" sz="2000" dirty="0" smtClean="0"/>
              <a:t>free </a:t>
            </a:r>
            <a:r>
              <a:rPr lang="en-US" altLang="en-US" sz="2000" dirty="0"/>
              <a:t>electrons move in a random </a:t>
            </a:r>
            <a:r>
              <a:rPr lang="en-US" altLang="en-US" sz="2000" dirty="0" smtClean="0"/>
              <a:t>direction.  Thus, </a:t>
            </a:r>
            <a:r>
              <a:rPr lang="en-US" altLang="en-US" sz="2000" dirty="0"/>
              <a:t>the net current is zero (for any cross-section, as many electrons move to the right as the left, on average</a:t>
            </a:r>
            <a:r>
              <a:rPr lang="en-US" altLang="en-US" sz="2000" dirty="0" smtClean="0"/>
              <a:t>).</a:t>
            </a:r>
          </a:p>
          <a:p>
            <a:endParaRPr lang="en-US" altLang="en-US" sz="2000" dirty="0" smtClean="0"/>
          </a:p>
          <a:p>
            <a:endParaRPr lang="en-US" altLang="en-US" sz="2000" dirty="0"/>
          </a:p>
          <a:p>
            <a:endParaRPr lang="en-US" altLang="en-US" sz="2000" dirty="0" smtClean="0"/>
          </a:p>
          <a:p>
            <a:endParaRPr lang="en-US" altLang="en-US" sz="2000" dirty="0"/>
          </a:p>
          <a:p>
            <a:pPr marL="0" indent="0">
              <a:buNone/>
            </a:pPr>
            <a:r>
              <a:rPr lang="en-US" altLang="en-US" sz="2000" dirty="0" smtClean="0"/>
              <a:t>When </a:t>
            </a:r>
            <a:r>
              <a:rPr lang="en-US" altLang="en-US" sz="2000" dirty="0"/>
              <a:t>a potential difference is applied, </a:t>
            </a:r>
            <a:r>
              <a:rPr lang="en-US" altLang="en-US" sz="2000" dirty="0" smtClean="0"/>
              <a:t>free electrons </a:t>
            </a:r>
            <a:r>
              <a:rPr lang="en-US" altLang="en-US" sz="2000" dirty="0"/>
              <a:t>move </a:t>
            </a:r>
            <a:r>
              <a:rPr lang="en-US" altLang="en-US" sz="2000" dirty="0" smtClean="0"/>
              <a:t>in unison toward </a:t>
            </a:r>
            <a:r>
              <a:rPr lang="en-US" altLang="en-US" sz="2000" dirty="0"/>
              <a:t>the positive potential.  Thus, a net current is </a:t>
            </a:r>
            <a:r>
              <a:rPr lang="en-US" altLang="en-US" sz="2000" dirty="0" smtClean="0"/>
              <a:t>induced.</a:t>
            </a:r>
            <a:endParaRPr lang="en-US" altLang="en-US" sz="2000" dirty="0"/>
          </a:p>
          <a:p>
            <a:endParaRPr lang="en-US" altLang="en-US" sz="20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1649" y="2884516"/>
            <a:ext cx="4024630" cy="118040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172" y="5123815"/>
            <a:ext cx="4680065" cy="1210062"/>
          </a:xfrm>
          <a:prstGeom prst="rect">
            <a:avLst/>
          </a:prstGeom>
        </p:spPr>
      </p:pic>
    </p:spTree>
    <p:extLst>
      <p:ext uri="{BB962C8B-B14F-4D97-AF65-F5344CB8AC3E}">
        <p14:creationId xmlns:p14="http://schemas.microsoft.com/office/powerpoint/2010/main" val="359405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Power </a:t>
            </a:r>
            <a:r>
              <a:rPr lang="en-US" dirty="0" smtClean="0"/>
              <a:t>Systems: DC vs. AC</a:t>
            </a:r>
            <a:endParaRPr lang="en-US" dirty="0"/>
          </a:p>
        </p:txBody>
      </p:sp>
      <p:sp>
        <p:nvSpPr>
          <p:cNvPr id="3" name="Content Placeholder 2"/>
          <p:cNvSpPr>
            <a:spLocks noGrp="1"/>
          </p:cNvSpPr>
          <p:nvPr>
            <p:ph idx="1"/>
          </p:nvPr>
        </p:nvSpPr>
        <p:spPr>
          <a:xfrm>
            <a:off x="838200" y="1690688"/>
            <a:ext cx="6360622" cy="4641677"/>
          </a:xfrm>
        </p:spPr>
        <p:txBody>
          <a:bodyPr>
            <a:normAutofit fontScale="92500" lnSpcReduction="10000"/>
          </a:bodyPr>
          <a:lstStyle/>
          <a:p>
            <a:r>
              <a:rPr lang="en-US" dirty="0" smtClean="0"/>
              <a:t>DC power systems provide a constant voltage/current</a:t>
            </a:r>
          </a:p>
          <a:p>
            <a:pPr lvl="1">
              <a:buFont typeface="Wingdings" panose="05000000000000000000" pitchFamily="2" charset="2"/>
              <a:buChar char="Ø"/>
            </a:pPr>
            <a:r>
              <a:rPr lang="en-US" dirty="0" smtClean="0"/>
              <a:t>Devices that utilize a battery, plug into the wall through an AC adapter or utilize a USB cable for power operate on DC</a:t>
            </a:r>
          </a:p>
          <a:p>
            <a:pPr lvl="1">
              <a:buFont typeface="Wingdings" panose="05000000000000000000" pitchFamily="2" charset="2"/>
              <a:buChar char="Ø"/>
            </a:pPr>
            <a:r>
              <a:rPr lang="en-US" dirty="0" smtClean="0"/>
              <a:t>Solar arrays produce DC voltage and current</a:t>
            </a:r>
          </a:p>
          <a:p>
            <a:r>
              <a:rPr lang="en-US" dirty="0" smtClean="0"/>
              <a:t>AC power systems produce an alternating voltage/current</a:t>
            </a:r>
          </a:p>
          <a:p>
            <a:pPr lvl="1">
              <a:buFont typeface="Wingdings" panose="05000000000000000000" pitchFamily="2" charset="2"/>
              <a:buChar char="Ø"/>
            </a:pPr>
            <a:r>
              <a:rPr lang="en-US" dirty="0" smtClean="0"/>
              <a:t>AC is produced using an alternator: a special type of electrical generator designed to produce alternating current</a:t>
            </a:r>
          </a:p>
          <a:p>
            <a:pPr lvl="1">
              <a:buFont typeface="Wingdings" panose="05000000000000000000" pitchFamily="2" charset="2"/>
              <a:buChar char="Ø"/>
            </a:pPr>
            <a:r>
              <a:rPr lang="en-US" dirty="0"/>
              <a:t>AC is the optimal method of delivering power over long distances and is used to deliver power to houses, </a:t>
            </a:r>
            <a:r>
              <a:rPr lang="en-US" dirty="0" smtClean="0"/>
              <a:t>buildings</a:t>
            </a:r>
            <a:r>
              <a:rPr lang="en-US" dirty="0"/>
              <a:t>, etc via the grid</a:t>
            </a:r>
          </a:p>
          <a:p>
            <a:pPr lvl="1"/>
            <a:endParaRPr lang="en-US" dirty="0" smtClean="0"/>
          </a:p>
          <a:p>
            <a:pPr lvl="1"/>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7374" y="4095847"/>
            <a:ext cx="3137362" cy="20811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374" y="1607561"/>
            <a:ext cx="2505593" cy="2154810"/>
          </a:xfrm>
          <a:prstGeom prst="rect">
            <a:avLst/>
          </a:prstGeom>
        </p:spPr>
      </p:pic>
    </p:spTree>
    <p:extLst>
      <p:ext uri="{BB962C8B-B14F-4D97-AF65-F5344CB8AC3E}">
        <p14:creationId xmlns:p14="http://schemas.microsoft.com/office/powerpoint/2010/main" val="867969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Brief History of DC and AC:</a:t>
            </a:r>
            <a:br>
              <a:rPr lang="en-US" dirty="0" smtClean="0"/>
            </a:br>
            <a:r>
              <a:rPr lang="en-US" dirty="0" smtClean="0"/>
              <a:t>The </a:t>
            </a:r>
            <a:r>
              <a:rPr lang="en-US" i="1" dirty="0" smtClean="0"/>
              <a:t>War of Currents </a:t>
            </a:r>
            <a:r>
              <a:rPr lang="en-US" dirty="0" smtClean="0"/>
              <a:t>(late 1800’s)</a:t>
            </a:r>
            <a:endParaRPr lang="en-US" dirty="0"/>
          </a:p>
        </p:txBody>
      </p:sp>
      <p:sp>
        <p:nvSpPr>
          <p:cNvPr id="3" name="Content Placeholder 2"/>
          <p:cNvSpPr>
            <a:spLocks noGrp="1"/>
          </p:cNvSpPr>
          <p:nvPr>
            <p:ph idx="1"/>
          </p:nvPr>
        </p:nvSpPr>
        <p:spPr>
          <a:xfrm>
            <a:off x="1703171" y="1856945"/>
            <a:ext cx="5944985" cy="4467110"/>
          </a:xfrm>
        </p:spPr>
        <p:txBody>
          <a:bodyPr>
            <a:normAutofit fontScale="85000" lnSpcReduction="20000"/>
          </a:bodyPr>
          <a:lstStyle/>
          <a:p>
            <a:r>
              <a:rPr lang="en-US" dirty="0" smtClean="0"/>
              <a:t>Thomas Edison </a:t>
            </a:r>
          </a:p>
          <a:p>
            <a:pPr lvl="1">
              <a:buFont typeface="Wingdings" panose="05000000000000000000" pitchFamily="2" charset="2"/>
              <a:buChar char="Ø"/>
            </a:pPr>
            <a:r>
              <a:rPr lang="en-US" dirty="0" smtClean="0"/>
              <a:t>Pioneer of DC </a:t>
            </a:r>
            <a:r>
              <a:rPr lang="en-US" dirty="0"/>
              <a:t>p</a:t>
            </a:r>
            <a:r>
              <a:rPr lang="en-US" dirty="0" smtClean="0"/>
              <a:t>ower </a:t>
            </a:r>
          </a:p>
          <a:p>
            <a:pPr lvl="1">
              <a:buFont typeface="Wingdings" panose="05000000000000000000" pitchFamily="2" charset="2"/>
              <a:buChar char="Ø"/>
            </a:pPr>
            <a:r>
              <a:rPr lang="en-US" dirty="0" smtClean="0"/>
              <a:t>DC power plants </a:t>
            </a:r>
            <a:r>
              <a:rPr lang="en-US" dirty="0"/>
              <a:t>needed to be within 1 mile of the end </a:t>
            </a:r>
            <a:r>
              <a:rPr lang="en-US" dirty="0" smtClean="0"/>
              <a:t>user or else all power was lost in transmission (dissipated as heat) due to resistance in transmission wires</a:t>
            </a:r>
            <a:endParaRPr lang="en-US" dirty="0"/>
          </a:p>
          <a:p>
            <a:r>
              <a:rPr lang="en-US" dirty="0" smtClean="0"/>
              <a:t>Nikola Tesla</a:t>
            </a:r>
          </a:p>
          <a:p>
            <a:pPr lvl="1">
              <a:buFont typeface="Wingdings" panose="05000000000000000000" pitchFamily="2" charset="2"/>
              <a:buChar char="Ø"/>
            </a:pPr>
            <a:r>
              <a:rPr lang="en-US" dirty="0" smtClean="0"/>
              <a:t>Pioneer of AC power </a:t>
            </a:r>
          </a:p>
          <a:p>
            <a:pPr lvl="1">
              <a:buFont typeface="Wingdings" panose="05000000000000000000" pitchFamily="2" charset="2"/>
              <a:buChar char="Ø"/>
            </a:pPr>
            <a:r>
              <a:rPr lang="en-US" dirty="0" smtClean="0"/>
              <a:t>For AC power distribution, transformers provided </a:t>
            </a:r>
            <a:r>
              <a:rPr lang="en-US" dirty="0"/>
              <a:t>an </a:t>
            </a:r>
            <a:r>
              <a:rPr lang="en-US" dirty="0" smtClean="0"/>
              <a:t>affordable </a:t>
            </a:r>
            <a:r>
              <a:rPr lang="en-US" dirty="0"/>
              <a:t>method to step up </a:t>
            </a:r>
            <a:r>
              <a:rPr lang="en-US" dirty="0" smtClean="0"/>
              <a:t>AC voltage to thousands of volts and </a:t>
            </a:r>
            <a:r>
              <a:rPr lang="en-US" dirty="0"/>
              <a:t>back down to usable </a:t>
            </a:r>
            <a:r>
              <a:rPr lang="en-US" dirty="0" smtClean="0"/>
              <a:t>levels</a:t>
            </a:r>
          </a:p>
          <a:p>
            <a:pPr lvl="1">
              <a:buFont typeface="Wingdings" panose="05000000000000000000" pitchFamily="2" charset="2"/>
              <a:buChar char="Ø"/>
            </a:pPr>
            <a:r>
              <a:rPr lang="en-US" dirty="0" smtClean="0"/>
              <a:t>At </a:t>
            </a:r>
            <a:r>
              <a:rPr lang="en-US" dirty="0"/>
              <a:t>higher voltages, the same power could be transmitted at much lower current, which meant less </a:t>
            </a:r>
            <a:r>
              <a:rPr lang="en-US" dirty="0" smtClean="0"/>
              <a:t>power lost as heat. Consequently, power </a:t>
            </a:r>
            <a:r>
              <a:rPr lang="en-US" dirty="0"/>
              <a:t>plants could be located many miles away and service a greater number </a:t>
            </a:r>
            <a:r>
              <a:rPr lang="en-US" dirty="0" smtClean="0"/>
              <a:t>of houses and buildings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4557" y="1856945"/>
            <a:ext cx="1796066" cy="17960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557" y="4022343"/>
            <a:ext cx="1796066" cy="2143306"/>
          </a:xfrm>
          <a:prstGeom prst="rect">
            <a:avLst/>
          </a:prstGeom>
        </p:spPr>
      </p:pic>
      <p:sp>
        <p:nvSpPr>
          <p:cNvPr id="6" name="TextBox 5"/>
          <p:cNvSpPr txBox="1"/>
          <p:nvPr/>
        </p:nvSpPr>
        <p:spPr>
          <a:xfrm>
            <a:off x="7980186" y="3653011"/>
            <a:ext cx="1595117" cy="369332"/>
          </a:xfrm>
          <a:prstGeom prst="rect">
            <a:avLst/>
          </a:prstGeom>
          <a:noFill/>
        </p:spPr>
        <p:txBody>
          <a:bodyPr wrap="none" rtlCol="0">
            <a:spAutoFit/>
          </a:bodyPr>
          <a:lstStyle/>
          <a:p>
            <a:r>
              <a:rPr lang="en-US" dirty="0" smtClean="0"/>
              <a:t>Thomas Edison</a:t>
            </a:r>
            <a:endParaRPr lang="en-US" dirty="0"/>
          </a:p>
        </p:txBody>
      </p:sp>
      <p:sp>
        <p:nvSpPr>
          <p:cNvPr id="7" name="TextBox 6"/>
          <p:cNvSpPr txBox="1"/>
          <p:nvPr/>
        </p:nvSpPr>
        <p:spPr>
          <a:xfrm>
            <a:off x="8136895" y="6165649"/>
            <a:ext cx="1281698" cy="369332"/>
          </a:xfrm>
          <a:prstGeom prst="rect">
            <a:avLst/>
          </a:prstGeom>
          <a:noFill/>
        </p:spPr>
        <p:txBody>
          <a:bodyPr wrap="none" rtlCol="0">
            <a:spAutoFit/>
          </a:bodyPr>
          <a:lstStyle/>
          <a:p>
            <a:r>
              <a:rPr lang="en-US" dirty="0" smtClean="0"/>
              <a:t>Nikola Tesla</a:t>
            </a:r>
            <a:endParaRPr lang="en-US" dirty="0"/>
          </a:p>
        </p:txBody>
      </p:sp>
      <p:sp>
        <p:nvSpPr>
          <p:cNvPr id="8" name="TextBox 7"/>
          <p:cNvSpPr txBox="1"/>
          <p:nvPr/>
        </p:nvSpPr>
        <p:spPr>
          <a:xfrm>
            <a:off x="2409752" y="6171567"/>
            <a:ext cx="1742593" cy="369332"/>
          </a:xfrm>
          <a:prstGeom prst="rect">
            <a:avLst/>
          </a:prstGeom>
          <a:noFill/>
        </p:spPr>
        <p:txBody>
          <a:bodyPr wrap="none" rtlCol="0">
            <a:spAutoFit/>
          </a:bodyPr>
          <a:lstStyle/>
          <a:p>
            <a:r>
              <a:rPr lang="en-US" dirty="0"/>
              <a:t>Source: </a:t>
            </a:r>
            <a:r>
              <a:rPr lang="en-US" dirty="0" smtClean="0"/>
              <a:t>[10][11]</a:t>
            </a:r>
            <a:endParaRPr lang="en-US" dirty="0"/>
          </a:p>
        </p:txBody>
      </p:sp>
    </p:spTree>
    <p:extLst>
      <p:ext uri="{BB962C8B-B14F-4D97-AF65-F5344CB8AC3E}">
        <p14:creationId xmlns:p14="http://schemas.microsoft.com/office/powerpoint/2010/main" val="3967560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Photovoltaic Cells: How do they work?</a:t>
            </a:r>
            <a:endParaRPr lang="en-US" dirty="0"/>
          </a:p>
        </p:txBody>
      </p:sp>
      <p:sp>
        <p:nvSpPr>
          <p:cNvPr id="3" name="Content Placeholder 2"/>
          <p:cNvSpPr>
            <a:spLocks noGrp="1"/>
          </p:cNvSpPr>
          <p:nvPr>
            <p:ph idx="1"/>
          </p:nvPr>
        </p:nvSpPr>
        <p:spPr>
          <a:xfrm>
            <a:off x="838199" y="1825625"/>
            <a:ext cx="4772891" cy="4575175"/>
          </a:xfrm>
        </p:spPr>
        <p:txBody>
          <a:bodyPr>
            <a:normAutofit fontScale="77500" lnSpcReduction="20000"/>
          </a:bodyPr>
          <a:lstStyle/>
          <a:p>
            <a:r>
              <a:rPr lang="en-US" dirty="0"/>
              <a:t>P</a:t>
            </a:r>
            <a:r>
              <a:rPr lang="en-US" dirty="0" smtClean="0"/>
              <a:t>hotovoltaic (PV) cells generate </a:t>
            </a:r>
            <a:r>
              <a:rPr lang="en-US" dirty="0"/>
              <a:t>power by </a:t>
            </a:r>
            <a:r>
              <a:rPr lang="en-US" dirty="0" smtClean="0"/>
              <a:t>combining </a:t>
            </a:r>
            <a:r>
              <a:rPr lang="en-US" dirty="0"/>
              <a:t>two </a:t>
            </a:r>
            <a:r>
              <a:rPr lang="en-US" dirty="0" smtClean="0"/>
              <a:t>semiconductor materials </a:t>
            </a:r>
            <a:r>
              <a:rPr lang="en-US" dirty="0"/>
              <a:t>having different electrical </a:t>
            </a:r>
            <a:r>
              <a:rPr lang="en-US" dirty="0" smtClean="0"/>
              <a:t>characteristics </a:t>
            </a:r>
          </a:p>
          <a:p>
            <a:r>
              <a:rPr lang="en-US" dirty="0" smtClean="0"/>
              <a:t>When exposed </a:t>
            </a:r>
            <a:r>
              <a:rPr lang="en-US" dirty="0"/>
              <a:t>to sunlight, electrons inside the semiconductors </a:t>
            </a:r>
            <a:r>
              <a:rPr lang="en-US" dirty="0" smtClean="0"/>
              <a:t>obtain sufficient energy to break away from their parent atoms and cross the junction. Negative ions migrate to one side of the junction and positive ions to the other: producing a potential difference (i.e. a voltage) </a:t>
            </a:r>
          </a:p>
          <a:p>
            <a:r>
              <a:rPr lang="en-US" dirty="0" smtClean="0"/>
              <a:t>When a load (device) is connected in a closed path to the PV cell, a current flows</a:t>
            </a:r>
            <a:endParaRPr lang="en-US" dirty="0"/>
          </a:p>
        </p:txBody>
      </p:sp>
      <p:sp>
        <p:nvSpPr>
          <p:cNvPr id="5" name="TextBox 4"/>
          <p:cNvSpPr txBox="1"/>
          <p:nvPr/>
        </p:nvSpPr>
        <p:spPr>
          <a:xfrm>
            <a:off x="6403646" y="5486400"/>
            <a:ext cx="4431983" cy="369332"/>
          </a:xfrm>
          <a:prstGeom prst="rect">
            <a:avLst/>
          </a:prstGeom>
          <a:noFill/>
        </p:spPr>
        <p:txBody>
          <a:bodyPr wrap="none" rtlCol="0">
            <a:spAutoFit/>
          </a:bodyPr>
          <a:lstStyle/>
          <a:p>
            <a:r>
              <a:rPr lang="en-US" dirty="0" smtClean="0"/>
              <a:t>Generating electricity with a Photovoltaic cell</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192" y="1521229"/>
            <a:ext cx="5286893" cy="3965171"/>
          </a:xfrm>
          <a:prstGeom prst="rect">
            <a:avLst/>
          </a:prstGeom>
        </p:spPr>
      </p:pic>
      <p:sp>
        <p:nvSpPr>
          <p:cNvPr id="7" name="TextBox 6"/>
          <p:cNvSpPr txBox="1"/>
          <p:nvPr/>
        </p:nvSpPr>
        <p:spPr>
          <a:xfrm>
            <a:off x="6403646" y="5855732"/>
            <a:ext cx="1314591" cy="369332"/>
          </a:xfrm>
          <a:prstGeom prst="rect">
            <a:avLst/>
          </a:prstGeom>
          <a:noFill/>
        </p:spPr>
        <p:txBody>
          <a:bodyPr wrap="none" rtlCol="0">
            <a:spAutoFit/>
          </a:bodyPr>
          <a:lstStyle/>
          <a:p>
            <a:r>
              <a:rPr lang="en-US" dirty="0"/>
              <a:t>Source: </a:t>
            </a:r>
            <a:r>
              <a:rPr lang="en-US" dirty="0" smtClean="0"/>
              <a:t>[12]</a:t>
            </a:r>
            <a:endParaRPr lang="en-US" dirty="0"/>
          </a:p>
        </p:txBody>
      </p:sp>
    </p:spTree>
    <p:extLst>
      <p:ext uri="{BB962C8B-B14F-4D97-AF65-F5344CB8AC3E}">
        <p14:creationId xmlns:p14="http://schemas.microsoft.com/office/powerpoint/2010/main" val="159371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Photovoltaic </a:t>
            </a:r>
            <a:r>
              <a:rPr lang="en-US" dirty="0"/>
              <a:t>Cells</a:t>
            </a:r>
          </a:p>
        </p:txBody>
      </p:sp>
      <p:sp>
        <p:nvSpPr>
          <p:cNvPr id="3" name="Content Placeholder 2"/>
          <p:cNvSpPr>
            <a:spLocks noGrp="1"/>
          </p:cNvSpPr>
          <p:nvPr>
            <p:ph idx="1"/>
          </p:nvPr>
        </p:nvSpPr>
        <p:spPr>
          <a:xfrm>
            <a:off x="1713807" y="4089862"/>
            <a:ext cx="8764386" cy="2176001"/>
          </a:xfrm>
        </p:spPr>
        <p:txBody>
          <a:bodyPr>
            <a:normAutofit fontScale="85000" lnSpcReduction="20000"/>
          </a:bodyPr>
          <a:lstStyle/>
          <a:p>
            <a:r>
              <a:rPr lang="en-US" dirty="0" smtClean="0"/>
              <a:t>Monocrystalline Silicon</a:t>
            </a:r>
          </a:p>
          <a:p>
            <a:pPr lvl="1">
              <a:buFont typeface="Wingdings" panose="05000000000000000000" pitchFamily="2" charset="2"/>
              <a:buChar char="Ø"/>
            </a:pPr>
            <a:r>
              <a:rPr lang="en-US" dirty="0" smtClean="0"/>
              <a:t>Oldest </a:t>
            </a:r>
            <a:r>
              <a:rPr lang="en-US" dirty="0"/>
              <a:t>form of photovoltaic cells </a:t>
            </a:r>
            <a:endParaRPr lang="en-US" dirty="0" smtClean="0"/>
          </a:p>
          <a:p>
            <a:pPr lvl="1">
              <a:buFont typeface="Wingdings" panose="05000000000000000000" pitchFamily="2" charset="2"/>
              <a:buChar char="Ø"/>
            </a:pPr>
            <a:r>
              <a:rPr lang="en-US" dirty="0" smtClean="0"/>
              <a:t>Highest </a:t>
            </a:r>
            <a:r>
              <a:rPr lang="en-US" dirty="0"/>
              <a:t>conversion efficiency among </a:t>
            </a:r>
            <a:r>
              <a:rPr lang="en-US" dirty="0" smtClean="0"/>
              <a:t>current commercial </a:t>
            </a:r>
            <a:r>
              <a:rPr lang="en-US" dirty="0"/>
              <a:t>photovoltaic </a:t>
            </a:r>
            <a:r>
              <a:rPr lang="en-US" dirty="0" smtClean="0"/>
              <a:t>cells</a:t>
            </a:r>
          </a:p>
          <a:p>
            <a:pPr lvl="1">
              <a:buFont typeface="Wingdings" panose="05000000000000000000" pitchFamily="2" charset="2"/>
              <a:buChar char="Ø"/>
            </a:pPr>
            <a:r>
              <a:rPr lang="en-US" dirty="0" smtClean="0"/>
              <a:t>Complex and relatively expensive</a:t>
            </a:r>
          </a:p>
          <a:p>
            <a:r>
              <a:rPr lang="en-US" dirty="0" smtClean="0"/>
              <a:t>Polycrystalline Silicon</a:t>
            </a:r>
          </a:p>
          <a:p>
            <a:pPr lvl="1">
              <a:buFont typeface="Wingdings" panose="05000000000000000000" pitchFamily="2" charset="2"/>
              <a:buChar char="Ø"/>
            </a:pPr>
            <a:r>
              <a:rPr lang="en-US" dirty="0" smtClean="0"/>
              <a:t>Lower heat conversion efficiency than monocrystalline cells </a:t>
            </a:r>
          </a:p>
          <a:p>
            <a:pPr lvl="1">
              <a:buFont typeface="Wingdings" panose="05000000000000000000" pitchFamily="2" charset="2"/>
              <a:buChar char="Ø"/>
            </a:pPr>
            <a:r>
              <a:rPr lang="en-US" dirty="0"/>
              <a:t>A</a:t>
            </a:r>
            <a:r>
              <a:rPr lang="en-US" dirty="0" smtClean="0"/>
              <a:t>ffordable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309" y="1438097"/>
            <a:ext cx="4170222" cy="2651765"/>
          </a:xfrm>
          <a:prstGeom prst="rect">
            <a:avLst/>
          </a:prstGeom>
        </p:spPr>
      </p:pic>
      <p:sp>
        <p:nvSpPr>
          <p:cNvPr id="5" name="TextBox 4"/>
          <p:cNvSpPr txBox="1"/>
          <p:nvPr/>
        </p:nvSpPr>
        <p:spPr>
          <a:xfrm>
            <a:off x="5058574" y="6249237"/>
            <a:ext cx="1689693" cy="369332"/>
          </a:xfrm>
          <a:prstGeom prst="rect">
            <a:avLst/>
          </a:prstGeom>
          <a:noFill/>
        </p:spPr>
        <p:txBody>
          <a:bodyPr wrap="none" rtlCol="0">
            <a:spAutoFit/>
          </a:bodyPr>
          <a:lstStyle/>
          <a:p>
            <a:r>
              <a:rPr lang="en-US" dirty="0"/>
              <a:t>Source: </a:t>
            </a:r>
            <a:r>
              <a:rPr lang="en-US" dirty="0" smtClean="0"/>
              <a:t>[13][14]</a:t>
            </a:r>
            <a:endParaRPr lang="en-US" dirty="0"/>
          </a:p>
        </p:txBody>
      </p:sp>
    </p:spTree>
    <p:extLst>
      <p:ext uri="{BB962C8B-B14F-4D97-AF65-F5344CB8AC3E}">
        <p14:creationId xmlns:p14="http://schemas.microsoft.com/office/powerpoint/2010/main" val="197565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5" name="Content Placeholder 2"/>
          <p:cNvSpPr>
            <a:spLocks noGrp="1"/>
          </p:cNvSpPr>
          <p:nvPr>
            <p:ph idx="1"/>
          </p:nvPr>
        </p:nvSpPr>
        <p:spPr>
          <a:xfrm>
            <a:off x="641464" y="1690688"/>
            <a:ext cx="5454536" cy="4300855"/>
          </a:xfrm>
        </p:spPr>
        <p:txBody>
          <a:bodyPr>
            <a:normAutofit lnSpcReduction="10000"/>
          </a:bodyPr>
          <a:lstStyle/>
          <a:p>
            <a:r>
              <a:rPr lang="en-US" dirty="0" smtClean="0"/>
              <a:t>According to the Office of Energy Projects – </a:t>
            </a:r>
            <a:r>
              <a:rPr lang="en-US" i="1" dirty="0" smtClean="0"/>
              <a:t>Energy Infrastructure Update for December 2014</a:t>
            </a:r>
            <a:r>
              <a:rPr lang="en-US" dirty="0" smtClean="0"/>
              <a:t>:</a:t>
            </a:r>
          </a:p>
          <a:p>
            <a:pPr lvl="1">
              <a:buFont typeface="Wingdings" panose="05000000000000000000" pitchFamily="2" charset="2"/>
              <a:buChar char="Ø"/>
            </a:pPr>
            <a:r>
              <a:rPr lang="en-US" dirty="0" smtClean="0"/>
              <a:t>Solar power represented 0.96% </a:t>
            </a:r>
            <a:r>
              <a:rPr lang="en-US" dirty="0"/>
              <a:t>of </a:t>
            </a:r>
            <a:r>
              <a:rPr lang="en-US" dirty="0" smtClean="0"/>
              <a:t>OVERALL total installed (new and recurring) electrical generating capacity in the US</a:t>
            </a:r>
          </a:p>
          <a:p>
            <a:pPr lvl="1">
              <a:buFont typeface="Wingdings" panose="05000000000000000000" pitchFamily="2" charset="2"/>
              <a:buChar char="Ø"/>
            </a:pPr>
            <a:r>
              <a:rPr lang="en-US" dirty="0" smtClean="0"/>
              <a:t>Solar power represented 20.4% of NEW installed electrical capacity cumulative over 2014</a:t>
            </a:r>
          </a:p>
          <a:p>
            <a:pPr lvl="1">
              <a:buFont typeface="Wingdings" panose="05000000000000000000" pitchFamily="2" charset="2"/>
              <a:buChar char="Ø"/>
            </a:pPr>
            <a:r>
              <a:rPr lang="en-US" dirty="0" smtClean="0"/>
              <a:t>3,139 MW of new installed solar capacity was added throughout 2014</a:t>
            </a:r>
            <a:endParaRPr lang="en-US" dirty="0"/>
          </a:p>
          <a:p>
            <a:endParaRPr lang="en-US" dirty="0"/>
          </a:p>
        </p:txBody>
      </p:sp>
      <p:sp>
        <p:nvSpPr>
          <p:cNvPr id="6" name="TextBox 5"/>
          <p:cNvSpPr txBox="1"/>
          <p:nvPr/>
        </p:nvSpPr>
        <p:spPr>
          <a:xfrm>
            <a:off x="5965372" y="5763334"/>
            <a:ext cx="5661422" cy="646331"/>
          </a:xfrm>
          <a:prstGeom prst="rect">
            <a:avLst/>
          </a:prstGeom>
          <a:noFill/>
        </p:spPr>
        <p:txBody>
          <a:bodyPr wrap="none" rtlCol="0">
            <a:spAutoFit/>
          </a:bodyPr>
          <a:lstStyle/>
          <a:p>
            <a:r>
              <a:rPr lang="en-US" dirty="0"/>
              <a:t>New U.S. Electricity Generation Capacity, </a:t>
            </a:r>
            <a:r>
              <a:rPr lang="en-US" dirty="0" smtClean="0"/>
              <a:t>2014 </a:t>
            </a:r>
            <a:r>
              <a:rPr lang="en-US" dirty="0"/>
              <a:t>vs. </a:t>
            </a:r>
            <a:r>
              <a:rPr lang="en-US" dirty="0" smtClean="0"/>
              <a:t>2013 [1]</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8776448"/>
              </p:ext>
            </p:extLst>
          </p:nvPr>
        </p:nvGraphicFramePr>
        <p:xfrm>
          <a:off x="6240235" y="1763655"/>
          <a:ext cx="4969329" cy="3924892"/>
        </p:xfrm>
        <a:graphic>
          <a:graphicData uri="http://schemas.openxmlformats.org/drawingml/2006/table">
            <a:tbl>
              <a:tblPr firstRow="1" bandRow="1">
                <a:tableStyleId>{5C22544A-7EE6-4342-B048-85BDC9FD1C3A}</a:tableStyleId>
              </a:tblPr>
              <a:tblGrid>
                <a:gridCol w="1656443"/>
                <a:gridCol w="1656443"/>
                <a:gridCol w="1656443"/>
              </a:tblGrid>
              <a:tr h="287512">
                <a:tc>
                  <a:txBody>
                    <a:bodyPr/>
                    <a:lstStyle/>
                    <a:p>
                      <a:pPr algn="ctr"/>
                      <a:endParaRPr lang="en-US" sz="1200" dirty="0"/>
                    </a:p>
                  </a:txBody>
                  <a:tcPr/>
                </a:tc>
                <a:tc>
                  <a:txBody>
                    <a:bodyPr/>
                    <a:lstStyle/>
                    <a:p>
                      <a:pPr algn="ctr"/>
                      <a:r>
                        <a:rPr lang="en-US" sz="1200" dirty="0" smtClean="0"/>
                        <a:t>Installed Capacity (MW) in 2014</a:t>
                      </a:r>
                      <a:endParaRPr lang="en-US" sz="1200" dirty="0"/>
                    </a:p>
                  </a:txBody>
                  <a:tcPr/>
                </a:tc>
                <a:tc>
                  <a:txBody>
                    <a:bodyPr/>
                    <a:lstStyle/>
                    <a:p>
                      <a:pPr algn="ctr"/>
                      <a:r>
                        <a:rPr lang="en-US" sz="1200" dirty="0" smtClean="0"/>
                        <a:t>Installed Capacity (MW) in 2013</a:t>
                      </a:r>
                      <a:endParaRPr lang="en-US" sz="1200" dirty="0"/>
                    </a:p>
                  </a:txBody>
                  <a:tcPr/>
                </a:tc>
              </a:tr>
              <a:tr h="287512">
                <a:tc>
                  <a:txBody>
                    <a:bodyPr/>
                    <a:lstStyle/>
                    <a:p>
                      <a:pPr algn="ctr"/>
                      <a:r>
                        <a:rPr lang="en-US" sz="1200" dirty="0" smtClean="0"/>
                        <a:t>Coal</a:t>
                      </a:r>
                      <a:endParaRPr lang="en-US" sz="1200" dirty="0"/>
                    </a:p>
                  </a:txBody>
                  <a:tcPr/>
                </a:tc>
                <a:tc>
                  <a:txBody>
                    <a:bodyPr/>
                    <a:lstStyle/>
                    <a:p>
                      <a:pPr algn="ctr"/>
                      <a:r>
                        <a:rPr lang="en-US" sz="1200" dirty="0" smtClean="0"/>
                        <a:t>106</a:t>
                      </a:r>
                      <a:endParaRPr lang="en-US" sz="1200" dirty="0"/>
                    </a:p>
                  </a:txBody>
                  <a:tcPr/>
                </a:tc>
                <a:tc>
                  <a:txBody>
                    <a:bodyPr/>
                    <a:lstStyle/>
                    <a:p>
                      <a:pPr algn="ctr"/>
                      <a:r>
                        <a:rPr lang="en-US" sz="1200" dirty="0" smtClean="0"/>
                        <a:t>1,543</a:t>
                      </a:r>
                      <a:endParaRPr lang="en-US" sz="1200" dirty="0"/>
                    </a:p>
                  </a:txBody>
                  <a:tcPr/>
                </a:tc>
              </a:tr>
              <a:tr h="287085">
                <a:tc>
                  <a:txBody>
                    <a:bodyPr/>
                    <a:lstStyle/>
                    <a:p>
                      <a:pPr algn="ctr"/>
                      <a:r>
                        <a:rPr lang="en-US" sz="1200" dirty="0" smtClean="0"/>
                        <a:t>Natural Gas</a:t>
                      </a:r>
                      <a:endParaRPr lang="en-US" sz="1200" dirty="0"/>
                    </a:p>
                  </a:txBody>
                  <a:tcPr/>
                </a:tc>
                <a:tc>
                  <a:txBody>
                    <a:bodyPr/>
                    <a:lstStyle/>
                    <a:p>
                      <a:pPr algn="ctr"/>
                      <a:r>
                        <a:rPr lang="en-US" sz="1200" dirty="0" smtClean="0"/>
                        <a:t>7,485</a:t>
                      </a:r>
                      <a:endParaRPr lang="en-US" sz="1200" dirty="0"/>
                    </a:p>
                  </a:txBody>
                  <a:tcPr/>
                </a:tc>
                <a:tc>
                  <a:txBody>
                    <a:bodyPr/>
                    <a:lstStyle/>
                    <a:p>
                      <a:pPr algn="ctr"/>
                      <a:r>
                        <a:rPr lang="en-US" sz="1200" dirty="0" smtClean="0"/>
                        <a:t>7,378</a:t>
                      </a:r>
                      <a:endParaRPr lang="en-US" sz="1200" dirty="0"/>
                    </a:p>
                  </a:txBody>
                  <a:tcPr/>
                </a:tc>
              </a:tr>
              <a:tr h="287512">
                <a:tc>
                  <a:txBody>
                    <a:bodyPr/>
                    <a:lstStyle/>
                    <a:p>
                      <a:pPr algn="ctr"/>
                      <a:r>
                        <a:rPr lang="en-US" sz="1200" dirty="0" smtClean="0"/>
                        <a:t>Nuclear</a:t>
                      </a:r>
                      <a:endParaRPr lang="en-US" sz="1200" dirty="0"/>
                    </a:p>
                  </a:txBody>
                  <a:tcPr/>
                </a:tc>
                <a:tc>
                  <a:txBody>
                    <a:bodyPr/>
                    <a:lstStyle/>
                    <a:p>
                      <a:pPr algn="ctr"/>
                      <a:r>
                        <a:rPr lang="en-US" sz="1200" dirty="0" smtClean="0"/>
                        <a:t>71</a:t>
                      </a:r>
                      <a:endParaRPr lang="en-US" sz="1200" dirty="0"/>
                    </a:p>
                  </a:txBody>
                  <a:tcPr/>
                </a:tc>
                <a:tc>
                  <a:txBody>
                    <a:bodyPr/>
                    <a:lstStyle/>
                    <a:p>
                      <a:pPr algn="ctr"/>
                      <a:r>
                        <a:rPr lang="en-US" sz="1200" dirty="0" smtClean="0"/>
                        <a:t>0</a:t>
                      </a:r>
                      <a:endParaRPr lang="en-US" sz="1200" dirty="0"/>
                    </a:p>
                  </a:txBody>
                  <a:tcPr/>
                </a:tc>
              </a:tr>
              <a:tr h="287512">
                <a:tc>
                  <a:txBody>
                    <a:bodyPr/>
                    <a:lstStyle/>
                    <a:p>
                      <a:pPr algn="ctr"/>
                      <a:r>
                        <a:rPr lang="en-US" sz="1200" dirty="0" smtClean="0"/>
                        <a:t>Oil</a:t>
                      </a:r>
                      <a:endParaRPr lang="en-US" sz="1200" dirty="0"/>
                    </a:p>
                  </a:txBody>
                  <a:tcPr/>
                </a:tc>
                <a:tc>
                  <a:txBody>
                    <a:bodyPr/>
                    <a:lstStyle/>
                    <a:p>
                      <a:pPr algn="ctr"/>
                      <a:r>
                        <a:rPr lang="en-US" sz="1200" dirty="0" smtClean="0"/>
                        <a:t>47</a:t>
                      </a:r>
                      <a:endParaRPr lang="en-US" sz="1200" dirty="0"/>
                    </a:p>
                  </a:txBody>
                  <a:tcPr/>
                </a:tc>
                <a:tc>
                  <a:txBody>
                    <a:bodyPr/>
                    <a:lstStyle/>
                    <a:p>
                      <a:pPr algn="ctr"/>
                      <a:r>
                        <a:rPr lang="en-US" sz="1200" dirty="0" smtClean="0"/>
                        <a:t>51</a:t>
                      </a:r>
                      <a:endParaRPr lang="en-US" sz="1200" dirty="0"/>
                    </a:p>
                  </a:txBody>
                  <a:tcPr/>
                </a:tc>
              </a:tr>
              <a:tr h="287512">
                <a:tc>
                  <a:txBody>
                    <a:bodyPr/>
                    <a:lstStyle/>
                    <a:p>
                      <a:pPr algn="ctr"/>
                      <a:r>
                        <a:rPr lang="en-US" sz="1200" dirty="0" smtClean="0"/>
                        <a:t>Water</a:t>
                      </a:r>
                      <a:endParaRPr lang="en-US" sz="1200" dirty="0"/>
                    </a:p>
                  </a:txBody>
                  <a:tcPr/>
                </a:tc>
                <a:tc>
                  <a:txBody>
                    <a:bodyPr/>
                    <a:lstStyle/>
                    <a:p>
                      <a:pPr algn="ctr"/>
                      <a:r>
                        <a:rPr lang="en-US" sz="1200" dirty="0" smtClean="0"/>
                        <a:t>158</a:t>
                      </a:r>
                      <a:endParaRPr lang="en-US" sz="1200" dirty="0"/>
                    </a:p>
                  </a:txBody>
                  <a:tcPr/>
                </a:tc>
                <a:tc>
                  <a:txBody>
                    <a:bodyPr/>
                    <a:lstStyle/>
                    <a:p>
                      <a:pPr algn="ctr"/>
                      <a:r>
                        <a:rPr lang="en-US" sz="1200" dirty="0" smtClean="0"/>
                        <a:t>402</a:t>
                      </a:r>
                      <a:endParaRPr lang="en-US" sz="1200" dirty="0"/>
                    </a:p>
                  </a:txBody>
                  <a:tcPr/>
                </a:tc>
              </a:tr>
              <a:tr h="287512">
                <a:tc>
                  <a:txBody>
                    <a:bodyPr/>
                    <a:lstStyle/>
                    <a:p>
                      <a:pPr algn="ctr"/>
                      <a:r>
                        <a:rPr lang="en-US" sz="1200" dirty="0" smtClean="0"/>
                        <a:t>Wind</a:t>
                      </a:r>
                      <a:endParaRPr lang="en-US" sz="1200" dirty="0"/>
                    </a:p>
                  </a:txBody>
                  <a:tcPr/>
                </a:tc>
                <a:tc>
                  <a:txBody>
                    <a:bodyPr/>
                    <a:lstStyle/>
                    <a:p>
                      <a:pPr algn="ctr"/>
                      <a:r>
                        <a:rPr lang="en-US" sz="1200" dirty="0" smtClean="0"/>
                        <a:t>4,080</a:t>
                      </a:r>
                      <a:endParaRPr lang="en-US" sz="1200" dirty="0"/>
                    </a:p>
                  </a:txBody>
                  <a:tcPr/>
                </a:tc>
                <a:tc>
                  <a:txBody>
                    <a:bodyPr/>
                    <a:lstStyle/>
                    <a:p>
                      <a:pPr algn="ctr"/>
                      <a:r>
                        <a:rPr lang="en-US" sz="1200" dirty="0" smtClean="0"/>
                        <a:t>1,690</a:t>
                      </a:r>
                      <a:endParaRPr lang="en-US" sz="1200" dirty="0"/>
                    </a:p>
                  </a:txBody>
                  <a:tcPr/>
                </a:tc>
              </a:tr>
              <a:tr h="287512">
                <a:tc>
                  <a:txBody>
                    <a:bodyPr/>
                    <a:lstStyle/>
                    <a:p>
                      <a:pPr algn="ctr"/>
                      <a:r>
                        <a:rPr lang="en-US" sz="1200" dirty="0" smtClean="0"/>
                        <a:t>Biomass</a:t>
                      </a:r>
                      <a:endParaRPr lang="en-US" sz="1200" dirty="0"/>
                    </a:p>
                  </a:txBody>
                  <a:tcPr/>
                </a:tc>
                <a:tc>
                  <a:txBody>
                    <a:bodyPr/>
                    <a:lstStyle/>
                    <a:p>
                      <a:pPr algn="ctr"/>
                      <a:r>
                        <a:rPr lang="en-US" sz="1200" dirty="0" smtClean="0"/>
                        <a:t>254</a:t>
                      </a:r>
                      <a:endParaRPr lang="en-US" sz="1200" dirty="0"/>
                    </a:p>
                  </a:txBody>
                  <a:tcPr/>
                </a:tc>
                <a:tc>
                  <a:txBody>
                    <a:bodyPr/>
                    <a:lstStyle/>
                    <a:p>
                      <a:pPr algn="ctr"/>
                      <a:r>
                        <a:rPr lang="en-US" sz="1200" dirty="0" smtClean="0"/>
                        <a:t>858</a:t>
                      </a:r>
                      <a:endParaRPr lang="en-US" sz="1200" dirty="0"/>
                    </a:p>
                  </a:txBody>
                  <a:tcPr/>
                </a:tc>
              </a:tr>
              <a:tr h="305487">
                <a:tc>
                  <a:txBody>
                    <a:bodyPr/>
                    <a:lstStyle/>
                    <a:p>
                      <a:pPr algn="ctr"/>
                      <a:r>
                        <a:rPr lang="en-US" sz="1200" dirty="0" smtClean="0"/>
                        <a:t>Geothermal</a:t>
                      </a:r>
                      <a:r>
                        <a:rPr lang="en-US" sz="1200" baseline="0" dirty="0" smtClean="0"/>
                        <a:t> Steam</a:t>
                      </a:r>
                      <a:endParaRPr lang="en-US" sz="1200" dirty="0"/>
                    </a:p>
                  </a:txBody>
                  <a:tcPr/>
                </a:tc>
                <a:tc>
                  <a:txBody>
                    <a:bodyPr/>
                    <a:lstStyle/>
                    <a:p>
                      <a:pPr algn="ctr"/>
                      <a:r>
                        <a:rPr lang="en-US" sz="1200" dirty="0" smtClean="0"/>
                        <a:t>32</a:t>
                      </a:r>
                      <a:endParaRPr lang="en-US" sz="1200" dirty="0"/>
                    </a:p>
                  </a:txBody>
                  <a:tcPr/>
                </a:tc>
                <a:tc>
                  <a:txBody>
                    <a:bodyPr/>
                    <a:lstStyle/>
                    <a:p>
                      <a:pPr algn="ctr"/>
                      <a:r>
                        <a:rPr lang="en-US" sz="1200" dirty="0" smtClean="0"/>
                        <a:t>59</a:t>
                      </a:r>
                      <a:endParaRPr lang="en-US" sz="1200" dirty="0"/>
                    </a:p>
                  </a:txBody>
                  <a:tcPr/>
                </a:tc>
              </a:tr>
              <a:tr h="287512">
                <a:tc>
                  <a:txBody>
                    <a:bodyPr/>
                    <a:lstStyle/>
                    <a:p>
                      <a:pPr algn="ctr"/>
                      <a:r>
                        <a:rPr lang="en-US" sz="1200" dirty="0" smtClean="0"/>
                        <a:t>Solar</a:t>
                      </a:r>
                      <a:endParaRPr lang="en-US" sz="1200" dirty="0"/>
                    </a:p>
                  </a:txBody>
                  <a:tcPr/>
                </a:tc>
                <a:tc>
                  <a:txBody>
                    <a:bodyPr/>
                    <a:lstStyle/>
                    <a:p>
                      <a:pPr algn="ctr"/>
                      <a:r>
                        <a:rPr lang="en-US" sz="1200" dirty="0" smtClean="0"/>
                        <a:t>3,139</a:t>
                      </a:r>
                      <a:endParaRPr lang="en-US" sz="1200" dirty="0"/>
                    </a:p>
                  </a:txBody>
                  <a:tcPr/>
                </a:tc>
                <a:tc>
                  <a:txBody>
                    <a:bodyPr/>
                    <a:lstStyle/>
                    <a:p>
                      <a:pPr algn="ctr"/>
                      <a:r>
                        <a:rPr lang="en-US" sz="1200" dirty="0" smtClean="0"/>
                        <a:t>3,828</a:t>
                      </a:r>
                      <a:endParaRPr lang="en-US" sz="1200" dirty="0"/>
                    </a:p>
                  </a:txBody>
                  <a:tcPr/>
                </a:tc>
              </a:tr>
              <a:tr h="287512">
                <a:tc>
                  <a:txBody>
                    <a:bodyPr/>
                    <a:lstStyle/>
                    <a:p>
                      <a:pPr algn="ctr"/>
                      <a:r>
                        <a:rPr lang="en-US" sz="1200" dirty="0" smtClean="0"/>
                        <a:t>Waste Heat</a:t>
                      </a:r>
                      <a:endParaRPr lang="en-US" sz="1200" dirty="0"/>
                    </a:p>
                  </a:txBody>
                  <a:tcPr/>
                </a:tc>
                <a:tc>
                  <a:txBody>
                    <a:bodyPr/>
                    <a:lstStyle/>
                    <a:p>
                      <a:pPr algn="ctr"/>
                      <a:r>
                        <a:rPr lang="en-US" sz="1200" dirty="0" smtClean="0"/>
                        <a:t>5</a:t>
                      </a:r>
                      <a:endParaRPr lang="en-US" sz="1200" dirty="0"/>
                    </a:p>
                  </a:txBody>
                  <a:tcPr/>
                </a:tc>
                <a:tc>
                  <a:txBody>
                    <a:bodyPr/>
                    <a:lstStyle/>
                    <a:p>
                      <a:pPr algn="ctr"/>
                      <a:r>
                        <a:rPr lang="en-US" sz="1200" dirty="0" smtClean="0"/>
                        <a:t>76</a:t>
                      </a:r>
                      <a:endParaRPr lang="en-US" sz="1200" dirty="0"/>
                    </a:p>
                  </a:txBody>
                  <a:tcPr/>
                </a:tc>
              </a:tr>
              <a:tr h="287512">
                <a:tc>
                  <a:txBody>
                    <a:bodyPr/>
                    <a:lstStyle/>
                    <a:p>
                      <a:pPr algn="ctr"/>
                      <a:r>
                        <a:rPr lang="en-US" sz="1200" dirty="0" smtClean="0"/>
                        <a:t>Other</a:t>
                      </a:r>
                      <a:endParaRPr lang="en-US" sz="1200" dirty="0"/>
                    </a:p>
                  </a:txBody>
                  <a:tcPr/>
                </a:tc>
                <a:tc>
                  <a:txBody>
                    <a:bodyPr/>
                    <a:lstStyle/>
                    <a:p>
                      <a:pPr algn="ctr"/>
                      <a:r>
                        <a:rPr lang="en-US" sz="1200" dirty="0" smtClean="0"/>
                        <a:t>7</a:t>
                      </a:r>
                      <a:endParaRPr lang="en-US" sz="1200" dirty="0"/>
                    </a:p>
                  </a:txBody>
                  <a:tcPr/>
                </a:tc>
                <a:tc>
                  <a:txBody>
                    <a:bodyPr/>
                    <a:lstStyle/>
                    <a:p>
                      <a:pPr algn="ctr"/>
                      <a:r>
                        <a:rPr lang="en-US" sz="1200" dirty="0" smtClean="0"/>
                        <a:t>0</a:t>
                      </a:r>
                      <a:endParaRPr lang="en-US" sz="1200" dirty="0"/>
                    </a:p>
                  </a:txBody>
                  <a:tcPr/>
                </a:tc>
              </a:tr>
              <a:tr h="287512">
                <a:tc>
                  <a:txBody>
                    <a:bodyPr/>
                    <a:lstStyle/>
                    <a:p>
                      <a:pPr algn="ctr"/>
                      <a:r>
                        <a:rPr lang="en-US" sz="1200" dirty="0" smtClean="0"/>
                        <a:t>Total</a:t>
                      </a:r>
                      <a:endParaRPr lang="en-US" sz="1200" dirty="0"/>
                    </a:p>
                  </a:txBody>
                  <a:tcPr/>
                </a:tc>
                <a:tc>
                  <a:txBody>
                    <a:bodyPr/>
                    <a:lstStyle/>
                    <a:p>
                      <a:pPr algn="ctr"/>
                      <a:r>
                        <a:rPr lang="en-US" sz="1200" dirty="0" smtClean="0"/>
                        <a:t>15,384</a:t>
                      </a:r>
                      <a:endParaRPr lang="en-US" sz="1200" dirty="0"/>
                    </a:p>
                  </a:txBody>
                  <a:tcPr/>
                </a:tc>
                <a:tc>
                  <a:txBody>
                    <a:bodyPr/>
                    <a:lstStyle/>
                    <a:p>
                      <a:pPr algn="ctr"/>
                      <a:r>
                        <a:rPr lang="en-US" sz="1200" dirty="0" smtClean="0"/>
                        <a:t>15,886</a:t>
                      </a:r>
                      <a:endParaRPr lang="en-US" sz="1200" dirty="0"/>
                    </a:p>
                  </a:txBody>
                  <a:tcPr/>
                </a:tc>
              </a:tr>
            </a:tbl>
          </a:graphicData>
        </a:graphic>
      </p:graphicFrame>
    </p:spTree>
    <p:extLst>
      <p:ext uri="{BB962C8B-B14F-4D97-AF65-F5344CB8AC3E}">
        <p14:creationId xmlns:p14="http://schemas.microsoft.com/office/powerpoint/2010/main" val="2695365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Photovoltaic </a:t>
            </a:r>
            <a:r>
              <a:rPr lang="en-US" dirty="0"/>
              <a:t>Cells</a:t>
            </a:r>
          </a:p>
        </p:txBody>
      </p:sp>
      <p:sp>
        <p:nvSpPr>
          <p:cNvPr id="3" name="Content Placeholder 2"/>
          <p:cNvSpPr>
            <a:spLocks noGrp="1"/>
          </p:cNvSpPr>
          <p:nvPr>
            <p:ph idx="1"/>
          </p:nvPr>
        </p:nvSpPr>
        <p:spPr>
          <a:xfrm>
            <a:off x="838200" y="1825625"/>
            <a:ext cx="4797829" cy="4259291"/>
          </a:xfrm>
        </p:spPr>
        <p:txBody>
          <a:bodyPr>
            <a:normAutofit fontScale="92500" lnSpcReduction="10000"/>
          </a:bodyPr>
          <a:lstStyle/>
          <a:p>
            <a:r>
              <a:rPr lang="en-US" sz="3100" dirty="0"/>
              <a:t>Thin-film Silicon</a:t>
            </a:r>
          </a:p>
          <a:p>
            <a:pPr lvl="1">
              <a:buFont typeface="Wingdings" panose="05000000000000000000" pitchFamily="2" charset="2"/>
              <a:buChar char="Ø"/>
            </a:pPr>
            <a:r>
              <a:rPr lang="en-US" dirty="0"/>
              <a:t>P</a:t>
            </a:r>
            <a:r>
              <a:rPr lang="en-US" dirty="0" smtClean="0"/>
              <a:t>hotovoltaic </a:t>
            </a:r>
            <a:r>
              <a:rPr lang="en-US" dirty="0"/>
              <a:t>cells produced by depositioning silicon film onto substrate </a:t>
            </a:r>
            <a:r>
              <a:rPr lang="en-US" dirty="0" smtClean="0"/>
              <a:t>glass</a:t>
            </a:r>
          </a:p>
          <a:p>
            <a:pPr lvl="1">
              <a:buFont typeface="Wingdings" panose="05000000000000000000" pitchFamily="2" charset="2"/>
              <a:buChar char="Ø"/>
            </a:pPr>
            <a:r>
              <a:rPr lang="en-US" dirty="0" smtClean="0"/>
              <a:t>Uses less silicon therefore cheaper but conversion efficiency is less than crystalline types</a:t>
            </a:r>
          </a:p>
          <a:p>
            <a:pPr lvl="1">
              <a:buFont typeface="Wingdings" panose="05000000000000000000" pitchFamily="2" charset="2"/>
              <a:buChar char="Ø"/>
            </a:pPr>
            <a:r>
              <a:rPr lang="en-US" dirty="0"/>
              <a:t>E</a:t>
            </a:r>
            <a:r>
              <a:rPr lang="en-US" dirty="0" smtClean="0"/>
              <a:t>fficiency </a:t>
            </a:r>
            <a:r>
              <a:rPr lang="en-US" dirty="0"/>
              <a:t>can be improved by layering several cells and generating power from each </a:t>
            </a:r>
            <a:r>
              <a:rPr lang="en-US" dirty="0" smtClean="0"/>
              <a:t>one</a:t>
            </a:r>
          </a:p>
          <a:p>
            <a:pPr lvl="1">
              <a:buFont typeface="Wingdings" panose="05000000000000000000" pitchFamily="2" charset="2"/>
              <a:buChar char="Ø"/>
            </a:pPr>
            <a:r>
              <a:rPr lang="en-US" dirty="0" smtClean="0"/>
              <a:t>This layering technique can only </a:t>
            </a:r>
            <a:r>
              <a:rPr lang="en-US" dirty="0"/>
              <a:t>be </a:t>
            </a:r>
            <a:r>
              <a:rPr lang="en-US" dirty="0" smtClean="0"/>
              <a:t>accomplished with </a:t>
            </a:r>
            <a:r>
              <a:rPr lang="en-US" dirty="0"/>
              <a:t>thin-film </a:t>
            </a:r>
            <a:r>
              <a:rPr lang="en-US" dirty="0" smtClean="0"/>
              <a:t>types</a:t>
            </a: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4218" y="1825625"/>
            <a:ext cx="5480706" cy="2945880"/>
          </a:xfrm>
          <a:prstGeom prst="rect">
            <a:avLst/>
          </a:prstGeom>
        </p:spPr>
      </p:pic>
      <p:sp>
        <p:nvSpPr>
          <p:cNvPr id="5" name="TextBox 4"/>
          <p:cNvSpPr txBox="1"/>
          <p:nvPr/>
        </p:nvSpPr>
        <p:spPr>
          <a:xfrm>
            <a:off x="6403646" y="6031468"/>
            <a:ext cx="1314591" cy="369332"/>
          </a:xfrm>
          <a:prstGeom prst="rect">
            <a:avLst/>
          </a:prstGeom>
          <a:noFill/>
        </p:spPr>
        <p:txBody>
          <a:bodyPr wrap="none" rtlCol="0">
            <a:spAutoFit/>
          </a:bodyPr>
          <a:lstStyle/>
          <a:p>
            <a:r>
              <a:rPr lang="en-US" dirty="0"/>
              <a:t>Source: </a:t>
            </a:r>
            <a:r>
              <a:rPr lang="en-US" dirty="0" smtClean="0"/>
              <a:t>[15]</a:t>
            </a:r>
            <a:endParaRPr lang="en-US" dirty="0"/>
          </a:p>
        </p:txBody>
      </p:sp>
    </p:spTree>
    <p:extLst>
      <p:ext uri="{BB962C8B-B14F-4D97-AF65-F5344CB8AC3E}">
        <p14:creationId xmlns:p14="http://schemas.microsoft.com/office/powerpoint/2010/main" val="394615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Converting Energy: What is Efficiency?</a:t>
            </a:r>
            <a:endParaRPr lang="en-US" dirty="0"/>
          </a:p>
        </p:txBody>
      </p:sp>
      <p:sp>
        <p:nvSpPr>
          <p:cNvPr id="3" name="Content Placeholder 2"/>
          <p:cNvSpPr>
            <a:spLocks noGrp="1"/>
          </p:cNvSpPr>
          <p:nvPr>
            <p:ph idx="1"/>
          </p:nvPr>
        </p:nvSpPr>
        <p:spPr>
          <a:xfrm>
            <a:off x="838200" y="1825625"/>
            <a:ext cx="7075516" cy="4159539"/>
          </a:xfrm>
        </p:spPr>
        <p:txBody>
          <a:bodyPr>
            <a:normAutofit fontScale="92500"/>
          </a:bodyPr>
          <a:lstStyle/>
          <a:p>
            <a:r>
              <a:rPr lang="en-US" dirty="0"/>
              <a:t>Energy conversion efficiency is the ratio between the useful output of an energy conversion machine and the input </a:t>
            </a:r>
            <a:r>
              <a:rPr lang="en-US" dirty="0" smtClean="0"/>
              <a:t>energy [16]</a:t>
            </a:r>
          </a:p>
          <a:p>
            <a:r>
              <a:rPr lang="en-US" dirty="0" smtClean="0"/>
              <a:t>Constraint imposed by Nature through the  Laws of Thermodynamics</a:t>
            </a:r>
          </a:p>
          <a:p>
            <a:r>
              <a:rPr lang="en-US" dirty="0" smtClean="0"/>
              <a:t>A system cannot convert one form of energy into another, without giving up energy (e.g. energy is always lost to the environment as heat)</a:t>
            </a:r>
          </a:p>
          <a:p>
            <a:pPr marL="228600" lvl="1">
              <a:spcBef>
                <a:spcPts val="1000"/>
              </a:spcBef>
            </a:pPr>
            <a:r>
              <a:rPr lang="en-US" sz="2800" dirty="0" smtClean="0"/>
              <a:t>Current </a:t>
            </a:r>
            <a:r>
              <a:rPr lang="en-US" sz="2800" dirty="0"/>
              <a:t>solar cells convert only </a:t>
            </a:r>
            <a:r>
              <a:rPr lang="en-US" sz="2800" dirty="0" smtClean="0"/>
              <a:t>5-24% </a:t>
            </a:r>
            <a:r>
              <a:rPr lang="en-US" sz="2800" dirty="0"/>
              <a:t>of energy in sunlight into </a:t>
            </a:r>
            <a:r>
              <a:rPr lang="en-US" sz="2800" dirty="0" smtClean="0"/>
              <a:t>electricity [5]</a:t>
            </a:r>
            <a:endParaRPr lang="en-US" sz="2800" dirty="0"/>
          </a:p>
          <a:p>
            <a:endParaRPr lang="en-US" dirty="0"/>
          </a:p>
        </p:txBody>
      </p:sp>
      <p:pic>
        <p:nvPicPr>
          <p:cNvPr id="4" name="Picture 4" descr="340px-Efficiency_diagram_by_Zurek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7753" y="1988125"/>
            <a:ext cx="2776364" cy="228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068639" y="4387961"/>
            <a:ext cx="1314591" cy="369332"/>
          </a:xfrm>
          <a:prstGeom prst="rect">
            <a:avLst/>
          </a:prstGeom>
          <a:noFill/>
        </p:spPr>
        <p:txBody>
          <a:bodyPr wrap="none" rtlCol="0">
            <a:spAutoFit/>
          </a:bodyPr>
          <a:lstStyle/>
          <a:p>
            <a:r>
              <a:rPr lang="en-US" dirty="0" smtClean="0"/>
              <a:t>Source: [17]</a:t>
            </a:r>
            <a:endParaRPr lang="en-US" dirty="0"/>
          </a:p>
        </p:txBody>
      </p:sp>
    </p:spTree>
    <p:extLst>
      <p:ext uri="{BB962C8B-B14F-4D97-AF65-F5344CB8AC3E}">
        <p14:creationId xmlns:p14="http://schemas.microsoft.com/office/powerpoint/2010/main" val="390524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Typical Mono-crystalline PV Panel</a:t>
            </a:r>
            <a:endParaRPr lang="en-US" dirty="0"/>
          </a:p>
        </p:txBody>
      </p:sp>
      <p:sp>
        <p:nvSpPr>
          <p:cNvPr id="3" name="Content Placeholder 2"/>
          <p:cNvSpPr>
            <a:spLocks noGrp="1"/>
          </p:cNvSpPr>
          <p:nvPr>
            <p:ph idx="1"/>
          </p:nvPr>
        </p:nvSpPr>
        <p:spPr>
          <a:xfrm>
            <a:off x="838199" y="1825625"/>
            <a:ext cx="5762105" cy="4351338"/>
          </a:xfrm>
        </p:spPr>
        <p:txBody>
          <a:bodyPr>
            <a:normAutofit/>
          </a:bodyPr>
          <a:lstStyle/>
          <a:p>
            <a:r>
              <a:rPr lang="en-US" dirty="0" smtClean="0"/>
              <a:t>To protect against damage from physical shock and weather, fragile PV cells are sandwiched between a backing sheet of tough plastic and transparent glass</a:t>
            </a:r>
          </a:p>
          <a:p>
            <a:r>
              <a:rPr lang="en-US" dirty="0" smtClean="0"/>
              <a:t>The apparatus is enclosed within an aluminum frame, which provides structural support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295" y="1825625"/>
            <a:ext cx="4124325" cy="3762375"/>
          </a:xfrm>
          <a:prstGeom prst="rect">
            <a:avLst/>
          </a:prstGeom>
        </p:spPr>
      </p:pic>
      <p:sp>
        <p:nvSpPr>
          <p:cNvPr id="6" name="TextBox 5"/>
          <p:cNvSpPr txBox="1"/>
          <p:nvPr/>
        </p:nvSpPr>
        <p:spPr>
          <a:xfrm>
            <a:off x="5438704" y="5985164"/>
            <a:ext cx="1314591" cy="369332"/>
          </a:xfrm>
          <a:prstGeom prst="rect">
            <a:avLst/>
          </a:prstGeom>
          <a:noFill/>
        </p:spPr>
        <p:txBody>
          <a:bodyPr wrap="none" rtlCol="0">
            <a:spAutoFit/>
          </a:bodyPr>
          <a:lstStyle/>
          <a:p>
            <a:r>
              <a:rPr lang="en-US" dirty="0"/>
              <a:t>Source: </a:t>
            </a:r>
            <a:r>
              <a:rPr lang="en-US" dirty="0" smtClean="0"/>
              <a:t>[18]</a:t>
            </a:r>
            <a:endParaRPr lang="en-US" dirty="0"/>
          </a:p>
        </p:txBody>
      </p:sp>
    </p:spTree>
    <p:extLst>
      <p:ext uri="{BB962C8B-B14F-4D97-AF65-F5344CB8AC3E}">
        <p14:creationId xmlns:p14="http://schemas.microsoft.com/office/powerpoint/2010/main" val="3941098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From PV Cell to PV Module &amp; Array</a:t>
            </a:r>
            <a:endParaRPr lang="en-US" dirty="0"/>
          </a:p>
        </p:txBody>
      </p:sp>
      <p:sp>
        <p:nvSpPr>
          <p:cNvPr id="3" name="Content Placeholder 2"/>
          <p:cNvSpPr>
            <a:spLocks noGrp="1"/>
          </p:cNvSpPr>
          <p:nvPr>
            <p:ph idx="1"/>
          </p:nvPr>
        </p:nvSpPr>
        <p:spPr>
          <a:xfrm>
            <a:off x="838200" y="1825625"/>
            <a:ext cx="4484629" cy="4159539"/>
          </a:xfrm>
        </p:spPr>
        <p:txBody>
          <a:bodyPr>
            <a:normAutofit/>
          </a:bodyPr>
          <a:lstStyle/>
          <a:p>
            <a:r>
              <a:rPr lang="en-US" dirty="0" smtClean="0"/>
              <a:t>To increase yield, multiple PV </a:t>
            </a:r>
            <a:r>
              <a:rPr lang="en-US" dirty="0"/>
              <a:t>cells are </a:t>
            </a:r>
            <a:r>
              <a:rPr lang="en-US" dirty="0" smtClean="0"/>
              <a:t>interconnected in </a:t>
            </a:r>
            <a:r>
              <a:rPr lang="en-US" dirty="0"/>
              <a:t>a sealed, weatherproof </a:t>
            </a:r>
            <a:r>
              <a:rPr lang="en-US" dirty="0" smtClean="0"/>
              <a:t>unit </a:t>
            </a:r>
            <a:r>
              <a:rPr lang="en-US" dirty="0"/>
              <a:t>called a Panel </a:t>
            </a:r>
            <a:r>
              <a:rPr lang="en-US" dirty="0" smtClean="0"/>
              <a:t>or Module</a:t>
            </a:r>
          </a:p>
          <a:p>
            <a:r>
              <a:rPr lang="en-US" dirty="0" smtClean="0"/>
              <a:t>12 </a:t>
            </a:r>
            <a:r>
              <a:rPr lang="en-US" dirty="0"/>
              <a:t>V </a:t>
            </a:r>
            <a:r>
              <a:rPr lang="en-US" dirty="0" smtClean="0"/>
              <a:t>panel: 36 </a:t>
            </a:r>
            <a:r>
              <a:rPr lang="en-US" dirty="0"/>
              <a:t>cells connected in </a:t>
            </a:r>
            <a:r>
              <a:rPr lang="en-US" dirty="0" smtClean="0"/>
              <a:t>series </a:t>
            </a:r>
          </a:p>
          <a:p>
            <a:r>
              <a:rPr lang="en-US" dirty="0" smtClean="0"/>
              <a:t>24 </a:t>
            </a:r>
            <a:r>
              <a:rPr lang="en-US" dirty="0"/>
              <a:t>V </a:t>
            </a:r>
            <a:r>
              <a:rPr lang="en-US" dirty="0" smtClean="0"/>
              <a:t>panel: 72 </a:t>
            </a:r>
            <a:r>
              <a:rPr lang="en-US" dirty="0"/>
              <a:t>PV </a:t>
            </a:r>
            <a:r>
              <a:rPr lang="en-US" dirty="0" smtClean="0"/>
              <a:t>cells </a:t>
            </a:r>
            <a:r>
              <a:rPr lang="en-US" dirty="0"/>
              <a:t>connected in series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023" y="1825626"/>
            <a:ext cx="5433840" cy="2991874"/>
          </a:xfrm>
          <a:prstGeom prst="rect">
            <a:avLst/>
          </a:prstGeom>
        </p:spPr>
      </p:pic>
      <p:sp>
        <p:nvSpPr>
          <p:cNvPr id="5" name="TextBox 4"/>
          <p:cNvSpPr txBox="1"/>
          <p:nvPr/>
        </p:nvSpPr>
        <p:spPr>
          <a:xfrm>
            <a:off x="6783185" y="4239491"/>
            <a:ext cx="840166" cy="369332"/>
          </a:xfrm>
          <a:prstGeom prst="rect">
            <a:avLst/>
          </a:prstGeom>
          <a:noFill/>
        </p:spPr>
        <p:txBody>
          <a:bodyPr wrap="none" rtlCol="0">
            <a:spAutoFit/>
          </a:bodyPr>
          <a:lstStyle/>
          <a:p>
            <a:r>
              <a:rPr lang="en-US" dirty="0" smtClean="0"/>
              <a:t>(Panel)</a:t>
            </a:r>
            <a:endParaRPr lang="en-US" dirty="0"/>
          </a:p>
        </p:txBody>
      </p:sp>
      <p:sp>
        <p:nvSpPr>
          <p:cNvPr id="6" name="TextBox 5"/>
          <p:cNvSpPr txBox="1"/>
          <p:nvPr/>
        </p:nvSpPr>
        <p:spPr>
          <a:xfrm>
            <a:off x="7573647" y="4952438"/>
            <a:ext cx="1314591" cy="369332"/>
          </a:xfrm>
          <a:prstGeom prst="rect">
            <a:avLst/>
          </a:prstGeom>
          <a:noFill/>
        </p:spPr>
        <p:txBody>
          <a:bodyPr wrap="none" rtlCol="0">
            <a:spAutoFit/>
          </a:bodyPr>
          <a:lstStyle/>
          <a:p>
            <a:r>
              <a:rPr lang="en-US" dirty="0"/>
              <a:t>Source: </a:t>
            </a:r>
            <a:r>
              <a:rPr lang="en-US" dirty="0" smtClean="0"/>
              <a:t>[18]</a:t>
            </a:r>
            <a:endParaRPr lang="en-US" dirty="0"/>
          </a:p>
        </p:txBody>
      </p:sp>
    </p:spTree>
    <p:extLst>
      <p:ext uri="{BB962C8B-B14F-4D97-AF65-F5344CB8AC3E}">
        <p14:creationId xmlns:p14="http://schemas.microsoft.com/office/powerpoint/2010/main" val="136795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PV Cell Damage from Shading</a:t>
            </a:r>
            <a:endParaRPr lang="en-US" dirty="0"/>
          </a:p>
        </p:txBody>
      </p:sp>
      <p:sp>
        <p:nvSpPr>
          <p:cNvPr id="3" name="Content Placeholder 2"/>
          <p:cNvSpPr>
            <a:spLocks noGrp="1"/>
          </p:cNvSpPr>
          <p:nvPr>
            <p:ph idx="1"/>
          </p:nvPr>
        </p:nvSpPr>
        <p:spPr>
          <a:xfrm>
            <a:off x="838200" y="1477281"/>
            <a:ext cx="5745480" cy="4807931"/>
          </a:xfrm>
        </p:spPr>
        <p:txBody>
          <a:bodyPr>
            <a:normAutofit fontScale="77500" lnSpcReduction="20000"/>
          </a:bodyPr>
          <a:lstStyle/>
          <a:p>
            <a:r>
              <a:rPr lang="en-US" dirty="0" smtClean="0"/>
              <a:t>The </a:t>
            </a:r>
            <a:r>
              <a:rPr lang="en-US" dirty="0"/>
              <a:t>number of series cells </a:t>
            </a:r>
            <a:r>
              <a:rPr lang="en-US" dirty="0" smtClean="0"/>
              <a:t>determines </a:t>
            </a:r>
            <a:r>
              <a:rPr lang="en-US" dirty="0"/>
              <a:t>the voltage of the </a:t>
            </a:r>
            <a:r>
              <a:rPr lang="en-US" dirty="0" smtClean="0"/>
              <a:t>panel/module</a:t>
            </a:r>
          </a:p>
          <a:p>
            <a:r>
              <a:rPr lang="en-US" dirty="0"/>
              <a:t>T</a:t>
            </a:r>
            <a:r>
              <a:rPr lang="en-US" dirty="0" smtClean="0"/>
              <a:t>he </a:t>
            </a:r>
            <a:r>
              <a:rPr lang="en-US" dirty="0"/>
              <a:t>number of parallel cells </a:t>
            </a:r>
            <a:r>
              <a:rPr lang="en-US" dirty="0" smtClean="0"/>
              <a:t>determines </a:t>
            </a:r>
            <a:r>
              <a:rPr lang="en-US" dirty="0"/>
              <a:t>the </a:t>
            </a:r>
            <a:r>
              <a:rPr lang="en-US" dirty="0" smtClean="0"/>
              <a:t>current</a:t>
            </a:r>
          </a:p>
          <a:p>
            <a:r>
              <a:rPr lang="en-US" dirty="0" smtClean="0"/>
              <a:t>If several </a:t>
            </a:r>
            <a:r>
              <a:rPr lang="en-US" dirty="0"/>
              <a:t>cells are connected in series, shading of individual cells </a:t>
            </a:r>
            <a:r>
              <a:rPr lang="en-US" dirty="0" smtClean="0"/>
              <a:t>will stop the flow of charge and damage the </a:t>
            </a:r>
            <a:r>
              <a:rPr lang="en-US" dirty="0"/>
              <a:t>shaded </a:t>
            </a:r>
            <a:r>
              <a:rPr lang="en-US" dirty="0" smtClean="0"/>
              <a:t>cells</a:t>
            </a:r>
          </a:p>
          <a:p>
            <a:r>
              <a:rPr lang="en-US" dirty="0" smtClean="0"/>
              <a:t>As a preventive measure, </a:t>
            </a:r>
            <a:r>
              <a:rPr lang="en-US" b="1" i="1" dirty="0" smtClean="0"/>
              <a:t>bypass diodes </a:t>
            </a:r>
            <a:r>
              <a:rPr lang="en-US" dirty="0" smtClean="0"/>
              <a:t>are connected </a:t>
            </a:r>
            <a:r>
              <a:rPr lang="en-US" dirty="0"/>
              <a:t>anti-parallel to the solar cells </a:t>
            </a:r>
            <a:r>
              <a:rPr lang="en-US" dirty="0" smtClean="0"/>
              <a:t>to give current an alternative path in the event of shading</a:t>
            </a:r>
          </a:p>
          <a:p>
            <a:r>
              <a:rPr lang="en-US" dirty="0" smtClean="0"/>
              <a:t>In </a:t>
            </a:r>
            <a:r>
              <a:rPr lang="en-US" dirty="0"/>
              <a:t>practice, it is sufficient to connect one bypass diode for every 15-20 </a:t>
            </a:r>
            <a:r>
              <a:rPr lang="en-US" dirty="0" smtClean="0"/>
              <a:t>cells</a:t>
            </a:r>
          </a:p>
          <a:p>
            <a:r>
              <a:rPr lang="en-US" dirty="0" smtClean="0"/>
              <a:t>Even with bypass diodes, shading still results in reduced output voltage </a:t>
            </a:r>
            <a:r>
              <a:rPr lang="en-US" dirty="0"/>
              <a:t>and </a:t>
            </a:r>
            <a:r>
              <a:rPr lang="en-US" dirty="0" smtClean="0"/>
              <a:t>power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064" y="2120525"/>
            <a:ext cx="4705350" cy="1990725"/>
          </a:xfrm>
          <a:prstGeom prst="rect">
            <a:avLst/>
          </a:prstGeom>
        </p:spPr>
      </p:pic>
      <p:sp>
        <p:nvSpPr>
          <p:cNvPr id="6" name="TextBox 5"/>
          <p:cNvSpPr txBox="1"/>
          <p:nvPr/>
        </p:nvSpPr>
        <p:spPr>
          <a:xfrm>
            <a:off x="8311443" y="4111250"/>
            <a:ext cx="1314591" cy="369332"/>
          </a:xfrm>
          <a:prstGeom prst="rect">
            <a:avLst/>
          </a:prstGeom>
          <a:noFill/>
        </p:spPr>
        <p:txBody>
          <a:bodyPr wrap="none" rtlCol="0">
            <a:spAutoFit/>
          </a:bodyPr>
          <a:lstStyle/>
          <a:p>
            <a:r>
              <a:rPr lang="en-US" dirty="0"/>
              <a:t>Source: </a:t>
            </a:r>
            <a:r>
              <a:rPr lang="en-US" dirty="0" smtClean="0"/>
              <a:t>[18]</a:t>
            </a:r>
            <a:endParaRPr lang="en-US" dirty="0"/>
          </a:p>
        </p:txBody>
      </p:sp>
    </p:spTree>
    <p:extLst>
      <p:ext uri="{BB962C8B-B14F-4D97-AF65-F5344CB8AC3E}">
        <p14:creationId xmlns:p14="http://schemas.microsoft.com/office/powerpoint/2010/main" val="3552209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Non Grid-tied PV System</a:t>
            </a:r>
            <a:endParaRPr lang="en-US" dirty="0"/>
          </a:p>
        </p:txBody>
      </p:sp>
      <p:sp>
        <p:nvSpPr>
          <p:cNvPr id="3" name="Content Placeholder 2"/>
          <p:cNvSpPr>
            <a:spLocks noGrp="1"/>
          </p:cNvSpPr>
          <p:nvPr>
            <p:ph idx="1"/>
          </p:nvPr>
        </p:nvSpPr>
        <p:spPr>
          <a:xfrm>
            <a:off x="838199" y="1454332"/>
            <a:ext cx="6041571" cy="5094514"/>
          </a:xfrm>
        </p:spPr>
        <p:txBody>
          <a:bodyPr>
            <a:normAutofit fontScale="77500" lnSpcReduction="20000"/>
          </a:bodyPr>
          <a:lstStyle/>
          <a:p>
            <a:r>
              <a:rPr lang="en-US" dirty="0" smtClean="0"/>
              <a:t>Components:</a:t>
            </a:r>
          </a:p>
          <a:p>
            <a:pPr lvl="1">
              <a:buFont typeface="Wingdings" panose="05000000000000000000" pitchFamily="2" charset="2"/>
              <a:buChar char="Ø"/>
            </a:pPr>
            <a:r>
              <a:rPr lang="en-US" dirty="0" smtClean="0"/>
              <a:t>PV Panel </a:t>
            </a:r>
          </a:p>
          <a:p>
            <a:pPr lvl="1">
              <a:buFont typeface="Wingdings" panose="05000000000000000000" pitchFamily="2" charset="2"/>
              <a:buChar char="Ø"/>
            </a:pPr>
            <a:r>
              <a:rPr lang="en-US" dirty="0" smtClean="0"/>
              <a:t>Charge Controller</a:t>
            </a:r>
          </a:p>
          <a:p>
            <a:pPr lvl="1">
              <a:buFont typeface="Wingdings" panose="05000000000000000000" pitchFamily="2" charset="2"/>
              <a:buChar char="Ø"/>
            </a:pPr>
            <a:r>
              <a:rPr lang="en-US" dirty="0" smtClean="0"/>
              <a:t>Battery / batteries</a:t>
            </a:r>
          </a:p>
          <a:p>
            <a:pPr lvl="1">
              <a:buFont typeface="Wingdings" panose="05000000000000000000" pitchFamily="2" charset="2"/>
              <a:buChar char="Ø"/>
            </a:pPr>
            <a:r>
              <a:rPr lang="en-US" dirty="0" smtClean="0"/>
              <a:t>Power Inverter</a:t>
            </a:r>
          </a:p>
          <a:p>
            <a:r>
              <a:rPr lang="en-US" dirty="0" smtClean="0"/>
              <a:t>PV Panel converts solar </a:t>
            </a:r>
            <a:r>
              <a:rPr lang="en-US" dirty="0"/>
              <a:t>light energy into DC electrical </a:t>
            </a:r>
            <a:r>
              <a:rPr lang="en-US" dirty="0" smtClean="0"/>
              <a:t>energy </a:t>
            </a:r>
          </a:p>
          <a:p>
            <a:r>
              <a:rPr lang="en-US" dirty="0" smtClean="0"/>
              <a:t>Charge </a:t>
            </a:r>
            <a:r>
              <a:rPr lang="en-US" dirty="0"/>
              <a:t>Controller </a:t>
            </a:r>
            <a:r>
              <a:rPr lang="en-US" dirty="0" smtClean="0"/>
              <a:t>regulates the DC </a:t>
            </a:r>
            <a:r>
              <a:rPr lang="en-US" dirty="0"/>
              <a:t>electrical voltage and current produced by the PV </a:t>
            </a:r>
            <a:r>
              <a:rPr lang="en-US" dirty="0" smtClean="0"/>
              <a:t>Panel to </a:t>
            </a:r>
            <a:r>
              <a:rPr lang="en-US" dirty="0"/>
              <a:t>charge a </a:t>
            </a:r>
            <a:r>
              <a:rPr lang="en-US" dirty="0" smtClean="0"/>
              <a:t>battery</a:t>
            </a:r>
          </a:p>
          <a:p>
            <a:r>
              <a:rPr lang="en-US" dirty="0" smtClean="0"/>
              <a:t>Battery </a:t>
            </a:r>
            <a:r>
              <a:rPr lang="en-US" dirty="0"/>
              <a:t>stores the DC electrical energy </a:t>
            </a:r>
            <a:r>
              <a:rPr lang="en-US" dirty="0" smtClean="0"/>
              <a:t>for when </a:t>
            </a:r>
            <a:r>
              <a:rPr lang="en-US" dirty="0"/>
              <a:t>there is no solar energy available </a:t>
            </a:r>
            <a:r>
              <a:rPr lang="en-US" dirty="0" smtClean="0"/>
              <a:t>(e.g. night </a:t>
            </a:r>
            <a:r>
              <a:rPr lang="en-US" dirty="0"/>
              <a:t>time, </a:t>
            </a:r>
            <a:r>
              <a:rPr lang="en-US" dirty="0" smtClean="0"/>
              <a:t>bad weather)</a:t>
            </a:r>
          </a:p>
          <a:p>
            <a:r>
              <a:rPr lang="en-US" dirty="0" smtClean="0"/>
              <a:t>DC </a:t>
            </a:r>
            <a:r>
              <a:rPr lang="en-US" dirty="0"/>
              <a:t>loads can be powered directly from the PV </a:t>
            </a:r>
            <a:r>
              <a:rPr lang="en-US" dirty="0" smtClean="0"/>
              <a:t>Panel or the battery</a:t>
            </a:r>
          </a:p>
          <a:p>
            <a:r>
              <a:rPr lang="en-US" dirty="0" smtClean="0"/>
              <a:t>DC-AC Inverter </a:t>
            </a:r>
            <a:r>
              <a:rPr lang="en-US" dirty="0"/>
              <a:t>converts the DC power produced by the PV </a:t>
            </a:r>
            <a:r>
              <a:rPr lang="en-US" dirty="0" smtClean="0"/>
              <a:t>Panel or </a:t>
            </a:r>
            <a:r>
              <a:rPr lang="en-US" dirty="0"/>
              <a:t>stored in the battery into AC power to enable powering of AC loads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320" y="1850781"/>
            <a:ext cx="4284930" cy="3242765"/>
          </a:xfrm>
          <a:prstGeom prst="rect">
            <a:avLst/>
          </a:prstGeom>
        </p:spPr>
      </p:pic>
      <p:sp>
        <p:nvSpPr>
          <p:cNvPr id="5" name="TextBox 4"/>
          <p:cNvSpPr txBox="1"/>
          <p:nvPr/>
        </p:nvSpPr>
        <p:spPr>
          <a:xfrm>
            <a:off x="8459489" y="4884307"/>
            <a:ext cx="1314591" cy="369332"/>
          </a:xfrm>
          <a:prstGeom prst="rect">
            <a:avLst/>
          </a:prstGeom>
          <a:noFill/>
        </p:spPr>
        <p:txBody>
          <a:bodyPr wrap="none" rtlCol="0">
            <a:spAutoFit/>
          </a:bodyPr>
          <a:lstStyle/>
          <a:p>
            <a:r>
              <a:rPr lang="en-US" dirty="0"/>
              <a:t>Source: </a:t>
            </a:r>
            <a:r>
              <a:rPr lang="en-US" dirty="0" smtClean="0"/>
              <a:t>[18]</a:t>
            </a:r>
            <a:endParaRPr lang="en-US" dirty="0"/>
          </a:p>
        </p:txBody>
      </p:sp>
    </p:spTree>
    <p:extLst>
      <p:ext uri="{BB962C8B-B14F-4D97-AF65-F5344CB8AC3E}">
        <p14:creationId xmlns:p14="http://schemas.microsoft.com/office/powerpoint/2010/main" val="2669820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Grid-tied PV System</a:t>
            </a:r>
            <a:endParaRPr lang="en-US" dirty="0"/>
          </a:p>
        </p:txBody>
      </p:sp>
      <p:sp>
        <p:nvSpPr>
          <p:cNvPr id="3" name="Content Placeholder 2"/>
          <p:cNvSpPr>
            <a:spLocks noGrp="1"/>
          </p:cNvSpPr>
          <p:nvPr>
            <p:ph idx="1"/>
          </p:nvPr>
        </p:nvSpPr>
        <p:spPr>
          <a:xfrm>
            <a:off x="838200" y="1690688"/>
            <a:ext cx="4689764" cy="4458797"/>
          </a:xfrm>
        </p:spPr>
        <p:txBody>
          <a:bodyPr>
            <a:normAutofit fontScale="70000" lnSpcReduction="20000"/>
          </a:bodyPr>
          <a:lstStyle/>
          <a:p>
            <a:r>
              <a:rPr lang="en-US" dirty="0" smtClean="0"/>
              <a:t>No batteries </a:t>
            </a:r>
          </a:p>
          <a:p>
            <a:r>
              <a:rPr lang="en-US" dirty="0" smtClean="0"/>
              <a:t>PV </a:t>
            </a:r>
            <a:r>
              <a:rPr lang="en-US" dirty="0"/>
              <a:t>Panels </a:t>
            </a:r>
            <a:r>
              <a:rPr lang="en-US" dirty="0" smtClean="0"/>
              <a:t>or </a:t>
            </a:r>
            <a:r>
              <a:rPr lang="en-US" dirty="0"/>
              <a:t>Arrays directly feed to an </a:t>
            </a:r>
            <a:r>
              <a:rPr lang="en-US" dirty="0" smtClean="0"/>
              <a:t>inverter, which connects to an </a:t>
            </a:r>
            <a:r>
              <a:rPr lang="en-US" dirty="0"/>
              <a:t>Electricity Transmission and Distribution System </a:t>
            </a:r>
            <a:r>
              <a:rPr lang="en-US" dirty="0" smtClean="0"/>
              <a:t>(i.e. the Electricity </a:t>
            </a:r>
            <a:r>
              <a:rPr lang="en-US" dirty="0"/>
              <a:t>Grid) </a:t>
            </a:r>
            <a:endParaRPr lang="en-US" dirty="0" smtClean="0"/>
          </a:p>
          <a:p>
            <a:r>
              <a:rPr lang="en-US" dirty="0" smtClean="0"/>
              <a:t>The system draws electricity from the Grid when production is inadequate while feeding electricity </a:t>
            </a:r>
            <a:r>
              <a:rPr lang="en-US" dirty="0"/>
              <a:t>back into the Grid during times of excess </a:t>
            </a:r>
            <a:r>
              <a:rPr lang="en-US" dirty="0" smtClean="0"/>
              <a:t>production</a:t>
            </a:r>
          </a:p>
          <a:p>
            <a:r>
              <a:rPr lang="en-US" dirty="0" smtClean="0"/>
              <a:t>The following items are often needed to comply with the power provider’s grid-connection requirements and to safely </a:t>
            </a:r>
            <a:r>
              <a:rPr lang="en-US" dirty="0"/>
              <a:t>transmit </a:t>
            </a:r>
            <a:r>
              <a:rPr lang="en-US" dirty="0" smtClean="0"/>
              <a:t>electricity to loads:</a:t>
            </a:r>
            <a:endParaRPr lang="en-US" dirty="0"/>
          </a:p>
          <a:p>
            <a:pPr lvl="1">
              <a:buFont typeface="Wingdings" panose="05000000000000000000" pitchFamily="2" charset="2"/>
              <a:buChar char="Ø"/>
            </a:pPr>
            <a:r>
              <a:rPr lang="en-US" dirty="0"/>
              <a:t>Power conditioning equipment</a:t>
            </a:r>
          </a:p>
          <a:p>
            <a:pPr lvl="1">
              <a:buFont typeface="Wingdings" panose="05000000000000000000" pitchFamily="2" charset="2"/>
              <a:buChar char="Ø"/>
            </a:pPr>
            <a:r>
              <a:rPr lang="en-US" dirty="0"/>
              <a:t>Safety equipment</a:t>
            </a:r>
          </a:p>
          <a:p>
            <a:pPr lvl="1">
              <a:buFont typeface="Wingdings" panose="05000000000000000000" pitchFamily="2" charset="2"/>
              <a:buChar char="Ø"/>
            </a:pPr>
            <a:r>
              <a:rPr lang="en-US" dirty="0"/>
              <a:t>Meters and instrumentation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823" y="2356847"/>
            <a:ext cx="5350305" cy="2945880"/>
          </a:xfrm>
          <a:prstGeom prst="rect">
            <a:avLst/>
          </a:prstGeom>
        </p:spPr>
      </p:pic>
      <p:sp>
        <p:nvSpPr>
          <p:cNvPr id="5" name="TextBox 4"/>
          <p:cNvSpPr txBox="1"/>
          <p:nvPr/>
        </p:nvSpPr>
        <p:spPr>
          <a:xfrm>
            <a:off x="8049566" y="5302727"/>
            <a:ext cx="1314591" cy="369332"/>
          </a:xfrm>
          <a:prstGeom prst="rect">
            <a:avLst/>
          </a:prstGeom>
          <a:noFill/>
        </p:spPr>
        <p:txBody>
          <a:bodyPr wrap="none" rtlCol="0">
            <a:spAutoFit/>
          </a:bodyPr>
          <a:lstStyle/>
          <a:p>
            <a:r>
              <a:rPr lang="en-US" dirty="0"/>
              <a:t>Source: </a:t>
            </a:r>
            <a:r>
              <a:rPr lang="en-US" dirty="0" smtClean="0"/>
              <a:t>[18]</a:t>
            </a:r>
            <a:endParaRPr lang="en-US" dirty="0"/>
          </a:p>
        </p:txBody>
      </p:sp>
    </p:spTree>
    <p:extLst>
      <p:ext uri="{BB962C8B-B14F-4D97-AF65-F5344CB8AC3E}">
        <p14:creationId xmlns:p14="http://schemas.microsoft.com/office/powerpoint/2010/main" val="1559634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Charge Controllers</a:t>
            </a:r>
            <a:endParaRPr lang="en-US" dirty="0"/>
          </a:p>
        </p:txBody>
      </p:sp>
      <p:sp>
        <p:nvSpPr>
          <p:cNvPr id="3" name="Content Placeholder 2"/>
          <p:cNvSpPr>
            <a:spLocks noGrp="1"/>
          </p:cNvSpPr>
          <p:nvPr>
            <p:ph idx="1"/>
          </p:nvPr>
        </p:nvSpPr>
        <p:spPr>
          <a:xfrm>
            <a:off x="838200" y="1825625"/>
            <a:ext cx="5703916" cy="4351338"/>
          </a:xfrm>
        </p:spPr>
        <p:txBody>
          <a:bodyPr>
            <a:normAutofit lnSpcReduction="10000"/>
          </a:bodyPr>
          <a:lstStyle/>
          <a:p>
            <a:r>
              <a:rPr lang="en-US" dirty="0" smtClean="0"/>
              <a:t>PV systems that use a battery most often require a charge controller</a:t>
            </a:r>
          </a:p>
          <a:p>
            <a:r>
              <a:rPr lang="en-US" dirty="0" smtClean="0"/>
              <a:t>A charge controller regulates battery charge by controlling the charging voltage and/or current from a DC power source, such as a PV panel</a:t>
            </a:r>
          </a:p>
          <a:p>
            <a:r>
              <a:rPr lang="en-US" dirty="0" smtClean="0"/>
              <a:t>Charge controllers protect the battery from overcharge and </a:t>
            </a:r>
            <a:r>
              <a:rPr lang="en-US" dirty="0" err="1" smtClean="0"/>
              <a:t>overdischarge</a:t>
            </a:r>
            <a:endParaRPr lang="en-US" dirty="0" smtClean="0"/>
          </a:p>
          <a:p>
            <a:pPr lvl="1">
              <a:buFont typeface="Wingdings" panose="05000000000000000000" pitchFamily="2" charset="2"/>
              <a:buChar char="Ø"/>
            </a:pPr>
            <a:r>
              <a:rPr lang="en-US" dirty="0" smtClean="0"/>
              <a:t>improving system performance </a:t>
            </a:r>
          </a:p>
          <a:p>
            <a:pPr lvl="1">
              <a:buFont typeface="Wingdings" panose="05000000000000000000" pitchFamily="2" charset="2"/>
              <a:buChar char="Ø"/>
            </a:pPr>
            <a:r>
              <a:rPr lang="en-US" dirty="0" smtClean="0"/>
              <a:t> prolonging battery life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2116" y="1499181"/>
            <a:ext cx="1769139" cy="18089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075" y="1570212"/>
            <a:ext cx="2752725" cy="16668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4473" y="3390178"/>
            <a:ext cx="4392787" cy="3009873"/>
          </a:xfrm>
          <a:prstGeom prst="rect">
            <a:avLst/>
          </a:prstGeom>
        </p:spPr>
      </p:pic>
      <p:sp>
        <p:nvSpPr>
          <p:cNvPr id="4" name="TextBox 3"/>
          <p:cNvSpPr txBox="1"/>
          <p:nvPr/>
        </p:nvSpPr>
        <p:spPr>
          <a:xfrm>
            <a:off x="838200" y="6030719"/>
            <a:ext cx="1314591" cy="369332"/>
          </a:xfrm>
          <a:prstGeom prst="rect">
            <a:avLst/>
          </a:prstGeom>
          <a:noFill/>
        </p:spPr>
        <p:txBody>
          <a:bodyPr wrap="none" rtlCol="0">
            <a:spAutoFit/>
          </a:bodyPr>
          <a:lstStyle/>
          <a:p>
            <a:r>
              <a:rPr lang="en-US" dirty="0" smtClean="0"/>
              <a:t>Source: [19]</a:t>
            </a:r>
            <a:endParaRPr lang="en-US" dirty="0"/>
          </a:p>
        </p:txBody>
      </p:sp>
    </p:spTree>
    <p:extLst>
      <p:ext uri="{BB962C8B-B14F-4D97-AF65-F5344CB8AC3E}">
        <p14:creationId xmlns:p14="http://schemas.microsoft.com/office/powerpoint/2010/main" val="1504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Power Inverters</a:t>
            </a:r>
            <a:endParaRPr lang="en-US" dirty="0"/>
          </a:p>
        </p:txBody>
      </p:sp>
      <p:sp>
        <p:nvSpPr>
          <p:cNvPr id="3" name="Content Placeholder 2"/>
          <p:cNvSpPr>
            <a:spLocks noGrp="1"/>
          </p:cNvSpPr>
          <p:nvPr>
            <p:ph idx="1"/>
          </p:nvPr>
        </p:nvSpPr>
        <p:spPr>
          <a:xfrm>
            <a:off x="1436023" y="4543806"/>
            <a:ext cx="9319953" cy="1532097"/>
          </a:xfrm>
        </p:spPr>
        <p:txBody>
          <a:bodyPr>
            <a:normAutofit fontScale="92500" lnSpcReduction="10000"/>
          </a:bodyPr>
          <a:lstStyle/>
          <a:p>
            <a:r>
              <a:rPr lang="en-US" dirty="0" smtClean="0"/>
              <a:t>A power inverter is an electronic device that converts direct current (DC) to alternating current (AC)</a:t>
            </a:r>
          </a:p>
          <a:p>
            <a:r>
              <a:rPr lang="en-US" dirty="0" smtClean="0"/>
              <a:t>Required to operate any AC loads (devices) or to transfer AC power back to the grid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163" y="1690688"/>
            <a:ext cx="4234684" cy="2853118"/>
          </a:xfrm>
          <a:prstGeom prst="rect">
            <a:avLst/>
          </a:prstGeom>
        </p:spPr>
      </p:pic>
      <p:sp>
        <p:nvSpPr>
          <p:cNvPr id="5" name="TextBox 4"/>
          <p:cNvSpPr txBox="1"/>
          <p:nvPr/>
        </p:nvSpPr>
        <p:spPr>
          <a:xfrm>
            <a:off x="1436023" y="6075903"/>
            <a:ext cx="1314591" cy="369332"/>
          </a:xfrm>
          <a:prstGeom prst="rect">
            <a:avLst/>
          </a:prstGeom>
          <a:noFill/>
        </p:spPr>
        <p:txBody>
          <a:bodyPr wrap="none" rtlCol="0">
            <a:spAutoFit/>
          </a:bodyPr>
          <a:lstStyle/>
          <a:p>
            <a:r>
              <a:rPr lang="en-US" dirty="0"/>
              <a:t>Source: </a:t>
            </a:r>
            <a:r>
              <a:rPr lang="en-US" dirty="0" smtClean="0"/>
              <a:t>[20]</a:t>
            </a:r>
            <a:endParaRPr lang="en-US" dirty="0"/>
          </a:p>
        </p:txBody>
      </p:sp>
    </p:spTree>
    <p:extLst>
      <p:ext uri="{BB962C8B-B14F-4D97-AF65-F5344CB8AC3E}">
        <p14:creationId xmlns:p14="http://schemas.microsoft.com/office/powerpoint/2010/main" val="3570751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Single Cell Cu-Zn Battery</a:t>
            </a:r>
            <a:endParaRPr lang="en-US" dirty="0"/>
          </a:p>
        </p:txBody>
      </p:sp>
      <p:sp>
        <p:nvSpPr>
          <p:cNvPr id="3" name="Content Placeholder 2"/>
          <p:cNvSpPr>
            <a:spLocks noGrp="1"/>
          </p:cNvSpPr>
          <p:nvPr>
            <p:ph idx="1"/>
          </p:nvPr>
        </p:nvSpPr>
        <p:spPr>
          <a:xfrm>
            <a:off x="838199" y="1430920"/>
            <a:ext cx="6028113" cy="5094286"/>
          </a:xfrm>
        </p:spPr>
        <p:txBody>
          <a:bodyPr>
            <a:normAutofit fontScale="85000" lnSpcReduction="10000"/>
          </a:bodyPr>
          <a:lstStyle/>
          <a:p>
            <a:r>
              <a:rPr lang="en-US" dirty="0" smtClean="0"/>
              <a:t>Principle of batteries</a:t>
            </a:r>
          </a:p>
          <a:p>
            <a:pPr lvl="1">
              <a:buFont typeface="Wingdings" panose="05000000000000000000" pitchFamily="2" charset="2"/>
              <a:buChar char="Ø"/>
            </a:pPr>
            <a:r>
              <a:rPr lang="en-US" dirty="0"/>
              <a:t>Chemical energy is transformed into electrical energy through an </a:t>
            </a:r>
            <a:r>
              <a:rPr lang="en-US" i="1" dirty="0"/>
              <a:t>oxidation-reduction reaction</a:t>
            </a:r>
          </a:p>
          <a:p>
            <a:pPr lvl="1">
              <a:buFont typeface="Wingdings" panose="05000000000000000000" pitchFamily="2" charset="2"/>
              <a:buChar char="Ø"/>
            </a:pPr>
            <a:r>
              <a:rPr lang="en-US" dirty="0"/>
              <a:t>Electrons transfer from one reactant to another</a:t>
            </a:r>
          </a:p>
          <a:p>
            <a:pPr lvl="1">
              <a:buFont typeface="Wingdings" panose="05000000000000000000" pitchFamily="2" charset="2"/>
              <a:buChar char="Ø"/>
            </a:pPr>
            <a:r>
              <a:rPr lang="en-US" i="1" dirty="0"/>
              <a:t>Anode</a:t>
            </a:r>
            <a:r>
              <a:rPr lang="en-US" dirty="0"/>
              <a:t>: terminal that supplies electrons</a:t>
            </a:r>
          </a:p>
          <a:p>
            <a:pPr lvl="1">
              <a:buFont typeface="Wingdings" panose="05000000000000000000" pitchFamily="2" charset="2"/>
              <a:buChar char="Ø"/>
            </a:pPr>
            <a:r>
              <a:rPr lang="en-US" i="1" dirty="0"/>
              <a:t>Cathode</a:t>
            </a:r>
            <a:r>
              <a:rPr lang="en-US" dirty="0"/>
              <a:t>: terminal that receives electrons </a:t>
            </a:r>
          </a:p>
          <a:p>
            <a:r>
              <a:rPr lang="en-US" dirty="0" smtClean="0"/>
              <a:t>Single </a:t>
            </a:r>
            <a:r>
              <a:rPr lang="en-US" dirty="0"/>
              <a:t>cell Cu-Zn battery produces a fixed voltage of 1.1 V</a:t>
            </a:r>
          </a:p>
          <a:p>
            <a:pPr lvl="1">
              <a:buFont typeface="Wingdings" panose="05000000000000000000" pitchFamily="2" charset="2"/>
              <a:buChar char="Ø"/>
            </a:pPr>
            <a:r>
              <a:rPr lang="en-US" dirty="0"/>
              <a:t>The chemistry of the reactants (Cu and Zn in this case) determines the output voltage, shelf life, and discharge characteristics of a battery</a:t>
            </a:r>
          </a:p>
          <a:p>
            <a:pPr lvl="1">
              <a:buFont typeface="Wingdings" panose="05000000000000000000" pitchFamily="2" charset="2"/>
              <a:buChar char="Ø"/>
            </a:pPr>
            <a:r>
              <a:rPr lang="en-US" dirty="0"/>
              <a:t>The capacity of a battery (lifetime </a:t>
            </a:r>
            <a:r>
              <a:rPr lang="en-US" dirty="0" smtClean="0"/>
              <a:t>current measured in A-h) </a:t>
            </a:r>
            <a:r>
              <a:rPr lang="en-US" dirty="0"/>
              <a:t>depends on the quantity of reactants in the cell</a:t>
            </a:r>
          </a:p>
          <a:p>
            <a:pPr lvl="1">
              <a:buFont typeface="Wingdings" panose="05000000000000000000" pitchFamily="2" charset="2"/>
              <a:buChar char="Ø"/>
            </a:pPr>
            <a:r>
              <a:rPr lang="en-US" dirty="0"/>
              <a:t>To </a:t>
            </a:r>
            <a:r>
              <a:rPr lang="en-US" dirty="0" smtClean="0"/>
              <a:t>produce </a:t>
            </a:r>
            <a:r>
              <a:rPr lang="en-US" dirty="0"/>
              <a:t>a higher voltage, commercial batteries consist of a combination of multiple </a:t>
            </a:r>
            <a:r>
              <a:rPr lang="en-US" dirty="0" smtClean="0"/>
              <a:t>cells connected in series</a:t>
            </a:r>
            <a:endParaRPr lang="en-US" dirty="0"/>
          </a:p>
          <a:p>
            <a:pPr marL="457200" lvl="1" indent="0">
              <a:buNone/>
            </a:pPr>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6313" y="1532937"/>
            <a:ext cx="4487487" cy="4663733"/>
          </a:xfrm>
          <a:prstGeom prst="rect">
            <a:avLst/>
          </a:prstGeom>
        </p:spPr>
      </p:pic>
      <p:sp>
        <p:nvSpPr>
          <p:cNvPr id="5" name="TextBox 4"/>
          <p:cNvSpPr txBox="1"/>
          <p:nvPr/>
        </p:nvSpPr>
        <p:spPr>
          <a:xfrm>
            <a:off x="7887766" y="6141442"/>
            <a:ext cx="2444580" cy="369332"/>
          </a:xfrm>
          <a:prstGeom prst="rect">
            <a:avLst/>
          </a:prstGeom>
          <a:noFill/>
        </p:spPr>
        <p:txBody>
          <a:bodyPr wrap="none" rtlCol="0">
            <a:spAutoFit/>
          </a:bodyPr>
          <a:lstStyle/>
          <a:p>
            <a:r>
              <a:rPr lang="en-US" dirty="0" smtClean="0"/>
              <a:t>Single cell Cu-Zn battery</a:t>
            </a:r>
            <a:endParaRPr lang="en-US" dirty="0"/>
          </a:p>
        </p:txBody>
      </p:sp>
      <p:sp>
        <p:nvSpPr>
          <p:cNvPr id="7" name="TextBox 6"/>
          <p:cNvSpPr txBox="1"/>
          <p:nvPr/>
        </p:nvSpPr>
        <p:spPr>
          <a:xfrm>
            <a:off x="5438704" y="6136138"/>
            <a:ext cx="1314591" cy="369332"/>
          </a:xfrm>
          <a:prstGeom prst="rect">
            <a:avLst/>
          </a:prstGeom>
          <a:noFill/>
        </p:spPr>
        <p:txBody>
          <a:bodyPr wrap="none" rtlCol="0">
            <a:spAutoFit/>
          </a:bodyPr>
          <a:lstStyle/>
          <a:p>
            <a:r>
              <a:rPr lang="en-US" dirty="0"/>
              <a:t>Source: </a:t>
            </a:r>
            <a:r>
              <a:rPr lang="en-US" dirty="0" smtClean="0"/>
              <a:t>[21]</a:t>
            </a:r>
            <a:endParaRPr lang="en-US" dirty="0"/>
          </a:p>
        </p:txBody>
      </p:sp>
    </p:spTree>
    <p:extLst>
      <p:ext uri="{BB962C8B-B14F-4D97-AF65-F5344CB8AC3E}">
        <p14:creationId xmlns:p14="http://schemas.microsoft.com/office/powerpoint/2010/main" val="3914801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32"/>
            <a:ext cx="10515600" cy="1325563"/>
          </a:xfrm>
        </p:spPr>
        <p:txBody>
          <a:bodyPr/>
          <a:lstStyle/>
          <a:p>
            <a:pPr algn="ctr"/>
            <a:r>
              <a:rPr lang="en-US" dirty="0" smtClean="0"/>
              <a:t>Production of Sunlight</a:t>
            </a:r>
            <a:endParaRPr lang="en-US" dirty="0"/>
          </a:p>
        </p:txBody>
      </p:sp>
      <p:sp>
        <p:nvSpPr>
          <p:cNvPr id="7" name="Content Placeholder 2"/>
          <p:cNvSpPr txBox="1">
            <a:spLocks/>
          </p:cNvSpPr>
          <p:nvPr/>
        </p:nvSpPr>
        <p:spPr>
          <a:xfrm>
            <a:off x="838200" y="1479665"/>
            <a:ext cx="5329844" cy="51455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t>The Sun is a 4.6 billion year old source of </a:t>
            </a:r>
            <a:r>
              <a:rPr lang="en-US" b="1" dirty="0" smtClean="0"/>
              <a:t>perpetual</a:t>
            </a:r>
            <a:r>
              <a:rPr lang="en-US" dirty="0" smtClean="0"/>
              <a:t> energy</a:t>
            </a:r>
          </a:p>
          <a:p>
            <a:pPr lvl="1"/>
            <a:r>
              <a:rPr lang="en-US" dirty="0" smtClean="0"/>
              <a:t>Heat and light are produced by transforming Hydrogen gas into Helium gas through a thermonuclear fusion reaction: </a:t>
            </a:r>
            <a:r>
              <a:rPr lang="en-US" baseline="30000" dirty="0" smtClean="0"/>
              <a:t>2</a:t>
            </a:r>
            <a:r>
              <a:rPr lang="en-US" dirty="0" smtClean="0"/>
              <a:t>H + </a:t>
            </a:r>
            <a:r>
              <a:rPr lang="en-US" baseline="30000" dirty="0" smtClean="0"/>
              <a:t>3</a:t>
            </a:r>
            <a:r>
              <a:rPr lang="en-US" dirty="0" smtClean="0"/>
              <a:t>H </a:t>
            </a:r>
            <a:r>
              <a:rPr lang="en-US" dirty="0" smtClean="0">
                <a:sym typeface="Wingdings" panose="05000000000000000000" pitchFamily="2" charset="2"/>
              </a:rPr>
              <a:t></a:t>
            </a:r>
            <a:r>
              <a:rPr lang="en-US" dirty="0" smtClean="0"/>
              <a:t> </a:t>
            </a:r>
            <a:r>
              <a:rPr lang="en-US" baseline="30000" dirty="0" smtClean="0"/>
              <a:t>4</a:t>
            </a:r>
            <a:r>
              <a:rPr lang="en-US" dirty="0" smtClean="0"/>
              <a:t>He + </a:t>
            </a:r>
            <a:r>
              <a:rPr lang="en-US" baseline="30000" dirty="0" smtClean="0"/>
              <a:t>1</a:t>
            </a:r>
            <a:r>
              <a:rPr lang="en-US" dirty="0" smtClean="0"/>
              <a:t>n + energy</a:t>
            </a:r>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smtClean="0"/>
          </a:p>
          <a:p>
            <a:pPr lvl="1"/>
            <a:r>
              <a:rPr lang="en-US" dirty="0" smtClean="0"/>
              <a:t>The Sun powers the wind, weather, ocean currents and is a source of energy for plants</a:t>
            </a:r>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smtClean="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6106" y="3770159"/>
            <a:ext cx="2355445" cy="1565983"/>
          </a:xfrm>
          <a:prstGeom prst="rect">
            <a:avLst/>
          </a:prstGeom>
        </p:spPr>
      </p:pic>
      <p:sp>
        <p:nvSpPr>
          <p:cNvPr id="3" name="TextBox 2"/>
          <p:cNvSpPr txBox="1"/>
          <p:nvPr/>
        </p:nvSpPr>
        <p:spPr>
          <a:xfrm>
            <a:off x="8171141" y="5655475"/>
            <a:ext cx="1197572" cy="369332"/>
          </a:xfrm>
          <a:prstGeom prst="rect">
            <a:avLst/>
          </a:prstGeom>
          <a:noFill/>
        </p:spPr>
        <p:txBody>
          <a:bodyPr wrap="none" rtlCol="0">
            <a:spAutoFit/>
          </a:bodyPr>
          <a:lstStyle/>
          <a:p>
            <a:r>
              <a:rPr lang="en-US" dirty="0"/>
              <a:t>Source: </a:t>
            </a:r>
            <a:r>
              <a:rPr lang="en-US" dirty="0" smtClean="0"/>
              <a:t>[2]</a:t>
            </a:r>
            <a:endParaRPr lang="en-US" dirty="0"/>
          </a:p>
        </p:txBody>
      </p:sp>
      <p:sp>
        <p:nvSpPr>
          <p:cNvPr id="4" name="TextBox 3"/>
          <p:cNvSpPr txBox="1"/>
          <p:nvPr/>
        </p:nvSpPr>
        <p:spPr>
          <a:xfrm>
            <a:off x="1522364" y="3949691"/>
            <a:ext cx="407484" cy="369332"/>
          </a:xfrm>
          <a:prstGeom prst="rect">
            <a:avLst/>
          </a:prstGeom>
          <a:noFill/>
        </p:spPr>
        <p:txBody>
          <a:bodyPr wrap="none" rtlCol="0">
            <a:spAutoFit/>
          </a:bodyPr>
          <a:lstStyle/>
          <a:p>
            <a:r>
              <a:rPr lang="en-US" baseline="30000" dirty="0"/>
              <a:t>2</a:t>
            </a:r>
            <a:r>
              <a:rPr lang="en-US" dirty="0"/>
              <a:t>H</a:t>
            </a:r>
          </a:p>
        </p:txBody>
      </p:sp>
      <p:sp>
        <p:nvSpPr>
          <p:cNvPr id="5" name="TextBox 4"/>
          <p:cNvSpPr txBox="1"/>
          <p:nvPr/>
        </p:nvSpPr>
        <p:spPr>
          <a:xfrm>
            <a:off x="1522364" y="4881802"/>
            <a:ext cx="407484" cy="369332"/>
          </a:xfrm>
          <a:prstGeom prst="rect">
            <a:avLst/>
          </a:prstGeom>
          <a:noFill/>
        </p:spPr>
        <p:txBody>
          <a:bodyPr wrap="none" rtlCol="0">
            <a:spAutoFit/>
          </a:bodyPr>
          <a:lstStyle/>
          <a:p>
            <a:r>
              <a:rPr lang="en-US" baseline="30000" dirty="0"/>
              <a:t>3</a:t>
            </a:r>
            <a:r>
              <a:rPr lang="en-US" dirty="0"/>
              <a:t>H</a:t>
            </a:r>
          </a:p>
        </p:txBody>
      </p:sp>
      <p:sp>
        <p:nvSpPr>
          <p:cNvPr id="8" name="TextBox 7"/>
          <p:cNvSpPr txBox="1"/>
          <p:nvPr/>
        </p:nvSpPr>
        <p:spPr>
          <a:xfrm>
            <a:off x="3860571" y="3770159"/>
            <a:ext cx="522900" cy="369332"/>
          </a:xfrm>
          <a:prstGeom prst="rect">
            <a:avLst/>
          </a:prstGeom>
          <a:noFill/>
        </p:spPr>
        <p:txBody>
          <a:bodyPr wrap="none" rtlCol="0">
            <a:spAutoFit/>
          </a:bodyPr>
          <a:lstStyle/>
          <a:p>
            <a:r>
              <a:rPr lang="en-US" baseline="30000" dirty="0"/>
              <a:t>4</a:t>
            </a:r>
            <a:r>
              <a:rPr lang="en-US" dirty="0"/>
              <a:t>He</a:t>
            </a:r>
          </a:p>
        </p:txBody>
      </p:sp>
      <p:sp>
        <p:nvSpPr>
          <p:cNvPr id="9" name="TextBox 8"/>
          <p:cNvSpPr txBox="1"/>
          <p:nvPr/>
        </p:nvSpPr>
        <p:spPr>
          <a:xfrm>
            <a:off x="3588329" y="4976702"/>
            <a:ext cx="385042" cy="369332"/>
          </a:xfrm>
          <a:prstGeom prst="rect">
            <a:avLst/>
          </a:prstGeom>
          <a:noFill/>
        </p:spPr>
        <p:txBody>
          <a:bodyPr wrap="none" rtlCol="0">
            <a:spAutoFit/>
          </a:bodyPr>
          <a:lstStyle/>
          <a:p>
            <a:r>
              <a:rPr lang="en-US" baseline="30000" dirty="0"/>
              <a:t>1</a:t>
            </a:r>
            <a:r>
              <a:rPr lang="en-US" dirty="0"/>
              <a:t>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996" y="1548054"/>
            <a:ext cx="4089862" cy="4089862"/>
          </a:xfrm>
          <a:prstGeom prst="rect">
            <a:avLst/>
          </a:prstGeom>
        </p:spPr>
      </p:pic>
    </p:spTree>
    <p:extLst>
      <p:ext uri="{BB962C8B-B14F-4D97-AF65-F5344CB8AC3E}">
        <p14:creationId xmlns:p14="http://schemas.microsoft.com/office/powerpoint/2010/main" val="1019189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Connecting Batteries in Series</a:t>
            </a:r>
            <a:endParaRPr lang="en-US" dirty="0"/>
          </a:p>
        </p:txBody>
      </p:sp>
      <p:sp>
        <p:nvSpPr>
          <p:cNvPr id="3" name="Content Placeholder 2"/>
          <p:cNvSpPr>
            <a:spLocks noGrp="1"/>
          </p:cNvSpPr>
          <p:nvPr>
            <p:ph idx="1"/>
          </p:nvPr>
        </p:nvSpPr>
        <p:spPr>
          <a:xfrm>
            <a:off x="838199" y="1687513"/>
            <a:ext cx="6028113" cy="4731929"/>
          </a:xfrm>
        </p:spPr>
        <p:txBody>
          <a:bodyPr>
            <a:normAutofit fontScale="85000" lnSpcReduction="20000"/>
          </a:bodyPr>
          <a:lstStyle/>
          <a:p>
            <a:r>
              <a:rPr lang="en-US" dirty="0" smtClean="0"/>
              <a:t>To connect batteries in series:</a:t>
            </a:r>
          </a:p>
          <a:p>
            <a:pPr marL="800100" lvl="2" indent="-342900">
              <a:spcBef>
                <a:spcPts val="1000"/>
              </a:spcBef>
              <a:buFont typeface="Wingdings" panose="05000000000000000000" pitchFamily="2" charset="2"/>
              <a:buChar char="Ø"/>
            </a:pPr>
            <a:r>
              <a:rPr lang="en-US" sz="2300" dirty="0" smtClean="0"/>
              <a:t>Connect </a:t>
            </a:r>
            <a:r>
              <a:rPr lang="en-US" sz="2300" dirty="0"/>
              <a:t>the negative terminal of one battery to the positive terminal of the next battery, for as many batteries as are in the series string</a:t>
            </a:r>
          </a:p>
          <a:p>
            <a:r>
              <a:rPr lang="en-US" dirty="0" smtClean="0"/>
              <a:t>Because there is only one path for the current to flow, the same current flows through all batteries</a:t>
            </a:r>
          </a:p>
          <a:p>
            <a:r>
              <a:rPr lang="en-US" dirty="0" smtClean="0"/>
              <a:t>For batteries of similar capacity and voltage connected in series, the circuit voltage is the sum of the individual battery voltages, and the circuit capacity is the same as the capacity of the individual batteries</a:t>
            </a:r>
          </a:p>
          <a:p>
            <a:r>
              <a:rPr lang="en-US" dirty="0" smtClean="0"/>
              <a:t>If batteries or cells with different capacities are connected in series, the capacity of the string is limited by the lowest-capacity battery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6312" y="1687513"/>
            <a:ext cx="4474413" cy="3203575"/>
          </a:xfrm>
          <a:prstGeom prst="rect">
            <a:avLst/>
          </a:prstGeom>
        </p:spPr>
      </p:pic>
      <p:sp>
        <p:nvSpPr>
          <p:cNvPr id="4" name="TextBox 3"/>
          <p:cNvSpPr txBox="1"/>
          <p:nvPr/>
        </p:nvSpPr>
        <p:spPr>
          <a:xfrm>
            <a:off x="6867449" y="4879250"/>
            <a:ext cx="4473276" cy="1138773"/>
          </a:xfrm>
          <a:prstGeom prst="rect">
            <a:avLst/>
          </a:prstGeom>
          <a:noFill/>
        </p:spPr>
        <p:txBody>
          <a:bodyPr wrap="none" rtlCol="0">
            <a:spAutoFit/>
          </a:bodyPr>
          <a:lstStyle/>
          <a:p>
            <a:r>
              <a:rPr lang="en-US" sz="1600" dirty="0" smtClean="0"/>
              <a:t>Two 12 V batteries of capacity 150 A-h connected</a:t>
            </a:r>
          </a:p>
          <a:p>
            <a:r>
              <a:rPr lang="en-US" sz="1600" dirty="0"/>
              <a:t>i</a:t>
            </a:r>
            <a:r>
              <a:rPr lang="en-US" sz="1600" dirty="0" smtClean="0"/>
              <a:t>n series yield collectively 24 V and capacity 150 A-h</a:t>
            </a:r>
          </a:p>
          <a:p>
            <a:endParaRPr lang="en-US" dirty="0" smtClean="0"/>
          </a:p>
          <a:p>
            <a:endParaRPr lang="en-US" dirty="0"/>
          </a:p>
        </p:txBody>
      </p:sp>
      <p:sp>
        <p:nvSpPr>
          <p:cNvPr id="6" name="TextBox 5"/>
          <p:cNvSpPr txBox="1"/>
          <p:nvPr/>
        </p:nvSpPr>
        <p:spPr>
          <a:xfrm>
            <a:off x="10026134" y="6050110"/>
            <a:ext cx="1314591" cy="369332"/>
          </a:xfrm>
          <a:prstGeom prst="rect">
            <a:avLst/>
          </a:prstGeom>
          <a:noFill/>
        </p:spPr>
        <p:txBody>
          <a:bodyPr wrap="none" rtlCol="0">
            <a:spAutoFit/>
          </a:bodyPr>
          <a:lstStyle/>
          <a:p>
            <a:r>
              <a:rPr lang="en-US" dirty="0" smtClean="0"/>
              <a:t>Source: [22]</a:t>
            </a:r>
            <a:endParaRPr lang="en-US" dirty="0"/>
          </a:p>
        </p:txBody>
      </p:sp>
    </p:spTree>
    <p:extLst>
      <p:ext uri="{BB962C8B-B14F-4D97-AF65-F5344CB8AC3E}">
        <p14:creationId xmlns:p14="http://schemas.microsoft.com/office/powerpoint/2010/main" val="394454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Connecting Batteries in Parallel</a:t>
            </a:r>
            <a:endParaRPr lang="en-US" dirty="0"/>
          </a:p>
        </p:txBody>
      </p:sp>
      <p:sp>
        <p:nvSpPr>
          <p:cNvPr id="3" name="Content Placeholder 2"/>
          <p:cNvSpPr>
            <a:spLocks noGrp="1"/>
          </p:cNvSpPr>
          <p:nvPr>
            <p:ph idx="1"/>
          </p:nvPr>
        </p:nvSpPr>
        <p:spPr>
          <a:xfrm>
            <a:off x="838200" y="1609929"/>
            <a:ext cx="6028113" cy="4500360"/>
          </a:xfrm>
        </p:spPr>
        <p:txBody>
          <a:bodyPr>
            <a:noAutofit/>
          </a:bodyPr>
          <a:lstStyle/>
          <a:p>
            <a:r>
              <a:rPr lang="en-US" sz="2200" dirty="0" smtClean="0"/>
              <a:t>To connect batteries in parallel:</a:t>
            </a:r>
          </a:p>
          <a:p>
            <a:pPr marL="800100" lvl="2" indent="-342900">
              <a:spcBef>
                <a:spcPts val="1000"/>
              </a:spcBef>
              <a:buFont typeface="Wingdings" panose="05000000000000000000" pitchFamily="2" charset="2"/>
              <a:buChar char="Ø"/>
            </a:pPr>
            <a:r>
              <a:rPr lang="en-US" dirty="0" smtClean="0"/>
              <a:t>Connect all the positive terminals together and all the negative terminals together</a:t>
            </a:r>
            <a:endParaRPr lang="en-US" dirty="0"/>
          </a:p>
          <a:p>
            <a:r>
              <a:rPr lang="en-US" sz="2200" dirty="0" smtClean="0"/>
              <a:t>Batteries connected in parallel provide more than one path for the current to flow, so currents add together at the common connections</a:t>
            </a:r>
          </a:p>
          <a:p>
            <a:r>
              <a:rPr lang="en-US" sz="2200" dirty="0" smtClean="0"/>
              <a:t>The current of the parallel circuit is the sum of the currents from the individual batteries</a:t>
            </a:r>
          </a:p>
          <a:p>
            <a:pPr lvl="1">
              <a:buFont typeface="Wingdings" panose="05000000000000000000" pitchFamily="2" charset="2"/>
              <a:buChar char="Ø"/>
            </a:pPr>
            <a:r>
              <a:rPr lang="en-US" sz="2000" dirty="0" smtClean="0"/>
              <a:t>The </a:t>
            </a:r>
            <a:r>
              <a:rPr lang="en-US" sz="2000" dirty="0"/>
              <a:t>overall capacity is the sum of the capacities of each battery</a:t>
            </a:r>
          </a:p>
          <a:p>
            <a:r>
              <a:rPr lang="en-US" sz="2200" dirty="0" smtClean="0"/>
              <a:t>The voltage across the circuit is the same as the voltage across the individual batteries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2904" y="1609929"/>
            <a:ext cx="3514304" cy="3790351"/>
          </a:xfrm>
          <a:prstGeom prst="rect">
            <a:avLst/>
          </a:prstGeom>
        </p:spPr>
      </p:pic>
      <p:sp>
        <p:nvSpPr>
          <p:cNvPr id="5" name="TextBox 4"/>
          <p:cNvSpPr txBox="1"/>
          <p:nvPr/>
        </p:nvSpPr>
        <p:spPr>
          <a:xfrm>
            <a:off x="6880524" y="5400280"/>
            <a:ext cx="4602094" cy="1138773"/>
          </a:xfrm>
          <a:prstGeom prst="rect">
            <a:avLst/>
          </a:prstGeom>
          <a:noFill/>
        </p:spPr>
        <p:txBody>
          <a:bodyPr wrap="none" rtlCol="0">
            <a:spAutoFit/>
          </a:bodyPr>
          <a:lstStyle/>
          <a:p>
            <a:r>
              <a:rPr lang="en-US" sz="1600" dirty="0" smtClean="0"/>
              <a:t>Two 12 V batteries of capacity 150 A-h connected</a:t>
            </a:r>
          </a:p>
          <a:p>
            <a:r>
              <a:rPr lang="en-US" sz="1600" dirty="0"/>
              <a:t>i</a:t>
            </a:r>
            <a:r>
              <a:rPr lang="en-US" sz="1600" dirty="0" smtClean="0"/>
              <a:t>n parallel yield collectively 12 V and capacity 300 A-h</a:t>
            </a:r>
          </a:p>
          <a:p>
            <a:endParaRPr lang="en-US" dirty="0" smtClean="0"/>
          </a:p>
          <a:p>
            <a:endParaRPr lang="en-US" dirty="0"/>
          </a:p>
        </p:txBody>
      </p:sp>
      <p:sp>
        <p:nvSpPr>
          <p:cNvPr id="6" name="TextBox 5"/>
          <p:cNvSpPr txBox="1"/>
          <p:nvPr/>
        </p:nvSpPr>
        <p:spPr>
          <a:xfrm>
            <a:off x="838200" y="5785000"/>
            <a:ext cx="1314591" cy="369332"/>
          </a:xfrm>
          <a:prstGeom prst="rect">
            <a:avLst/>
          </a:prstGeom>
          <a:noFill/>
        </p:spPr>
        <p:txBody>
          <a:bodyPr wrap="none" rtlCol="0">
            <a:spAutoFit/>
          </a:bodyPr>
          <a:lstStyle/>
          <a:p>
            <a:r>
              <a:rPr lang="en-US" dirty="0" smtClean="0"/>
              <a:t>Source: [22]</a:t>
            </a:r>
            <a:endParaRPr lang="en-US" dirty="0"/>
          </a:p>
        </p:txBody>
      </p:sp>
    </p:spTree>
    <p:extLst>
      <p:ext uri="{BB962C8B-B14F-4D97-AF65-F5344CB8AC3E}">
        <p14:creationId xmlns:p14="http://schemas.microsoft.com/office/powerpoint/2010/main" val="2651909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Connecting Batteries in Series and Parallel</a:t>
            </a:r>
            <a:endParaRPr lang="en-US" dirty="0"/>
          </a:p>
        </p:txBody>
      </p:sp>
      <p:sp>
        <p:nvSpPr>
          <p:cNvPr id="3" name="Content Placeholder 2"/>
          <p:cNvSpPr>
            <a:spLocks noGrp="1"/>
          </p:cNvSpPr>
          <p:nvPr>
            <p:ph idx="1"/>
          </p:nvPr>
        </p:nvSpPr>
        <p:spPr>
          <a:xfrm>
            <a:off x="838200" y="1690688"/>
            <a:ext cx="10317480" cy="4351338"/>
          </a:xfrm>
        </p:spPr>
        <p:txBody>
          <a:bodyPr>
            <a:normAutofit/>
          </a:bodyPr>
          <a:lstStyle/>
          <a:p>
            <a:pPr marL="0" indent="0">
              <a:buClr>
                <a:schemeClr val="accent3"/>
              </a:buClr>
              <a:buNone/>
              <a:defRPr/>
            </a:pPr>
            <a:r>
              <a:rPr lang="en-US" kern="0" dirty="0" smtClean="0"/>
              <a:t>Series </a:t>
            </a:r>
            <a:r>
              <a:rPr lang="en-US" kern="0" dirty="0"/>
              <a:t>and parallel connections can be combined to produce a desired system voltage level and </a:t>
            </a:r>
            <a:r>
              <a:rPr lang="en-US" kern="0" dirty="0" smtClean="0"/>
              <a:t>capacity</a:t>
            </a:r>
            <a:endParaRPr lang="en-US" kern="0" dirty="0"/>
          </a:p>
          <a:p>
            <a:pPr marL="0" indent="0">
              <a:buClr>
                <a:schemeClr val="accent3"/>
              </a:buClr>
              <a:buNone/>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314" y="2684932"/>
            <a:ext cx="3762498" cy="2912902"/>
          </a:xfrm>
          <a:prstGeom prst="rect">
            <a:avLst/>
          </a:prstGeom>
        </p:spPr>
      </p:pic>
      <p:sp>
        <p:nvSpPr>
          <p:cNvPr id="6" name="TextBox 5"/>
          <p:cNvSpPr txBox="1"/>
          <p:nvPr/>
        </p:nvSpPr>
        <p:spPr>
          <a:xfrm>
            <a:off x="4902926" y="2831306"/>
            <a:ext cx="6450874" cy="2862322"/>
          </a:xfrm>
          <a:prstGeom prst="rect">
            <a:avLst/>
          </a:prstGeom>
          <a:noFill/>
        </p:spPr>
        <p:txBody>
          <a:bodyPr wrap="square" rtlCol="0">
            <a:spAutoFit/>
          </a:bodyPr>
          <a:lstStyle/>
          <a:p>
            <a:r>
              <a:rPr lang="en-US" sz="2400" dirty="0" smtClean="0"/>
              <a:t>The voltage across the shown battery bank is 24 V</a:t>
            </a:r>
          </a:p>
          <a:p>
            <a:pPr marL="742950" lvl="1" indent="-285750">
              <a:buFont typeface="Wingdings" panose="05000000000000000000" pitchFamily="2" charset="2"/>
              <a:buChar char="Ø"/>
            </a:pPr>
            <a:r>
              <a:rPr lang="en-US" sz="2400" dirty="0" smtClean="0"/>
              <a:t>You can equivalently replace each series combination of 12 V batteries with a 24 V battery and think of this system as two 24 V batteries connected in parallel</a:t>
            </a:r>
            <a:endParaRPr lang="en-US" sz="2400" dirty="0"/>
          </a:p>
          <a:p>
            <a:r>
              <a:rPr lang="en-US" sz="2400" dirty="0" smtClean="0"/>
              <a:t>The battery bank’s overall capacity is 300 A-h</a:t>
            </a:r>
          </a:p>
          <a:p>
            <a:endParaRPr lang="en-US" dirty="0" smtClean="0"/>
          </a:p>
          <a:p>
            <a:endParaRPr lang="en-US" dirty="0"/>
          </a:p>
        </p:txBody>
      </p:sp>
      <p:sp>
        <p:nvSpPr>
          <p:cNvPr id="7" name="TextBox 6"/>
          <p:cNvSpPr txBox="1"/>
          <p:nvPr/>
        </p:nvSpPr>
        <p:spPr>
          <a:xfrm>
            <a:off x="838200" y="5693628"/>
            <a:ext cx="1314591" cy="369332"/>
          </a:xfrm>
          <a:prstGeom prst="rect">
            <a:avLst/>
          </a:prstGeom>
          <a:noFill/>
        </p:spPr>
        <p:txBody>
          <a:bodyPr wrap="none" rtlCol="0">
            <a:spAutoFit/>
          </a:bodyPr>
          <a:lstStyle/>
          <a:p>
            <a:r>
              <a:rPr lang="en-US" dirty="0" smtClean="0"/>
              <a:t>Source: [22]</a:t>
            </a:r>
            <a:endParaRPr lang="en-US" dirty="0"/>
          </a:p>
        </p:txBody>
      </p:sp>
    </p:spTree>
    <p:extLst>
      <p:ext uri="{BB962C8B-B14F-4D97-AF65-F5344CB8AC3E}">
        <p14:creationId xmlns:p14="http://schemas.microsoft.com/office/powerpoint/2010/main" val="3738301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Batteries</a:t>
            </a:r>
            <a:endParaRPr lang="en-US" dirty="0"/>
          </a:p>
        </p:txBody>
      </p:sp>
      <p:sp>
        <p:nvSpPr>
          <p:cNvPr id="3" name="Content Placeholder 2"/>
          <p:cNvSpPr>
            <a:spLocks noGrp="1"/>
          </p:cNvSpPr>
          <p:nvPr>
            <p:ph idx="1"/>
          </p:nvPr>
        </p:nvSpPr>
        <p:spPr>
          <a:xfrm>
            <a:off x="838200" y="1480455"/>
            <a:ext cx="10226040" cy="4548460"/>
          </a:xfrm>
        </p:spPr>
        <p:txBody>
          <a:bodyPr>
            <a:normAutofit fontScale="92500" lnSpcReduction="20000"/>
          </a:bodyPr>
          <a:lstStyle/>
          <a:p>
            <a:r>
              <a:rPr lang="en-US" dirty="0" smtClean="0"/>
              <a:t>Starting Battery</a:t>
            </a:r>
          </a:p>
          <a:p>
            <a:pPr lvl="1">
              <a:buFont typeface="Wingdings" panose="05000000000000000000" pitchFamily="2" charset="2"/>
              <a:buChar char="Ø"/>
            </a:pPr>
            <a:r>
              <a:rPr lang="en-US" dirty="0" smtClean="0"/>
              <a:t>Use of multiple cells in the shape of thin plates to maximize surface area</a:t>
            </a:r>
          </a:p>
          <a:p>
            <a:pPr lvl="1">
              <a:buFont typeface="Wingdings" panose="05000000000000000000" pitchFamily="2" charset="2"/>
              <a:buChar char="Ø"/>
            </a:pPr>
            <a:r>
              <a:rPr lang="en-US" dirty="0"/>
              <a:t>Y</a:t>
            </a:r>
            <a:r>
              <a:rPr lang="en-US" dirty="0" smtClean="0"/>
              <a:t>ields a high </a:t>
            </a:r>
            <a:r>
              <a:rPr lang="en-US" dirty="0"/>
              <a:t>starting current but </a:t>
            </a:r>
            <a:r>
              <a:rPr lang="en-US" dirty="0" smtClean="0"/>
              <a:t>the plates are prone to warping if the </a:t>
            </a:r>
            <a:r>
              <a:rPr lang="en-US" dirty="0"/>
              <a:t>battery is </a:t>
            </a:r>
            <a:r>
              <a:rPr lang="en-US" dirty="0" smtClean="0"/>
              <a:t>cycled</a:t>
            </a:r>
          </a:p>
          <a:p>
            <a:pPr lvl="1">
              <a:buFont typeface="Wingdings" panose="05000000000000000000" pitchFamily="2" charset="2"/>
              <a:buChar char="Ø"/>
            </a:pPr>
            <a:r>
              <a:rPr lang="en-US" dirty="0"/>
              <a:t>For </a:t>
            </a:r>
            <a:r>
              <a:rPr lang="en-US" dirty="0" smtClean="0"/>
              <a:t>applications requiring high </a:t>
            </a:r>
            <a:r>
              <a:rPr lang="en-US" dirty="0"/>
              <a:t>cranking power, not deep </a:t>
            </a:r>
            <a:r>
              <a:rPr lang="en-US" dirty="0" smtClean="0"/>
              <a:t>cycling</a:t>
            </a:r>
          </a:p>
          <a:p>
            <a:pPr lvl="2">
              <a:buFont typeface="Courier New" panose="02070309020205020404" pitchFamily="49" charset="0"/>
              <a:buChar char="o"/>
            </a:pPr>
            <a:r>
              <a:rPr lang="en-US" dirty="0" smtClean="0"/>
              <a:t>Suited for back-up generators</a:t>
            </a:r>
            <a:endParaRPr lang="en-US" dirty="0"/>
          </a:p>
          <a:p>
            <a:pPr lvl="1">
              <a:buFont typeface="Wingdings" panose="05000000000000000000" pitchFamily="2" charset="2"/>
              <a:buChar char="Ø"/>
            </a:pPr>
            <a:r>
              <a:rPr lang="en-US" dirty="0" smtClean="0"/>
              <a:t>Not </a:t>
            </a:r>
            <a:r>
              <a:rPr lang="en-US" dirty="0"/>
              <a:t>recommended for </a:t>
            </a:r>
            <a:r>
              <a:rPr lang="en-US" dirty="0" smtClean="0"/>
              <a:t>storing energy in </a:t>
            </a:r>
            <a:r>
              <a:rPr lang="en-US" dirty="0"/>
              <a:t>hybrid </a:t>
            </a:r>
            <a:r>
              <a:rPr lang="en-US" dirty="0" smtClean="0"/>
              <a:t>systems </a:t>
            </a:r>
          </a:p>
          <a:p>
            <a:r>
              <a:rPr lang="en-US" dirty="0" smtClean="0"/>
              <a:t>Deep Cycle Battery</a:t>
            </a:r>
          </a:p>
          <a:p>
            <a:pPr lvl="1">
              <a:buFont typeface="Wingdings" panose="05000000000000000000" pitchFamily="2" charset="2"/>
              <a:buChar char="Ø"/>
            </a:pPr>
            <a:r>
              <a:rPr lang="en-US" dirty="0"/>
              <a:t>Uses thicker plates and the active material that holds the charge is denser to increase cycle life</a:t>
            </a:r>
          </a:p>
          <a:p>
            <a:pPr lvl="1">
              <a:buFont typeface="Wingdings" panose="05000000000000000000" pitchFamily="2" charset="2"/>
              <a:buChar char="Ø"/>
            </a:pPr>
            <a:r>
              <a:rPr lang="en-US" dirty="0"/>
              <a:t>Designed to have the majority of the capacity used before being recharged </a:t>
            </a:r>
          </a:p>
          <a:p>
            <a:pPr lvl="1">
              <a:buFont typeface="Wingdings" panose="05000000000000000000" pitchFamily="2" charset="2"/>
              <a:buChar char="Ø"/>
            </a:pPr>
            <a:r>
              <a:rPr lang="en-US" dirty="0"/>
              <a:t>Best suited for use with inverters</a:t>
            </a:r>
          </a:p>
          <a:p>
            <a:r>
              <a:rPr lang="en-US" dirty="0" smtClean="0"/>
              <a:t>Dual Purpose Battery</a:t>
            </a:r>
          </a:p>
          <a:p>
            <a:pPr lvl="1">
              <a:buFont typeface="Wingdings" panose="05000000000000000000" pitchFamily="2" charset="2"/>
              <a:buChar char="Ø"/>
            </a:pPr>
            <a:r>
              <a:rPr lang="en-US" dirty="0" smtClean="0"/>
              <a:t>Compromise between the two types of batteries, though it is better to use a battery as specific as possible to the application of interest</a:t>
            </a:r>
          </a:p>
        </p:txBody>
      </p:sp>
      <p:sp>
        <p:nvSpPr>
          <p:cNvPr id="4" name="TextBox 3"/>
          <p:cNvSpPr txBox="1"/>
          <p:nvPr/>
        </p:nvSpPr>
        <p:spPr>
          <a:xfrm>
            <a:off x="838200" y="6176963"/>
            <a:ext cx="1314591" cy="369332"/>
          </a:xfrm>
          <a:prstGeom prst="rect">
            <a:avLst/>
          </a:prstGeom>
          <a:noFill/>
        </p:spPr>
        <p:txBody>
          <a:bodyPr wrap="none" rtlCol="0">
            <a:spAutoFit/>
          </a:bodyPr>
          <a:lstStyle/>
          <a:p>
            <a:r>
              <a:rPr lang="en-US" dirty="0"/>
              <a:t>Source: </a:t>
            </a:r>
            <a:r>
              <a:rPr lang="en-US" dirty="0" smtClean="0"/>
              <a:t>[23]</a:t>
            </a:r>
            <a:endParaRPr lang="en-US" dirty="0"/>
          </a:p>
        </p:txBody>
      </p:sp>
    </p:spTree>
    <p:extLst>
      <p:ext uri="{BB962C8B-B14F-4D97-AF65-F5344CB8AC3E}">
        <p14:creationId xmlns:p14="http://schemas.microsoft.com/office/powerpoint/2010/main" val="2264656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662"/>
            <a:ext cx="10515600" cy="1325563"/>
          </a:xfrm>
        </p:spPr>
        <p:txBody>
          <a:bodyPr/>
          <a:lstStyle/>
          <a:p>
            <a:pPr algn="ctr"/>
            <a:r>
              <a:rPr lang="en-US" dirty="0" smtClean="0"/>
              <a:t>Examples of Solar Installations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7506" y="1389759"/>
            <a:ext cx="3150134" cy="2523864"/>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34" y="1378397"/>
            <a:ext cx="3954212" cy="20328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34" y="3491345"/>
            <a:ext cx="3956858" cy="29676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506" y="4022382"/>
            <a:ext cx="3652058" cy="24366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8423" y="1389759"/>
            <a:ext cx="3365152" cy="2523864"/>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0078" y="4022382"/>
            <a:ext cx="2913497" cy="2436607"/>
          </a:xfrm>
          <a:prstGeom prst="rect">
            <a:avLst/>
          </a:prstGeom>
        </p:spPr>
      </p:pic>
    </p:spTree>
    <p:extLst>
      <p:ext uri="{BB962C8B-B14F-4D97-AF65-F5344CB8AC3E}">
        <p14:creationId xmlns:p14="http://schemas.microsoft.com/office/powerpoint/2010/main" val="2043950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Concentrating Solar Power Systems</a:t>
            </a:r>
            <a:endParaRPr lang="en-US" dirty="0"/>
          </a:p>
        </p:txBody>
      </p:sp>
      <p:sp>
        <p:nvSpPr>
          <p:cNvPr id="3" name="Content Placeholder 2"/>
          <p:cNvSpPr>
            <a:spLocks noGrp="1"/>
          </p:cNvSpPr>
          <p:nvPr>
            <p:ph idx="1"/>
          </p:nvPr>
        </p:nvSpPr>
        <p:spPr>
          <a:xfrm>
            <a:off x="2318904" y="1533933"/>
            <a:ext cx="7554191" cy="5024809"/>
          </a:xfrm>
        </p:spPr>
        <p:txBody>
          <a:bodyPr>
            <a:normAutofit fontScale="70000" lnSpcReduction="20000"/>
          </a:bodyPr>
          <a:lstStyle/>
          <a:p>
            <a:r>
              <a:rPr lang="en-US" sz="4200" dirty="0" smtClean="0"/>
              <a:t>Principle</a:t>
            </a:r>
          </a:p>
          <a:p>
            <a:pPr lvl="1">
              <a:buFont typeface="Wingdings" panose="05000000000000000000" pitchFamily="2" charset="2"/>
              <a:buChar char="Ø"/>
            </a:pPr>
            <a:r>
              <a:rPr lang="en-US" sz="2800" dirty="0"/>
              <a:t>Electricity generated with heat, not light</a:t>
            </a:r>
          </a:p>
          <a:p>
            <a:pPr lvl="1">
              <a:buFont typeface="Wingdings" panose="05000000000000000000" pitchFamily="2" charset="2"/>
              <a:buChar char="Ø"/>
            </a:pPr>
            <a:r>
              <a:rPr lang="en-US" sz="2800" dirty="0"/>
              <a:t>Use of mirrors and lenses to concentrate and focus sunlight onto a thermal receiver, which absorbs and converts sunlight into heat</a:t>
            </a:r>
          </a:p>
          <a:p>
            <a:pPr lvl="1">
              <a:buFont typeface="Wingdings" panose="05000000000000000000" pitchFamily="2" charset="2"/>
              <a:buChar char="Ø"/>
            </a:pPr>
            <a:r>
              <a:rPr lang="en-US" sz="2800" dirty="0" smtClean="0"/>
              <a:t>Pressurized steam spins </a:t>
            </a:r>
            <a:r>
              <a:rPr lang="en-US" sz="2800" dirty="0"/>
              <a:t>a turbine to produce </a:t>
            </a:r>
            <a:r>
              <a:rPr lang="en-US" sz="2800" dirty="0" smtClean="0"/>
              <a:t>electricity</a:t>
            </a:r>
          </a:p>
          <a:p>
            <a:pPr lvl="1">
              <a:buFont typeface="Wingdings" panose="05000000000000000000" pitchFamily="2" charset="2"/>
              <a:buChar char="Ø"/>
            </a:pPr>
            <a:r>
              <a:rPr lang="en-US" sz="2800" dirty="0" smtClean="0"/>
              <a:t>Over 1,400 MW installed capacity in the US</a:t>
            </a:r>
          </a:p>
          <a:p>
            <a:r>
              <a:rPr lang="en-US" sz="4200" dirty="0" smtClean="0"/>
              <a:t>Requirements</a:t>
            </a:r>
          </a:p>
          <a:p>
            <a:pPr lvl="1">
              <a:buFont typeface="Wingdings" panose="05000000000000000000" pitchFamily="2" charset="2"/>
              <a:buChar char="Ø"/>
            </a:pPr>
            <a:r>
              <a:rPr lang="en-US" sz="2800" dirty="0" smtClean="0"/>
              <a:t>Exposure to high </a:t>
            </a:r>
            <a:r>
              <a:rPr lang="en-US" sz="2800" dirty="0"/>
              <a:t>direct </a:t>
            </a:r>
            <a:r>
              <a:rPr lang="en-US" sz="2800" dirty="0" smtClean="0"/>
              <a:t>solar </a:t>
            </a:r>
            <a:r>
              <a:rPr lang="en-US" sz="2800" dirty="0"/>
              <a:t>radiation</a:t>
            </a:r>
          </a:p>
          <a:p>
            <a:pPr lvl="1">
              <a:buFont typeface="Wingdings" panose="05000000000000000000" pitchFamily="2" charset="2"/>
              <a:buChar char="Ø"/>
            </a:pPr>
            <a:r>
              <a:rPr lang="en-US" sz="2800" dirty="0" smtClean="0"/>
              <a:t>5 to 10 acres of land per MW of capacity</a:t>
            </a:r>
          </a:p>
          <a:p>
            <a:pPr lvl="1">
              <a:buFont typeface="Wingdings" panose="05000000000000000000" pitchFamily="2" charset="2"/>
              <a:buChar char="Ø"/>
            </a:pPr>
            <a:r>
              <a:rPr lang="en-US" sz="2800" dirty="0" smtClean="0"/>
              <a:t>Access to water resources for cooling</a:t>
            </a:r>
          </a:p>
          <a:p>
            <a:pPr lvl="1">
              <a:buFont typeface="Wingdings" panose="05000000000000000000" pitchFamily="2" charset="2"/>
              <a:buChar char="Ø"/>
            </a:pPr>
            <a:r>
              <a:rPr lang="en-US" sz="2800" dirty="0" smtClean="0"/>
              <a:t>Proximity to transmission grid</a:t>
            </a:r>
          </a:p>
          <a:p>
            <a:r>
              <a:rPr lang="en-US" sz="4200" dirty="0" smtClean="0"/>
              <a:t>Types of designs</a:t>
            </a:r>
          </a:p>
          <a:p>
            <a:pPr lvl="1">
              <a:buFont typeface="Wingdings" panose="05000000000000000000" pitchFamily="2" charset="2"/>
              <a:buChar char="Ø"/>
            </a:pPr>
            <a:r>
              <a:rPr lang="en-US" sz="2900" dirty="0" smtClean="0"/>
              <a:t>Parabolic Through System</a:t>
            </a:r>
          </a:p>
          <a:p>
            <a:pPr lvl="1">
              <a:buFont typeface="Wingdings" panose="05000000000000000000" pitchFamily="2" charset="2"/>
              <a:buChar char="Ø"/>
            </a:pPr>
            <a:r>
              <a:rPr lang="en-US" sz="2900" dirty="0" smtClean="0"/>
              <a:t>Compact Linear Fresnel Reflector</a:t>
            </a:r>
          </a:p>
          <a:p>
            <a:pPr lvl="1">
              <a:buFont typeface="Wingdings" panose="05000000000000000000" pitchFamily="2" charset="2"/>
              <a:buChar char="Ø"/>
            </a:pPr>
            <a:r>
              <a:rPr lang="en-US" sz="2900" dirty="0" smtClean="0"/>
              <a:t>Power Tower</a:t>
            </a:r>
          </a:p>
          <a:p>
            <a:pPr lvl="1">
              <a:buFont typeface="Wingdings" panose="05000000000000000000" pitchFamily="2" charset="2"/>
              <a:buChar char="Ø"/>
            </a:pPr>
            <a:r>
              <a:rPr lang="en-US" sz="2900" dirty="0" smtClean="0"/>
              <a:t>Dish-Engine</a:t>
            </a:r>
          </a:p>
          <a:p>
            <a:pPr marL="457200" lvl="1" indent="0">
              <a:buNone/>
            </a:pPr>
            <a:endParaRPr lang="en-US" sz="1600" dirty="0" smtClean="0"/>
          </a:p>
          <a:p>
            <a:endParaRPr lang="en-US" dirty="0"/>
          </a:p>
        </p:txBody>
      </p:sp>
    </p:spTree>
    <p:extLst>
      <p:ext uri="{BB962C8B-B14F-4D97-AF65-F5344CB8AC3E}">
        <p14:creationId xmlns:p14="http://schemas.microsoft.com/office/powerpoint/2010/main" val="2326599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Parabolic </a:t>
            </a:r>
            <a:r>
              <a:rPr lang="en-US" dirty="0" smtClean="0"/>
              <a:t>Trough Systems</a:t>
            </a:r>
            <a:endParaRPr lang="en-US" dirty="0"/>
          </a:p>
        </p:txBody>
      </p:sp>
      <p:sp>
        <p:nvSpPr>
          <p:cNvPr id="3" name="Content Placeholder 2"/>
          <p:cNvSpPr>
            <a:spLocks noGrp="1"/>
          </p:cNvSpPr>
          <p:nvPr>
            <p:ph idx="1"/>
          </p:nvPr>
        </p:nvSpPr>
        <p:spPr>
          <a:xfrm>
            <a:off x="838200" y="1487978"/>
            <a:ext cx="5396345" cy="4405746"/>
          </a:xfrm>
        </p:spPr>
        <p:txBody>
          <a:bodyPr>
            <a:normAutofit fontScale="77500" lnSpcReduction="20000"/>
          </a:bodyPr>
          <a:lstStyle/>
          <a:p>
            <a:r>
              <a:rPr lang="en-US" dirty="0" smtClean="0"/>
              <a:t>Curved </a:t>
            </a:r>
            <a:r>
              <a:rPr lang="en-US" dirty="0"/>
              <a:t>mirrors </a:t>
            </a:r>
            <a:r>
              <a:rPr lang="en-US" dirty="0" smtClean="0"/>
              <a:t>focus sunlight onto </a:t>
            </a:r>
            <a:r>
              <a:rPr lang="en-US" dirty="0"/>
              <a:t>a receiver tube that runs down the center of a </a:t>
            </a:r>
            <a:r>
              <a:rPr lang="en-US" dirty="0" smtClean="0"/>
              <a:t>trough</a:t>
            </a:r>
          </a:p>
          <a:p>
            <a:r>
              <a:rPr lang="en-US" dirty="0"/>
              <a:t>In the receiver tube, a high-temperature heat transfer fluid (such as a synthetic oil) absorbs the sun’s energy, reaching temperatures of 750°F or even higher, and passes through a heat exchanger to heat </a:t>
            </a:r>
            <a:r>
              <a:rPr lang="en-US" dirty="0" smtClean="0"/>
              <a:t>water</a:t>
            </a:r>
          </a:p>
          <a:p>
            <a:r>
              <a:rPr lang="en-US" dirty="0" smtClean="0"/>
              <a:t>Steam turbine power system produces electricity</a:t>
            </a:r>
          </a:p>
          <a:p>
            <a:r>
              <a:rPr lang="en-US" dirty="0" smtClean="0"/>
              <a:t>Modular and scalable design</a:t>
            </a:r>
          </a:p>
          <a:p>
            <a:r>
              <a:rPr lang="en-US" dirty="0" smtClean="0"/>
              <a:t>Widely used since mid 1980’s</a:t>
            </a:r>
          </a:p>
          <a:p>
            <a:pPr lvl="1">
              <a:buFont typeface="Wingdings" panose="05000000000000000000" pitchFamily="2" charset="2"/>
              <a:buChar char="Ø"/>
            </a:pPr>
            <a:r>
              <a:rPr lang="en-US" sz="2000" dirty="0" smtClean="0"/>
              <a:t>In the USA, more than 350 MW of parabolic through plants in operation</a:t>
            </a:r>
          </a:p>
          <a:p>
            <a:pPr lvl="1">
              <a:buFont typeface="Wingdings" panose="05000000000000000000" pitchFamily="2" charset="2"/>
              <a:buChar char="Ø"/>
            </a:pPr>
            <a:r>
              <a:rPr lang="en-US" sz="2000" dirty="0" smtClean="0"/>
              <a:t>In Spain, over 1 GW capacity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133" y="1487978"/>
            <a:ext cx="4718079" cy="3145386"/>
          </a:xfrm>
          <a:prstGeom prst="rect">
            <a:avLst/>
          </a:prstGeom>
        </p:spPr>
      </p:pic>
      <p:sp>
        <p:nvSpPr>
          <p:cNvPr id="6" name="TextBox 5"/>
          <p:cNvSpPr txBox="1"/>
          <p:nvPr/>
        </p:nvSpPr>
        <p:spPr>
          <a:xfrm>
            <a:off x="838200" y="6042026"/>
            <a:ext cx="1689693" cy="369332"/>
          </a:xfrm>
          <a:prstGeom prst="rect">
            <a:avLst/>
          </a:prstGeom>
          <a:noFill/>
        </p:spPr>
        <p:txBody>
          <a:bodyPr wrap="none" rtlCol="0">
            <a:spAutoFit/>
          </a:bodyPr>
          <a:lstStyle/>
          <a:p>
            <a:r>
              <a:rPr lang="en-US" dirty="0"/>
              <a:t>Source: </a:t>
            </a:r>
            <a:r>
              <a:rPr lang="en-US" dirty="0" smtClean="0"/>
              <a:t>[24][25]</a:t>
            </a:r>
            <a:endParaRPr lang="en-US" dirty="0"/>
          </a:p>
        </p:txBody>
      </p:sp>
      <p:cxnSp>
        <p:nvCxnSpPr>
          <p:cNvPr id="7" name="Straight Arrow Connector 6"/>
          <p:cNvCxnSpPr/>
          <p:nvPr/>
        </p:nvCxnSpPr>
        <p:spPr>
          <a:xfrm flipV="1">
            <a:off x="7171937" y="3108960"/>
            <a:ext cx="1762298" cy="20532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6435133" y="5162204"/>
            <a:ext cx="1473609" cy="369332"/>
          </a:xfrm>
          <a:prstGeom prst="rect">
            <a:avLst/>
          </a:prstGeom>
          <a:noFill/>
        </p:spPr>
        <p:txBody>
          <a:bodyPr wrap="none" rtlCol="0">
            <a:spAutoFit/>
          </a:bodyPr>
          <a:lstStyle/>
          <a:p>
            <a:r>
              <a:rPr lang="en-US" dirty="0" smtClean="0"/>
              <a:t>Receiver tube</a:t>
            </a:r>
            <a:endParaRPr lang="en-US" dirty="0"/>
          </a:p>
        </p:txBody>
      </p:sp>
    </p:spTree>
    <p:extLst>
      <p:ext uri="{BB962C8B-B14F-4D97-AF65-F5344CB8AC3E}">
        <p14:creationId xmlns:p14="http://schemas.microsoft.com/office/powerpoint/2010/main" val="87525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Compact Linear Fresnel Reflector</a:t>
            </a:r>
            <a:endParaRPr lang="en-US" dirty="0"/>
          </a:p>
        </p:txBody>
      </p:sp>
      <p:sp>
        <p:nvSpPr>
          <p:cNvPr id="3" name="Content Placeholder 2"/>
          <p:cNvSpPr>
            <a:spLocks noGrp="1"/>
          </p:cNvSpPr>
          <p:nvPr>
            <p:ph idx="1"/>
          </p:nvPr>
        </p:nvSpPr>
        <p:spPr>
          <a:xfrm>
            <a:off x="2982883" y="4988052"/>
            <a:ext cx="6226233" cy="949260"/>
          </a:xfrm>
        </p:spPr>
        <p:txBody>
          <a:bodyPr>
            <a:normAutofit/>
          </a:bodyPr>
          <a:lstStyle/>
          <a:p>
            <a:pPr marL="0" indent="0">
              <a:buNone/>
            </a:pPr>
            <a:r>
              <a:rPr lang="en-US" sz="2200" dirty="0" smtClean="0"/>
              <a:t>Use of long </a:t>
            </a:r>
            <a:r>
              <a:rPr lang="en-US" sz="2200" dirty="0"/>
              <a:t>parallel rows of </a:t>
            </a:r>
            <a:r>
              <a:rPr lang="en-US" sz="2200" dirty="0" smtClean="0"/>
              <a:t>flat mirrors to lower cost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701" y="1690688"/>
            <a:ext cx="4666598" cy="3095510"/>
          </a:xfrm>
          <a:prstGeom prst="rect">
            <a:avLst/>
          </a:prstGeom>
        </p:spPr>
      </p:pic>
      <p:sp>
        <p:nvSpPr>
          <p:cNvPr id="6" name="TextBox 5"/>
          <p:cNvSpPr txBox="1"/>
          <p:nvPr/>
        </p:nvSpPr>
        <p:spPr>
          <a:xfrm>
            <a:off x="838200" y="5729035"/>
            <a:ext cx="1689693" cy="369332"/>
          </a:xfrm>
          <a:prstGeom prst="rect">
            <a:avLst/>
          </a:prstGeom>
          <a:noFill/>
        </p:spPr>
        <p:txBody>
          <a:bodyPr wrap="none" rtlCol="0">
            <a:spAutoFit/>
          </a:bodyPr>
          <a:lstStyle/>
          <a:p>
            <a:r>
              <a:rPr lang="en-US" dirty="0"/>
              <a:t>Source: </a:t>
            </a:r>
            <a:r>
              <a:rPr lang="en-US" dirty="0" smtClean="0"/>
              <a:t>[24][26]</a:t>
            </a:r>
            <a:endParaRPr lang="en-US" dirty="0"/>
          </a:p>
        </p:txBody>
      </p:sp>
      <p:cxnSp>
        <p:nvCxnSpPr>
          <p:cNvPr id="7" name="Straight Arrow Connector 6"/>
          <p:cNvCxnSpPr/>
          <p:nvPr/>
        </p:nvCxnSpPr>
        <p:spPr>
          <a:xfrm flipV="1">
            <a:off x="2610196" y="1953491"/>
            <a:ext cx="3250277" cy="20532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1873391" y="4006735"/>
            <a:ext cx="1473609" cy="369332"/>
          </a:xfrm>
          <a:prstGeom prst="rect">
            <a:avLst/>
          </a:prstGeom>
          <a:noFill/>
        </p:spPr>
        <p:txBody>
          <a:bodyPr wrap="none" rtlCol="0">
            <a:spAutoFit/>
          </a:bodyPr>
          <a:lstStyle/>
          <a:p>
            <a:r>
              <a:rPr lang="en-US" dirty="0" smtClean="0"/>
              <a:t>Receiver tube</a:t>
            </a:r>
            <a:endParaRPr lang="en-US" dirty="0"/>
          </a:p>
        </p:txBody>
      </p:sp>
    </p:spTree>
    <p:extLst>
      <p:ext uri="{BB962C8B-B14F-4D97-AF65-F5344CB8AC3E}">
        <p14:creationId xmlns:p14="http://schemas.microsoft.com/office/powerpoint/2010/main" val="299158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Power Tower</a:t>
            </a:r>
            <a:endParaRPr lang="en-US" dirty="0"/>
          </a:p>
        </p:txBody>
      </p:sp>
      <p:sp>
        <p:nvSpPr>
          <p:cNvPr id="3" name="Content Placeholder 2"/>
          <p:cNvSpPr>
            <a:spLocks noGrp="1"/>
          </p:cNvSpPr>
          <p:nvPr>
            <p:ph idx="1"/>
          </p:nvPr>
        </p:nvSpPr>
        <p:spPr>
          <a:xfrm>
            <a:off x="838200" y="1690688"/>
            <a:ext cx="5703916" cy="4259291"/>
          </a:xfrm>
        </p:spPr>
        <p:txBody>
          <a:bodyPr>
            <a:normAutofit/>
          </a:bodyPr>
          <a:lstStyle/>
          <a:p>
            <a:r>
              <a:rPr lang="en-US" dirty="0" smtClean="0"/>
              <a:t>A central </a:t>
            </a:r>
            <a:r>
              <a:rPr lang="en-US" dirty="0"/>
              <a:t>receiver </a:t>
            </a:r>
            <a:r>
              <a:rPr lang="en-US" dirty="0" smtClean="0"/>
              <a:t>system yields higher operating temperatures and greater efficiencies</a:t>
            </a:r>
          </a:p>
          <a:p>
            <a:r>
              <a:rPr lang="en-US" dirty="0" smtClean="0"/>
              <a:t>Computer-controlled </a:t>
            </a:r>
            <a:r>
              <a:rPr lang="en-US" dirty="0"/>
              <a:t>flat mirrors </a:t>
            </a:r>
            <a:r>
              <a:rPr lang="en-US" dirty="0" smtClean="0"/>
              <a:t>(</a:t>
            </a:r>
            <a:r>
              <a:rPr lang="en-US" i="1" dirty="0" smtClean="0"/>
              <a:t>heliostats</a:t>
            </a:r>
            <a:r>
              <a:rPr lang="en-US" dirty="0"/>
              <a:t>) track the sun along two axes and focus solar energy on a receiver at the top of a high </a:t>
            </a:r>
            <a:r>
              <a:rPr lang="en-US" dirty="0" smtClean="0"/>
              <a:t>tower</a:t>
            </a:r>
          </a:p>
          <a:p>
            <a:r>
              <a:rPr lang="en-US" dirty="0" smtClean="0"/>
              <a:t>The </a:t>
            </a:r>
            <a:r>
              <a:rPr lang="en-US" dirty="0"/>
              <a:t>focused energy </a:t>
            </a:r>
            <a:r>
              <a:rPr lang="en-US" dirty="0" smtClean="0"/>
              <a:t>heats the </a:t>
            </a:r>
            <a:r>
              <a:rPr lang="en-US" dirty="0"/>
              <a:t>transfer fluid </a:t>
            </a:r>
            <a:r>
              <a:rPr lang="en-US" dirty="0" smtClean="0"/>
              <a:t>around 800</a:t>
            </a:r>
            <a:r>
              <a:rPr lang="en-US" dirty="0"/>
              <a:t>° F to 1,000° </a:t>
            </a:r>
            <a:r>
              <a:rPr lang="en-US" dirty="0" smtClean="0"/>
              <a:t>F</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803" y="1815379"/>
            <a:ext cx="4330309" cy="3438265"/>
          </a:xfrm>
          <a:prstGeom prst="rect">
            <a:avLst/>
          </a:prstGeom>
        </p:spPr>
      </p:pic>
      <p:sp>
        <p:nvSpPr>
          <p:cNvPr id="5" name="TextBox 4"/>
          <p:cNvSpPr txBox="1"/>
          <p:nvPr/>
        </p:nvSpPr>
        <p:spPr>
          <a:xfrm>
            <a:off x="838200" y="5949979"/>
            <a:ext cx="1689693" cy="369332"/>
          </a:xfrm>
          <a:prstGeom prst="rect">
            <a:avLst/>
          </a:prstGeom>
          <a:noFill/>
        </p:spPr>
        <p:txBody>
          <a:bodyPr wrap="none" rtlCol="0">
            <a:spAutoFit/>
          </a:bodyPr>
          <a:lstStyle/>
          <a:p>
            <a:r>
              <a:rPr lang="en-US" dirty="0"/>
              <a:t>Source: </a:t>
            </a:r>
            <a:r>
              <a:rPr lang="en-US" dirty="0" smtClean="0"/>
              <a:t>[24][27]</a:t>
            </a:r>
            <a:endParaRPr lang="en-US" dirty="0"/>
          </a:p>
        </p:txBody>
      </p:sp>
      <p:cxnSp>
        <p:nvCxnSpPr>
          <p:cNvPr id="6" name="Straight Arrow Connector 5"/>
          <p:cNvCxnSpPr/>
          <p:nvPr/>
        </p:nvCxnSpPr>
        <p:spPr>
          <a:xfrm flipH="1" flipV="1">
            <a:off x="7979837" y="2531860"/>
            <a:ext cx="1704490" cy="30044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9041991" y="5536276"/>
            <a:ext cx="1473609" cy="369332"/>
          </a:xfrm>
          <a:prstGeom prst="rect">
            <a:avLst/>
          </a:prstGeom>
          <a:noFill/>
        </p:spPr>
        <p:txBody>
          <a:bodyPr wrap="none" rtlCol="0">
            <a:spAutoFit/>
          </a:bodyPr>
          <a:lstStyle/>
          <a:p>
            <a:r>
              <a:rPr lang="en-US" dirty="0" smtClean="0"/>
              <a:t>Receiver tube</a:t>
            </a:r>
            <a:endParaRPr lang="en-US" dirty="0"/>
          </a:p>
        </p:txBody>
      </p:sp>
    </p:spTree>
    <p:extLst>
      <p:ext uri="{BB962C8B-B14F-4D97-AF65-F5344CB8AC3E}">
        <p14:creationId xmlns:p14="http://schemas.microsoft.com/office/powerpoint/2010/main" val="2849691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Dish-Engine</a:t>
            </a:r>
            <a:endParaRPr lang="en-US" dirty="0"/>
          </a:p>
        </p:txBody>
      </p:sp>
      <p:sp>
        <p:nvSpPr>
          <p:cNvPr id="3" name="Content Placeholder 2"/>
          <p:cNvSpPr>
            <a:spLocks noGrp="1"/>
          </p:cNvSpPr>
          <p:nvPr>
            <p:ph idx="1"/>
          </p:nvPr>
        </p:nvSpPr>
        <p:spPr>
          <a:xfrm>
            <a:off x="838200" y="1825625"/>
            <a:ext cx="5670665" cy="4201102"/>
          </a:xfrm>
        </p:spPr>
        <p:txBody>
          <a:bodyPr>
            <a:normAutofit fontScale="92500"/>
          </a:bodyPr>
          <a:lstStyle/>
          <a:p>
            <a:r>
              <a:rPr lang="en-US" dirty="0"/>
              <a:t>Mirrors are </a:t>
            </a:r>
            <a:r>
              <a:rPr lang="en-US" dirty="0" smtClean="0"/>
              <a:t>arranged </a:t>
            </a:r>
            <a:r>
              <a:rPr lang="en-US" dirty="0"/>
              <a:t>over a parabolic dish surface to concentrate sunlight on a receiver fixed at the focal </a:t>
            </a:r>
            <a:r>
              <a:rPr lang="en-US" dirty="0" smtClean="0"/>
              <a:t>point </a:t>
            </a:r>
          </a:p>
          <a:p>
            <a:r>
              <a:rPr lang="en-US" dirty="0" smtClean="0"/>
              <a:t>No use of steam</a:t>
            </a:r>
          </a:p>
          <a:p>
            <a:r>
              <a:rPr lang="en-US" dirty="0" smtClean="0"/>
              <a:t>Heats up a working </a:t>
            </a:r>
            <a:r>
              <a:rPr lang="en-US" dirty="0"/>
              <a:t>fluid such as hydrogen </a:t>
            </a:r>
            <a:r>
              <a:rPr lang="en-US" dirty="0" smtClean="0"/>
              <a:t>to </a:t>
            </a:r>
            <a:r>
              <a:rPr lang="en-US" dirty="0"/>
              <a:t>1,200° F in the receiver to drive </a:t>
            </a:r>
            <a:r>
              <a:rPr lang="en-US" dirty="0" smtClean="0"/>
              <a:t>a </a:t>
            </a:r>
            <a:r>
              <a:rPr lang="en-US" dirty="0" err="1" smtClean="0"/>
              <a:t>Stirling</a:t>
            </a:r>
            <a:r>
              <a:rPr lang="en-US" dirty="0" smtClean="0"/>
              <a:t> engine coupled to a generator</a:t>
            </a:r>
          </a:p>
          <a:p>
            <a:r>
              <a:rPr lang="en-US" dirty="0" smtClean="0"/>
              <a:t>Each </a:t>
            </a:r>
            <a:r>
              <a:rPr lang="en-US" dirty="0"/>
              <a:t>dish rotates along two axes to track the sun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579" y="1825625"/>
            <a:ext cx="4310921" cy="2859578"/>
          </a:xfrm>
          <a:prstGeom prst="rect">
            <a:avLst/>
          </a:prstGeom>
        </p:spPr>
      </p:pic>
      <p:sp>
        <p:nvSpPr>
          <p:cNvPr id="7" name="TextBox 6"/>
          <p:cNvSpPr txBox="1"/>
          <p:nvPr/>
        </p:nvSpPr>
        <p:spPr>
          <a:xfrm>
            <a:off x="838200" y="5949979"/>
            <a:ext cx="1689693" cy="369332"/>
          </a:xfrm>
          <a:prstGeom prst="rect">
            <a:avLst/>
          </a:prstGeom>
          <a:noFill/>
        </p:spPr>
        <p:txBody>
          <a:bodyPr wrap="none" rtlCol="0">
            <a:spAutoFit/>
          </a:bodyPr>
          <a:lstStyle/>
          <a:p>
            <a:r>
              <a:rPr lang="en-US" dirty="0"/>
              <a:t>Source: </a:t>
            </a:r>
            <a:r>
              <a:rPr lang="en-US" dirty="0" smtClean="0"/>
              <a:t>[24][27]</a:t>
            </a:r>
            <a:endParaRPr lang="en-US" dirty="0"/>
          </a:p>
        </p:txBody>
      </p:sp>
    </p:spTree>
    <p:extLst>
      <p:ext uri="{BB962C8B-B14F-4D97-AF65-F5344CB8AC3E}">
        <p14:creationId xmlns:p14="http://schemas.microsoft.com/office/powerpoint/2010/main" val="82400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Energy / Work / Power</a:t>
            </a:r>
            <a:endParaRPr lang="en-US" dirty="0"/>
          </a:p>
        </p:txBody>
      </p:sp>
      <p:sp>
        <p:nvSpPr>
          <p:cNvPr id="3" name="Content Placeholder 2"/>
          <p:cNvSpPr>
            <a:spLocks noGrp="1"/>
          </p:cNvSpPr>
          <p:nvPr>
            <p:ph idx="1"/>
          </p:nvPr>
        </p:nvSpPr>
        <p:spPr>
          <a:xfrm>
            <a:off x="636317" y="1702968"/>
            <a:ext cx="5562600" cy="4766368"/>
          </a:xfrm>
        </p:spPr>
        <p:txBody>
          <a:bodyPr>
            <a:normAutofit fontScale="92500" lnSpcReduction="20000"/>
          </a:bodyPr>
          <a:lstStyle/>
          <a:p>
            <a:r>
              <a:rPr lang="en-US" dirty="0" smtClean="0"/>
              <a:t>Using measurement standards defined as SI units </a:t>
            </a:r>
            <a:r>
              <a:rPr lang="en-US" dirty="0"/>
              <a:t>(</a:t>
            </a:r>
            <a:r>
              <a:rPr lang="en-US" i="1" dirty="0"/>
              <a:t>Système International </a:t>
            </a:r>
            <a:r>
              <a:rPr lang="en-US" i="1" dirty="0" smtClean="0"/>
              <a:t>d’Unités</a:t>
            </a:r>
            <a:r>
              <a:rPr lang="en-US" dirty="0"/>
              <a:t>)</a:t>
            </a:r>
            <a:r>
              <a:rPr lang="en-US" dirty="0" smtClean="0"/>
              <a:t>, </a:t>
            </a:r>
            <a:r>
              <a:rPr lang="en-US" b="1" dirty="0" smtClean="0"/>
              <a:t>energy</a:t>
            </a:r>
            <a:r>
              <a:rPr lang="en-US" dirty="0" smtClean="0"/>
              <a:t> is reported in the unit of Joule (J)</a:t>
            </a:r>
          </a:p>
          <a:p>
            <a:r>
              <a:rPr lang="en-US" dirty="0" smtClean="0"/>
              <a:t>Performing </a:t>
            </a:r>
            <a:r>
              <a:rPr lang="en-US" b="1" dirty="0" smtClean="0"/>
              <a:t>work</a:t>
            </a:r>
            <a:r>
              <a:rPr lang="en-US" dirty="0" smtClean="0"/>
              <a:t> is the act of transferring energy into or out of a system </a:t>
            </a:r>
          </a:p>
          <a:p>
            <a:pPr lvl="1">
              <a:buFont typeface="Wingdings" panose="05000000000000000000" pitchFamily="2" charset="2"/>
              <a:buChar char="Ø"/>
            </a:pPr>
            <a:r>
              <a:rPr lang="en-US" dirty="0" smtClean="0"/>
              <a:t>work is also measured in Joules</a:t>
            </a:r>
          </a:p>
          <a:p>
            <a:r>
              <a:rPr lang="en-US" b="1" dirty="0"/>
              <a:t>Power</a:t>
            </a:r>
            <a:r>
              <a:rPr lang="en-US" dirty="0"/>
              <a:t> is the rate of doing work </a:t>
            </a:r>
          </a:p>
          <a:p>
            <a:pPr lvl="1">
              <a:buFont typeface="Wingdings" panose="05000000000000000000" pitchFamily="2" charset="2"/>
              <a:buChar char="Ø"/>
            </a:pPr>
            <a:r>
              <a:rPr lang="en-US" dirty="0" smtClean="0"/>
              <a:t>how fast energy is transferred</a:t>
            </a:r>
          </a:p>
          <a:p>
            <a:pPr lvl="1">
              <a:buFont typeface="Wingdings" panose="05000000000000000000" pitchFamily="2" charset="2"/>
              <a:buChar char="Ø"/>
            </a:pPr>
            <a:r>
              <a:rPr lang="en-US" dirty="0" smtClean="0"/>
              <a:t>power is measured </a:t>
            </a:r>
            <a:r>
              <a:rPr lang="en-US" dirty="0"/>
              <a:t>as Joule/second (J/s), which defines </a:t>
            </a:r>
            <a:r>
              <a:rPr lang="en-US" dirty="0" smtClean="0"/>
              <a:t>the </a:t>
            </a:r>
            <a:r>
              <a:rPr lang="en-US" dirty="0"/>
              <a:t>Watt (W</a:t>
            </a:r>
            <a:r>
              <a:rPr lang="en-US" dirty="0" smtClean="0"/>
              <a:t>)</a:t>
            </a:r>
          </a:p>
          <a:p>
            <a:r>
              <a:rPr lang="en-US" dirty="0" smtClean="0"/>
              <a:t>Energy consumption is commonly reported in kW-h </a:t>
            </a:r>
          </a:p>
          <a:p>
            <a:pPr lvl="1">
              <a:buFont typeface="Wingdings" panose="05000000000000000000" pitchFamily="2" charset="2"/>
              <a:buChar char="Ø"/>
            </a:pPr>
            <a:r>
              <a:rPr lang="en-US" dirty="0" smtClean="0"/>
              <a:t>kW-h is another unit of energy</a:t>
            </a:r>
          </a:p>
          <a:p>
            <a:endParaRPr lang="en-US" dirty="0" smtClean="0"/>
          </a:p>
        </p:txBody>
      </p:sp>
      <p:sp>
        <p:nvSpPr>
          <p:cNvPr id="4" name="TextBox 3"/>
          <p:cNvSpPr txBox="1"/>
          <p:nvPr/>
        </p:nvSpPr>
        <p:spPr>
          <a:xfrm>
            <a:off x="6488277" y="1690688"/>
            <a:ext cx="5058097" cy="4770537"/>
          </a:xfrm>
          <a:prstGeom prst="rect">
            <a:avLst/>
          </a:prstGeom>
          <a:noFill/>
        </p:spPr>
        <p:txBody>
          <a:bodyPr wrap="square" rtlCol="0">
            <a:spAutoFit/>
          </a:bodyPr>
          <a:lstStyle/>
          <a:p>
            <a:r>
              <a:rPr lang="en-US" sz="2800" dirty="0" smtClean="0"/>
              <a:t>How does kW-h relates to Joules</a:t>
            </a:r>
            <a:r>
              <a:rPr lang="en-US" sz="2800" dirty="0"/>
              <a:t>?</a:t>
            </a:r>
            <a:endParaRPr lang="en-US" sz="2800" dirty="0" smtClean="0">
              <a:solidFill>
                <a:schemeClr val="accent6">
                  <a:lumMod val="75000"/>
                </a:schemeClr>
              </a:solidFill>
            </a:endParaRPr>
          </a:p>
          <a:p>
            <a:r>
              <a:rPr lang="en-US" sz="3600" dirty="0" smtClean="0">
                <a:solidFill>
                  <a:schemeClr val="accent6">
                    <a:lumMod val="75000"/>
                  </a:schemeClr>
                </a:solidFill>
              </a:rPr>
              <a:t>1 kW-h </a:t>
            </a:r>
            <a:r>
              <a:rPr lang="en-US" sz="3600" dirty="0" smtClean="0"/>
              <a:t>= 1000 W-h</a:t>
            </a:r>
          </a:p>
          <a:p>
            <a:r>
              <a:rPr lang="en-US" sz="3600" dirty="0" smtClean="0"/>
              <a:t>= 1000 J/s x 1 h</a:t>
            </a:r>
          </a:p>
          <a:p>
            <a:r>
              <a:rPr lang="en-US" sz="3600" dirty="0" smtClean="0"/>
              <a:t>= 1000 J/s x 3600 s</a:t>
            </a:r>
          </a:p>
          <a:p>
            <a:r>
              <a:rPr lang="en-US" sz="3600" dirty="0" smtClean="0"/>
              <a:t>=3,600,000 J</a:t>
            </a:r>
          </a:p>
          <a:p>
            <a:r>
              <a:rPr lang="en-US" sz="3600" dirty="0" smtClean="0"/>
              <a:t>= </a:t>
            </a:r>
            <a:r>
              <a:rPr lang="en-US" sz="3600" dirty="0" smtClean="0">
                <a:solidFill>
                  <a:schemeClr val="accent6">
                    <a:lumMod val="75000"/>
                  </a:schemeClr>
                </a:solidFill>
              </a:rPr>
              <a:t>3.6 million J </a:t>
            </a:r>
            <a:endParaRPr lang="en-US" sz="3600" dirty="0">
              <a:solidFill>
                <a:schemeClr val="accent6">
                  <a:lumMod val="75000"/>
                </a:schemeClr>
              </a:solidFill>
            </a:endParaRPr>
          </a:p>
          <a:p>
            <a:r>
              <a:rPr lang="en-US" sz="3600" i="1" dirty="0" smtClean="0"/>
              <a:t>Note: the prefix k </a:t>
            </a:r>
          </a:p>
          <a:p>
            <a:r>
              <a:rPr lang="en-US" sz="3600" i="1" dirty="0" smtClean="0"/>
              <a:t>= kilo = 10</a:t>
            </a:r>
            <a:r>
              <a:rPr lang="en-US" sz="3600" i="1" baseline="30000" dirty="0" smtClean="0"/>
              <a:t>3</a:t>
            </a:r>
          </a:p>
          <a:p>
            <a:endParaRPr lang="en-US" sz="3600" i="1" baseline="30000" dirty="0" smtClean="0"/>
          </a:p>
        </p:txBody>
      </p:sp>
    </p:spTree>
    <p:extLst>
      <p:ext uri="{BB962C8B-B14F-4D97-AF65-F5344CB8AC3E}">
        <p14:creationId xmlns:p14="http://schemas.microsoft.com/office/powerpoint/2010/main" val="215888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838200" y="1428206"/>
            <a:ext cx="10515600" cy="4748757"/>
          </a:xfrm>
        </p:spPr>
        <p:txBody>
          <a:bodyPr>
            <a:normAutofit fontScale="25000" lnSpcReduction="20000"/>
          </a:bodyPr>
          <a:lstStyle/>
          <a:p>
            <a:endParaRPr lang="en-US" dirty="0" smtClean="0">
              <a:hlinkClick r:id="rId2"/>
            </a:endParaRPr>
          </a:p>
          <a:p>
            <a:r>
              <a:rPr lang="en-US" sz="6400" dirty="0" smtClean="0">
                <a:hlinkClick r:id="rId2"/>
              </a:rPr>
              <a:t>[1] https</a:t>
            </a:r>
            <a:r>
              <a:rPr lang="en-US" sz="6400" dirty="0">
                <a:hlinkClick r:id="rId2"/>
              </a:rPr>
              <a:t>://</a:t>
            </a:r>
            <a:r>
              <a:rPr lang="en-US" sz="6400" dirty="0" smtClean="0">
                <a:hlinkClick r:id="rId2"/>
              </a:rPr>
              <a:t>www.ferc.gov/legal/staff-reports/2014/dec-infrastructure.pdf</a:t>
            </a:r>
          </a:p>
          <a:p>
            <a:r>
              <a:rPr lang="en-US" sz="6400" dirty="0" smtClean="0">
                <a:hlinkClick r:id="rId2"/>
              </a:rPr>
              <a:t>[2] Photo courtesy of NASA</a:t>
            </a:r>
          </a:p>
          <a:p>
            <a:r>
              <a:rPr lang="en-US" sz="6400" dirty="0" smtClean="0">
                <a:hlinkClick r:id="rId2"/>
              </a:rPr>
              <a:t>[3</a:t>
            </a:r>
            <a:r>
              <a:rPr lang="en-US" sz="6400" dirty="0">
                <a:hlinkClick r:id="rId2"/>
              </a:rPr>
              <a:t>] http://</a:t>
            </a:r>
            <a:r>
              <a:rPr lang="en-US" sz="6400" dirty="0" smtClean="0">
                <a:hlinkClick r:id="rId2"/>
              </a:rPr>
              <a:t>www.eppleylab.com/solar.htm</a:t>
            </a:r>
          </a:p>
          <a:p>
            <a:r>
              <a:rPr lang="en-US" sz="6400" dirty="0" smtClean="0">
                <a:hlinkClick r:id="rId2"/>
              </a:rPr>
              <a:t>[4] Perez &amp; Perez. 2009. A fundamental look at energy reserves for the planet.</a:t>
            </a:r>
          </a:p>
          <a:p>
            <a:r>
              <a:rPr lang="en-US" sz="6400" dirty="0" smtClean="0">
                <a:hlinkClick r:id="rId2"/>
              </a:rPr>
              <a:t>[5</a:t>
            </a:r>
            <a:r>
              <a:rPr lang="en-US" sz="6400" dirty="0">
                <a:hlinkClick r:id="rId2"/>
              </a:rPr>
              <a:t>] http://sroeco.com/solar/table</a:t>
            </a:r>
            <a:r>
              <a:rPr lang="en-US" sz="6400" dirty="0" smtClean="0">
                <a:hlinkClick r:id="rId2"/>
              </a:rPr>
              <a:t>/</a:t>
            </a:r>
          </a:p>
          <a:p>
            <a:r>
              <a:rPr lang="en-US" sz="6400" dirty="0" smtClean="0">
                <a:hlinkClick r:id="rId2"/>
              </a:rPr>
              <a:t>[6</a:t>
            </a:r>
            <a:r>
              <a:rPr lang="en-US" sz="6400" dirty="0">
                <a:hlinkClick r:id="rId2"/>
              </a:rPr>
              <a:t>] http://scitation.aip.org/content/aip/journal/jrse/5/3/10.1063/1.4808264</a:t>
            </a:r>
            <a:endParaRPr lang="en-US" sz="6400" dirty="0" smtClean="0">
              <a:hlinkClick r:id="rId2"/>
            </a:endParaRPr>
          </a:p>
          <a:p>
            <a:r>
              <a:rPr lang="en-US" sz="6400" dirty="0" smtClean="0">
                <a:hlinkClick r:id="rId2"/>
              </a:rPr>
              <a:t>[7</a:t>
            </a:r>
            <a:r>
              <a:rPr lang="en-US" sz="6400" dirty="0">
                <a:hlinkClick r:id="rId2"/>
              </a:rPr>
              <a:t>] https://www1.eere.energy.gov/solar/pdfs/solar_timeline.pdf</a:t>
            </a:r>
            <a:endParaRPr lang="en-US" sz="6400" dirty="0" smtClean="0">
              <a:hlinkClick r:id="rId2"/>
            </a:endParaRPr>
          </a:p>
          <a:p>
            <a:r>
              <a:rPr lang="en-US" sz="6400" dirty="0" smtClean="0">
                <a:hlinkClick r:id="rId2"/>
              </a:rPr>
              <a:t>[8] </a:t>
            </a:r>
            <a:r>
              <a:rPr lang="en-US" sz="6400" dirty="0">
                <a:hlinkClick r:id="rId3"/>
              </a:rPr>
              <a:t>http://</a:t>
            </a:r>
            <a:r>
              <a:rPr lang="en-US" sz="6400" dirty="0" smtClean="0">
                <a:hlinkClick r:id="rId3"/>
              </a:rPr>
              <a:t>www.rafmuseum.org.uk</a:t>
            </a:r>
            <a:r>
              <a:rPr lang="en-US" sz="6400" dirty="0" smtClean="0"/>
              <a:t> </a:t>
            </a:r>
          </a:p>
          <a:p>
            <a:r>
              <a:rPr lang="en-US" sz="6400" dirty="0">
                <a:hlinkClick r:id="rId2"/>
              </a:rPr>
              <a:t>[9] http://</a:t>
            </a:r>
            <a:r>
              <a:rPr lang="en-US" sz="6400" dirty="0" smtClean="0">
                <a:hlinkClick r:id="rId2"/>
              </a:rPr>
              <a:t>www.snooksmotorsport.com.au/solartrek/Solar_Trek/Solar_Trek_The_Journey.htm </a:t>
            </a:r>
          </a:p>
          <a:p>
            <a:r>
              <a:rPr lang="en-US" sz="6400" dirty="0" smtClean="0">
                <a:hlinkClick r:id="rId2"/>
              </a:rPr>
              <a:t>[</a:t>
            </a:r>
            <a:r>
              <a:rPr lang="en-US" sz="6400" dirty="0">
                <a:hlinkClick r:id="rId2"/>
              </a:rPr>
              <a:t>10] http://www.biography.com/people/thomas-edison-9284349</a:t>
            </a:r>
            <a:endParaRPr lang="en-US" sz="6400" dirty="0" smtClean="0">
              <a:hlinkClick r:id="rId2"/>
            </a:endParaRPr>
          </a:p>
          <a:p>
            <a:r>
              <a:rPr lang="en-US" sz="6400" dirty="0" smtClean="0">
                <a:hlinkClick r:id="rId2"/>
              </a:rPr>
              <a:t>[</a:t>
            </a:r>
            <a:r>
              <a:rPr lang="en-US" sz="6400" dirty="0">
                <a:hlinkClick r:id="rId2"/>
              </a:rPr>
              <a:t>11] http://www.biography.com/people/nikola-tesla-9504443</a:t>
            </a:r>
            <a:endParaRPr lang="en-US" sz="6400" dirty="0" smtClean="0">
              <a:hlinkClick r:id="rId2"/>
            </a:endParaRPr>
          </a:p>
          <a:p>
            <a:r>
              <a:rPr lang="en-US" sz="6400" dirty="0" smtClean="0">
                <a:hlinkClick r:id="rId2"/>
              </a:rPr>
              <a:t>[</a:t>
            </a:r>
            <a:r>
              <a:rPr lang="en-US" sz="6400" dirty="0">
                <a:hlinkClick r:id="rId2"/>
              </a:rPr>
              <a:t>12] http://inventors.about.com/library/inventors/blsolar3.htm</a:t>
            </a:r>
            <a:endParaRPr lang="en-US" sz="6400" dirty="0" smtClean="0">
              <a:hlinkClick r:id="rId2"/>
            </a:endParaRPr>
          </a:p>
          <a:p>
            <a:r>
              <a:rPr lang="en-US" sz="6400" dirty="0" smtClean="0">
                <a:hlinkClick r:id="rId2"/>
              </a:rPr>
              <a:t>[</a:t>
            </a:r>
            <a:r>
              <a:rPr lang="en-US" sz="6400" dirty="0">
                <a:hlinkClick r:id="rId2"/>
              </a:rPr>
              <a:t>13] http://www.solar-facts-and-advice.com/monocrystalline.html</a:t>
            </a:r>
            <a:endParaRPr lang="en-US" sz="6400" dirty="0" smtClean="0">
              <a:hlinkClick r:id="rId2"/>
            </a:endParaRPr>
          </a:p>
          <a:p>
            <a:r>
              <a:rPr lang="en-US" sz="6400" dirty="0" smtClean="0">
                <a:hlinkClick r:id="rId2"/>
              </a:rPr>
              <a:t>[</a:t>
            </a:r>
            <a:r>
              <a:rPr lang="en-US" sz="6400" dirty="0">
                <a:hlinkClick r:id="rId2"/>
              </a:rPr>
              <a:t>14] http://www.solar-facts-and-advice.com/polycrystalline.html</a:t>
            </a:r>
            <a:endParaRPr lang="en-US" sz="6400" dirty="0" smtClean="0">
              <a:hlinkClick r:id="rId2"/>
            </a:endParaRPr>
          </a:p>
          <a:p>
            <a:r>
              <a:rPr lang="en-US" sz="6400" dirty="0" smtClean="0">
                <a:hlinkClick r:id="rId2"/>
              </a:rPr>
              <a:t>[</a:t>
            </a:r>
            <a:r>
              <a:rPr lang="en-US" sz="6400" dirty="0">
                <a:hlinkClick r:id="rId2"/>
              </a:rPr>
              <a:t>15] http://www.solar-facts-and-advice.com/thin-film.html</a:t>
            </a:r>
            <a:endParaRPr lang="en-US" sz="6400" dirty="0" smtClean="0">
              <a:hlinkClick r:id="rId2"/>
            </a:endParaRPr>
          </a:p>
          <a:p>
            <a:endParaRPr lang="en-US" sz="4800" dirty="0">
              <a:hlinkClick r:id="rId2"/>
            </a:endParaRPr>
          </a:p>
        </p:txBody>
      </p:sp>
    </p:spTree>
    <p:extLst>
      <p:ext uri="{BB962C8B-B14F-4D97-AF65-F5344CB8AC3E}">
        <p14:creationId xmlns:p14="http://schemas.microsoft.com/office/powerpoint/2010/main" val="1913148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838200" y="1690688"/>
            <a:ext cx="11572702" cy="4351338"/>
          </a:xfrm>
        </p:spPr>
        <p:txBody>
          <a:bodyPr>
            <a:normAutofit/>
          </a:bodyPr>
          <a:lstStyle/>
          <a:p>
            <a:r>
              <a:rPr lang="en-US" sz="1600" dirty="0">
                <a:hlinkClick r:id="rId2"/>
              </a:rPr>
              <a:t>[16] </a:t>
            </a:r>
            <a:r>
              <a:rPr lang="en-US" sz="1600" dirty="0">
                <a:hlinkClick r:id="rId3"/>
              </a:rPr>
              <a:t>https://www.teachengineering.org/view_lesson.php?url=collection/cla_/lessons/cla_lesson6_efficiency/cla_lesson6_efficiency.xml</a:t>
            </a:r>
            <a:endParaRPr lang="en-US" sz="1600" dirty="0"/>
          </a:p>
          <a:p>
            <a:r>
              <a:rPr lang="en-US" sz="1600" dirty="0">
                <a:hlinkClick r:id="rId4"/>
              </a:rPr>
              <a:t>[17] http://en.wikipedia.org/wiki/Energy_conversion_efficiency#/</a:t>
            </a:r>
            <a:r>
              <a:rPr lang="en-US" sz="1600" dirty="0" smtClean="0">
                <a:hlinkClick r:id="rId4"/>
              </a:rPr>
              <a:t>media/File:Efficiency_diagram_by_Zureks.svg</a:t>
            </a:r>
            <a:endParaRPr lang="en-US" sz="1600" dirty="0"/>
          </a:p>
          <a:p>
            <a:r>
              <a:rPr lang="en-US" sz="1600" dirty="0" smtClean="0">
                <a:hlinkClick r:id="rId5"/>
              </a:rPr>
              <a:t>[18] http</a:t>
            </a:r>
            <a:r>
              <a:rPr lang="en-US" sz="1600" dirty="0">
                <a:hlinkClick r:id="rId5"/>
              </a:rPr>
              <a:t>://</a:t>
            </a:r>
            <a:r>
              <a:rPr lang="en-US" sz="1600" dirty="0" smtClean="0">
                <a:hlinkClick r:id="rId5"/>
              </a:rPr>
              <a:t>www.samlexsolar.com/learning-center/solar-cell-module-array.aspx</a:t>
            </a:r>
            <a:endParaRPr lang="en-US" sz="1600" dirty="0" smtClean="0"/>
          </a:p>
          <a:p>
            <a:r>
              <a:rPr lang="en-US" sz="1600" dirty="0" smtClean="0">
                <a:hlinkClick r:id="rId6"/>
              </a:rPr>
              <a:t>[19] http</a:t>
            </a:r>
            <a:r>
              <a:rPr lang="en-US" sz="1600" dirty="0">
                <a:hlinkClick r:id="rId6"/>
              </a:rPr>
              <a:t>://</a:t>
            </a:r>
            <a:r>
              <a:rPr lang="en-US" sz="1600" dirty="0" smtClean="0">
                <a:hlinkClick r:id="rId6"/>
              </a:rPr>
              <a:t>www.solar-electric.com/solar-charge-controller-basics.html</a:t>
            </a:r>
            <a:r>
              <a:rPr lang="en-US" sz="1600" dirty="0" smtClean="0"/>
              <a:t> </a:t>
            </a:r>
          </a:p>
          <a:p>
            <a:r>
              <a:rPr lang="en-US" sz="1600" dirty="0" smtClean="0">
                <a:hlinkClick r:id="rId7"/>
              </a:rPr>
              <a:t>[20] http</a:t>
            </a:r>
            <a:r>
              <a:rPr lang="en-US" sz="1600" dirty="0">
                <a:hlinkClick r:id="rId7"/>
              </a:rPr>
              <a:t>://www.powerinverters.org/</a:t>
            </a:r>
            <a:r>
              <a:rPr lang="en-US" sz="1600" dirty="0"/>
              <a:t> </a:t>
            </a:r>
            <a:endParaRPr lang="en-US" sz="1600" dirty="0" smtClean="0"/>
          </a:p>
          <a:p>
            <a:r>
              <a:rPr lang="en-US" sz="1600" dirty="0" smtClean="0">
                <a:hlinkClick r:id="rId8"/>
              </a:rPr>
              <a:t>[21] http</a:t>
            </a:r>
            <a:r>
              <a:rPr lang="en-US" sz="1600" dirty="0">
                <a:hlinkClick r:id="rId8"/>
              </a:rPr>
              <a:t>://chemwiki.ucdavis.edu/Analytical_Chemistry/Electrochemistry/Voltaic_Cells</a:t>
            </a:r>
            <a:r>
              <a:rPr lang="en-US" sz="1600" dirty="0"/>
              <a:t> </a:t>
            </a:r>
            <a:endParaRPr lang="en-US" sz="1600" dirty="0" smtClean="0"/>
          </a:p>
          <a:p>
            <a:r>
              <a:rPr lang="en-US" sz="1600" dirty="0" smtClean="0">
                <a:hlinkClick r:id="rId9"/>
              </a:rPr>
              <a:t>[22] http</a:t>
            </a:r>
            <a:r>
              <a:rPr lang="en-US" sz="1600" dirty="0">
                <a:hlinkClick r:id="rId9"/>
              </a:rPr>
              <a:t>://www.batteriesinaflash.com/wiring-your-battery-bank-in-series-parallel-and-series-parallel</a:t>
            </a:r>
            <a:r>
              <a:rPr lang="en-US" sz="1600" dirty="0"/>
              <a:t> </a:t>
            </a:r>
            <a:endParaRPr lang="en-US" sz="1600" dirty="0" smtClean="0"/>
          </a:p>
          <a:p>
            <a:r>
              <a:rPr lang="en-US" sz="1600" dirty="0" smtClean="0">
                <a:hlinkClick r:id="rId10"/>
              </a:rPr>
              <a:t>[23] http</a:t>
            </a:r>
            <a:r>
              <a:rPr lang="en-US" sz="1600" dirty="0">
                <a:hlinkClick r:id="rId10"/>
              </a:rPr>
              <a:t>://</a:t>
            </a:r>
            <a:r>
              <a:rPr lang="en-US" sz="1600" dirty="0" smtClean="0">
                <a:hlinkClick r:id="rId10"/>
              </a:rPr>
              <a:t>www.batterystuff.com/kb/articles/battery-articles/battery-basics.html#2</a:t>
            </a:r>
            <a:endParaRPr lang="en-US" sz="1600" dirty="0" smtClean="0"/>
          </a:p>
          <a:p>
            <a:r>
              <a:rPr lang="en-US" sz="1600" dirty="0" smtClean="0">
                <a:hlinkClick r:id="rId11"/>
              </a:rPr>
              <a:t>[24] http</a:t>
            </a:r>
            <a:r>
              <a:rPr lang="en-US" sz="1600" dirty="0">
                <a:hlinkClick r:id="rId11"/>
              </a:rPr>
              <a:t>://www.seia.org/policy/solar-technology/concentrating-solar-power</a:t>
            </a:r>
            <a:endParaRPr lang="en-US" sz="1600" dirty="0"/>
          </a:p>
          <a:p>
            <a:r>
              <a:rPr lang="en-US" sz="1600" dirty="0" smtClean="0"/>
              <a:t>[25] Photo courtesy of </a:t>
            </a:r>
            <a:r>
              <a:rPr lang="en-US" sz="1600" dirty="0" err="1" smtClean="0"/>
              <a:t>SkyFuel</a:t>
            </a:r>
            <a:r>
              <a:rPr lang="en-US" sz="1600" dirty="0" smtClean="0"/>
              <a:t>, Inc.</a:t>
            </a:r>
          </a:p>
          <a:p>
            <a:r>
              <a:rPr lang="en-US" sz="1600" dirty="0" smtClean="0"/>
              <a:t>[26] Photo courtesy of AREVA Solar</a:t>
            </a:r>
          </a:p>
          <a:p>
            <a:r>
              <a:rPr lang="en-US" sz="1600" dirty="0" smtClean="0"/>
              <a:t>[27] Photo courtesy of Sandia National Laboratories</a:t>
            </a:r>
          </a:p>
          <a:p>
            <a:endParaRPr lang="en-US" dirty="0"/>
          </a:p>
        </p:txBody>
      </p:sp>
    </p:spTree>
    <p:extLst>
      <p:ext uri="{BB962C8B-B14F-4D97-AF65-F5344CB8AC3E}">
        <p14:creationId xmlns:p14="http://schemas.microsoft.com/office/powerpoint/2010/main" val="120791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Abundance of Solar Energy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0502" y="1690688"/>
            <a:ext cx="4969265" cy="3930863"/>
          </a:xfrm>
        </p:spPr>
      </p:pic>
      <p:sp>
        <p:nvSpPr>
          <p:cNvPr id="5" name="Content Placeholder 2"/>
          <p:cNvSpPr txBox="1">
            <a:spLocks/>
          </p:cNvSpPr>
          <p:nvPr/>
        </p:nvSpPr>
        <p:spPr>
          <a:xfrm>
            <a:off x="788322" y="1690688"/>
            <a:ext cx="5238398" cy="485815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US" dirty="0" smtClean="0"/>
              <a:t>Solar energy is most abundant </a:t>
            </a:r>
          </a:p>
          <a:p>
            <a:pPr marL="228600" lvl="1">
              <a:spcBef>
                <a:spcPts val="1000"/>
              </a:spcBef>
            </a:pPr>
            <a:r>
              <a:rPr lang="en-US" dirty="0" smtClean="0"/>
              <a:t>About 1,000 W of solar power per 1 m</a:t>
            </a:r>
            <a:r>
              <a:rPr lang="en-US" baseline="30000" dirty="0" smtClean="0"/>
              <a:t>2</a:t>
            </a:r>
            <a:r>
              <a:rPr lang="en-US" dirty="0" smtClean="0"/>
              <a:t> reach the Earth’s surface at noon on a cloudless day [3]</a:t>
            </a:r>
          </a:p>
          <a:p>
            <a:pPr marL="228600" lvl="1">
              <a:spcBef>
                <a:spcPts val="1000"/>
              </a:spcBef>
            </a:pPr>
            <a:r>
              <a:rPr lang="en-US" dirty="0" smtClean="0"/>
              <a:t>On the right side of the figure are the </a:t>
            </a:r>
            <a:r>
              <a:rPr lang="en-US" u="sng" dirty="0" smtClean="0"/>
              <a:t>total</a:t>
            </a:r>
            <a:r>
              <a:rPr lang="en-US" dirty="0" smtClean="0"/>
              <a:t> recoverable reserves of energy from coal, uranium, petroleum, and natural gas reported in units of TWy (Terawatt-years)</a:t>
            </a:r>
          </a:p>
          <a:p>
            <a:pPr marL="228600" lvl="1">
              <a:spcBef>
                <a:spcPts val="1000"/>
              </a:spcBef>
            </a:pPr>
            <a:r>
              <a:rPr lang="en-US" dirty="0" smtClean="0"/>
              <a:t>To the left are the amounts of energy potentially recoverable </a:t>
            </a:r>
            <a:r>
              <a:rPr lang="en-US" u="sng" dirty="0" smtClean="0"/>
              <a:t>per year</a:t>
            </a:r>
            <a:r>
              <a:rPr lang="en-US" dirty="0" smtClean="0"/>
              <a:t> (TWy/year) for each source of renewable energy </a:t>
            </a:r>
          </a:p>
          <a:p>
            <a:pPr marL="228600" lvl="1">
              <a:spcBef>
                <a:spcPts val="1000"/>
              </a:spcBef>
            </a:pPr>
            <a:r>
              <a:rPr lang="en-US" dirty="0" smtClean="0"/>
              <a:t>Technical challenges:</a:t>
            </a:r>
          </a:p>
          <a:p>
            <a:pPr marL="800100" lvl="2" indent="-342900">
              <a:spcBef>
                <a:spcPts val="1000"/>
              </a:spcBef>
              <a:buFont typeface="Wingdings" panose="05000000000000000000" pitchFamily="2" charset="2"/>
              <a:buChar char="Ø"/>
            </a:pPr>
            <a:r>
              <a:rPr lang="en-US" dirty="0" smtClean="0"/>
              <a:t>Improving detection efficiency of solar cells: currently (2015) solar cells convert only 5-24% of sunlight into electricity [5]</a:t>
            </a:r>
          </a:p>
          <a:p>
            <a:pPr marL="800100" lvl="2" indent="-342900">
              <a:spcBef>
                <a:spcPts val="1000"/>
              </a:spcBef>
              <a:buFont typeface="Wingdings" panose="05000000000000000000" pitchFamily="2" charset="2"/>
              <a:buChar char="Ø"/>
            </a:pPr>
            <a:r>
              <a:rPr lang="en-US" dirty="0" smtClean="0"/>
              <a:t>Improving battery capacity and integrating into existing energy grids [6]</a:t>
            </a:r>
          </a:p>
        </p:txBody>
      </p:sp>
      <p:sp>
        <p:nvSpPr>
          <p:cNvPr id="7" name="TextBox 6"/>
          <p:cNvSpPr txBox="1"/>
          <p:nvPr/>
        </p:nvSpPr>
        <p:spPr>
          <a:xfrm>
            <a:off x="6077756" y="5621551"/>
            <a:ext cx="4428648" cy="430887"/>
          </a:xfrm>
          <a:prstGeom prst="rect">
            <a:avLst/>
          </a:prstGeom>
          <a:noFill/>
        </p:spPr>
        <p:txBody>
          <a:bodyPr wrap="none" rtlCol="0">
            <a:spAutoFit/>
          </a:bodyPr>
          <a:lstStyle/>
          <a:p>
            <a:r>
              <a:rPr lang="en-US" sz="2200" i="1" dirty="0" smtClean="0"/>
              <a:t>1 TWy = 5.3 x 10</a:t>
            </a:r>
            <a:r>
              <a:rPr lang="en-US" sz="2200" i="1" baseline="30000" dirty="0" smtClean="0"/>
              <a:t>14</a:t>
            </a:r>
            <a:r>
              <a:rPr lang="en-US" sz="2200" i="1" dirty="0" smtClean="0"/>
              <a:t> kW-h = 1.9 x 10</a:t>
            </a:r>
            <a:r>
              <a:rPr lang="en-US" sz="2200" i="1" baseline="30000" dirty="0" smtClean="0"/>
              <a:t>21</a:t>
            </a:r>
            <a:r>
              <a:rPr lang="en-US" sz="2200" i="1" dirty="0" smtClean="0"/>
              <a:t> J</a:t>
            </a:r>
            <a:endParaRPr lang="en-US" sz="2200" i="1" dirty="0"/>
          </a:p>
        </p:txBody>
      </p:sp>
      <p:sp>
        <p:nvSpPr>
          <p:cNvPr id="6" name="TextBox 5"/>
          <p:cNvSpPr txBox="1"/>
          <p:nvPr/>
        </p:nvSpPr>
        <p:spPr>
          <a:xfrm>
            <a:off x="7995778" y="6052438"/>
            <a:ext cx="1197572" cy="369332"/>
          </a:xfrm>
          <a:prstGeom prst="rect">
            <a:avLst/>
          </a:prstGeom>
          <a:noFill/>
        </p:spPr>
        <p:txBody>
          <a:bodyPr wrap="none" rtlCol="0">
            <a:spAutoFit/>
          </a:bodyPr>
          <a:lstStyle/>
          <a:p>
            <a:r>
              <a:rPr lang="en-US" dirty="0"/>
              <a:t>Source: </a:t>
            </a:r>
            <a:r>
              <a:rPr lang="en-US" dirty="0" smtClean="0"/>
              <a:t>[4]</a:t>
            </a:r>
            <a:endParaRPr lang="en-US" dirty="0"/>
          </a:p>
        </p:txBody>
      </p:sp>
    </p:spTree>
    <p:extLst>
      <p:ext uri="{BB962C8B-B14F-4D97-AF65-F5344CB8AC3E}">
        <p14:creationId xmlns:p14="http://schemas.microsoft.com/office/powerpoint/2010/main" val="205740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Brief History of the Beginnings of Solar Energy</a:t>
            </a:r>
            <a:endParaRPr lang="en-US" dirty="0"/>
          </a:p>
        </p:txBody>
      </p:sp>
      <p:sp>
        <p:nvSpPr>
          <p:cNvPr id="3" name="Content Placeholder 2"/>
          <p:cNvSpPr>
            <a:spLocks noGrp="1"/>
          </p:cNvSpPr>
          <p:nvPr>
            <p:ph idx="1"/>
          </p:nvPr>
        </p:nvSpPr>
        <p:spPr>
          <a:xfrm>
            <a:off x="838200" y="1489167"/>
            <a:ext cx="10413274" cy="4824548"/>
          </a:xfrm>
        </p:spPr>
        <p:txBody>
          <a:bodyPr>
            <a:normAutofit fontScale="92500"/>
          </a:bodyPr>
          <a:lstStyle/>
          <a:p>
            <a:pPr marL="228600" lvl="1">
              <a:spcBef>
                <a:spcPts val="1000"/>
              </a:spcBef>
            </a:pPr>
            <a:r>
              <a:rPr lang="en-US" dirty="0" smtClean="0"/>
              <a:t>1767 - </a:t>
            </a:r>
            <a:r>
              <a:rPr lang="en-US" i="1" dirty="0" smtClean="0"/>
              <a:t>The Solar Collector </a:t>
            </a:r>
            <a:r>
              <a:rPr lang="en-US" dirty="0" smtClean="0"/>
              <a:t>(</a:t>
            </a:r>
            <a:r>
              <a:rPr lang="en-US" dirty="0"/>
              <a:t>Swiss Physicist Horace de Saussure</a:t>
            </a:r>
            <a:r>
              <a:rPr lang="en-US" dirty="0" smtClean="0"/>
              <a:t>)</a:t>
            </a:r>
          </a:p>
          <a:p>
            <a:pPr lvl="1">
              <a:buFont typeface="Wingdings" panose="05000000000000000000" pitchFamily="2" charset="2"/>
              <a:buChar char="Ø"/>
            </a:pPr>
            <a:r>
              <a:rPr lang="en-US" dirty="0" smtClean="0"/>
              <a:t>An insulated box covered with three layers of glass to absorb heat energy</a:t>
            </a:r>
          </a:p>
          <a:p>
            <a:pPr lvl="1">
              <a:buFont typeface="Wingdings" panose="05000000000000000000" pitchFamily="2" charset="2"/>
              <a:buChar char="Ø"/>
            </a:pPr>
            <a:r>
              <a:rPr lang="en-US" dirty="0" smtClean="0"/>
              <a:t>Saussure’s box is the first known solar oven, reaching temperatures of 230 degrees F </a:t>
            </a:r>
          </a:p>
          <a:p>
            <a:pPr marL="228600" lvl="1">
              <a:spcBef>
                <a:spcPts val="1000"/>
              </a:spcBef>
            </a:pPr>
            <a:r>
              <a:rPr lang="en-US" dirty="0" smtClean="0"/>
              <a:t>1839 - </a:t>
            </a:r>
            <a:r>
              <a:rPr lang="en-US" i="1" dirty="0" smtClean="0"/>
              <a:t>Discovery of Photovoltaic Effect </a:t>
            </a:r>
            <a:r>
              <a:rPr lang="en-US" dirty="0" smtClean="0"/>
              <a:t>(French Physicist Edmond Becquerel)</a:t>
            </a:r>
          </a:p>
          <a:p>
            <a:pPr marL="800100" lvl="2" indent="-342900">
              <a:spcBef>
                <a:spcPts val="1000"/>
              </a:spcBef>
              <a:buFont typeface="Wingdings" panose="05000000000000000000" pitchFamily="2" charset="2"/>
              <a:buChar char="Ø"/>
            </a:pPr>
            <a:r>
              <a:rPr lang="en-US" dirty="0" smtClean="0"/>
              <a:t>The creation of voltage and electric current in a material when exposed to light</a:t>
            </a:r>
          </a:p>
          <a:p>
            <a:pPr marL="228600" lvl="1">
              <a:spcBef>
                <a:spcPts val="1000"/>
              </a:spcBef>
            </a:pPr>
            <a:r>
              <a:rPr lang="en-US" dirty="0" smtClean="0"/>
              <a:t>1860 to 1880 - </a:t>
            </a:r>
            <a:r>
              <a:rPr lang="en-US" i="1" dirty="0" smtClean="0"/>
              <a:t>The Solar Motor </a:t>
            </a:r>
            <a:r>
              <a:rPr lang="en-US" dirty="0" smtClean="0"/>
              <a:t>(French Engineer </a:t>
            </a:r>
            <a:r>
              <a:rPr lang="en-US" dirty="0" err="1" smtClean="0"/>
              <a:t>Auguste</a:t>
            </a:r>
            <a:r>
              <a:rPr lang="en-US" dirty="0" smtClean="0"/>
              <a:t> </a:t>
            </a:r>
            <a:r>
              <a:rPr lang="en-US" dirty="0" err="1" smtClean="0"/>
              <a:t>Mouchet</a:t>
            </a:r>
            <a:r>
              <a:rPr lang="en-US" dirty="0" smtClean="0"/>
              <a:t>)</a:t>
            </a:r>
          </a:p>
          <a:p>
            <a:pPr marL="800100" lvl="2" indent="-342900">
              <a:spcBef>
                <a:spcPts val="1000"/>
              </a:spcBef>
              <a:buFont typeface="Wingdings" panose="05000000000000000000" pitchFamily="2" charset="2"/>
              <a:buChar char="Ø"/>
            </a:pPr>
            <a:r>
              <a:rPr lang="en-US" sz="2100" dirty="0" smtClean="0"/>
              <a:t>The device converted </a:t>
            </a:r>
            <a:r>
              <a:rPr lang="en-US" sz="2100" dirty="0"/>
              <a:t>solar radiation into mechanical steam power</a:t>
            </a:r>
          </a:p>
          <a:p>
            <a:r>
              <a:rPr lang="en-US" sz="2400" dirty="0"/>
              <a:t>1873 - Discovery of the photoconductivity properties of </a:t>
            </a:r>
            <a:r>
              <a:rPr lang="en-US" sz="2400" dirty="0" smtClean="0"/>
              <a:t>Selenium (English Engineer Willoughby Smith)</a:t>
            </a:r>
            <a:endParaRPr lang="en-US" sz="2400" dirty="0"/>
          </a:p>
          <a:p>
            <a:r>
              <a:rPr lang="en-US" sz="2400" dirty="0" smtClean="0"/>
              <a:t>1905 </a:t>
            </a:r>
            <a:r>
              <a:rPr lang="en-US" sz="2400" dirty="0"/>
              <a:t>– </a:t>
            </a:r>
            <a:r>
              <a:rPr lang="en-US" sz="2400" dirty="0" smtClean="0"/>
              <a:t>Albert Einstein explains the mechanism of the Photoelectric Effect (Nobel Prize)</a:t>
            </a:r>
            <a:endParaRPr lang="en-US" sz="2400" dirty="0"/>
          </a:p>
          <a:p>
            <a:r>
              <a:rPr lang="en-US" sz="2400" dirty="0" smtClean="0"/>
              <a:t>1918 </a:t>
            </a:r>
            <a:r>
              <a:rPr lang="en-US" sz="2400" dirty="0"/>
              <a:t>– Growth of Single-Crystal </a:t>
            </a:r>
            <a:r>
              <a:rPr lang="en-US" sz="2400" dirty="0" smtClean="0"/>
              <a:t>(Polish Chemist Jan </a:t>
            </a:r>
            <a:r>
              <a:rPr lang="en-US" sz="2400" dirty="0" err="1" smtClean="0"/>
              <a:t>Czochralski</a:t>
            </a:r>
            <a:r>
              <a:rPr lang="en-US" sz="2400" dirty="0" smtClean="0"/>
              <a:t>)</a:t>
            </a:r>
            <a:endParaRPr lang="en-US" sz="2400" dirty="0"/>
          </a:p>
          <a:p>
            <a:pPr marL="228600" lvl="1">
              <a:spcBef>
                <a:spcPts val="1000"/>
              </a:spcBef>
            </a:pPr>
            <a:endParaRPr lang="en-US" dirty="0" smtClean="0"/>
          </a:p>
          <a:p>
            <a:pPr lvl="1"/>
            <a:endParaRPr lang="en-US" dirty="0" smtClean="0"/>
          </a:p>
        </p:txBody>
      </p:sp>
      <p:sp>
        <p:nvSpPr>
          <p:cNvPr id="4" name="TextBox 3"/>
          <p:cNvSpPr txBox="1"/>
          <p:nvPr/>
        </p:nvSpPr>
        <p:spPr>
          <a:xfrm>
            <a:off x="838200" y="5944383"/>
            <a:ext cx="1197572" cy="369332"/>
          </a:xfrm>
          <a:prstGeom prst="rect">
            <a:avLst/>
          </a:prstGeom>
          <a:noFill/>
        </p:spPr>
        <p:txBody>
          <a:bodyPr wrap="none" rtlCol="0">
            <a:spAutoFit/>
          </a:bodyPr>
          <a:lstStyle/>
          <a:p>
            <a:r>
              <a:rPr lang="en-US" dirty="0"/>
              <a:t>Source: </a:t>
            </a:r>
            <a:r>
              <a:rPr lang="en-US" dirty="0" smtClean="0"/>
              <a:t>[7]</a:t>
            </a:r>
            <a:endParaRPr lang="en-US" dirty="0"/>
          </a:p>
        </p:txBody>
      </p:sp>
    </p:spTree>
    <p:extLst>
      <p:ext uri="{BB962C8B-B14F-4D97-AF65-F5344CB8AC3E}">
        <p14:creationId xmlns:p14="http://schemas.microsoft.com/office/powerpoint/2010/main" val="2886857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Brief History of the Beginnings of Solar Energy</a:t>
            </a:r>
          </a:p>
        </p:txBody>
      </p:sp>
      <p:sp>
        <p:nvSpPr>
          <p:cNvPr id="3" name="Content Placeholder 2"/>
          <p:cNvSpPr>
            <a:spLocks noGrp="1"/>
          </p:cNvSpPr>
          <p:nvPr>
            <p:ph idx="1"/>
          </p:nvPr>
        </p:nvSpPr>
        <p:spPr>
          <a:xfrm>
            <a:off x="838200" y="1690688"/>
            <a:ext cx="6659880" cy="4486275"/>
          </a:xfrm>
        </p:spPr>
        <p:txBody>
          <a:bodyPr>
            <a:normAutofit lnSpcReduction="10000"/>
          </a:bodyPr>
          <a:lstStyle/>
          <a:p>
            <a:r>
              <a:rPr lang="en-US" sz="2200" dirty="0" smtClean="0"/>
              <a:t>1947 – Solar buildings are in demand as energy becomes scarce during World War II</a:t>
            </a:r>
          </a:p>
          <a:p>
            <a:r>
              <a:rPr lang="en-US" sz="2200" dirty="0" smtClean="0"/>
              <a:t>1954 - The First (practical) Silicon Design of a Photovoltaic Cell (American scientists Daryl Chapin, Calvin Fuller and Gerald Pearson at Bell Laboratories)</a:t>
            </a:r>
          </a:p>
          <a:p>
            <a:r>
              <a:rPr lang="en-US" sz="2200" dirty="0" smtClean="0"/>
              <a:t>1977 – The US government launches the Solar Energy Research Institute</a:t>
            </a:r>
          </a:p>
          <a:p>
            <a:r>
              <a:rPr lang="en-US" sz="2200" dirty="0"/>
              <a:t>1981 – First solar-powered </a:t>
            </a:r>
            <a:r>
              <a:rPr lang="en-US" sz="2200" dirty="0" smtClean="0"/>
              <a:t>aircraft: The Solar Challenger by </a:t>
            </a:r>
            <a:r>
              <a:rPr lang="en-US" sz="2200" dirty="0" err="1" smtClean="0"/>
              <a:t>AeroVironment</a:t>
            </a:r>
            <a:r>
              <a:rPr lang="en-US" sz="2200" dirty="0" smtClean="0"/>
              <a:t> flew 163 miles from France to England</a:t>
            </a:r>
            <a:endParaRPr lang="en-US" sz="2200" dirty="0"/>
          </a:p>
          <a:p>
            <a:r>
              <a:rPr lang="en-US" sz="2200" dirty="0"/>
              <a:t>1982 – First solar-powered </a:t>
            </a:r>
            <a:r>
              <a:rPr lang="en-US" sz="2200" dirty="0" smtClean="0"/>
              <a:t>vehicle: The Quiet Achiever drove 2,500 miles in under 20 days from Perth to Sydney, Australia</a:t>
            </a:r>
            <a:endParaRPr lang="en-US" sz="2200" dirty="0"/>
          </a:p>
          <a:p>
            <a:endParaRPr lang="en-US" dirty="0"/>
          </a:p>
        </p:txBody>
      </p:sp>
      <p:sp>
        <p:nvSpPr>
          <p:cNvPr id="4" name="Rectangle 3"/>
          <p:cNvSpPr/>
          <p:nvPr/>
        </p:nvSpPr>
        <p:spPr>
          <a:xfrm>
            <a:off x="838200" y="5844784"/>
            <a:ext cx="1197572" cy="369332"/>
          </a:xfrm>
          <a:prstGeom prst="rect">
            <a:avLst/>
          </a:prstGeom>
        </p:spPr>
        <p:txBody>
          <a:bodyPr wrap="none">
            <a:spAutoFit/>
          </a:bodyPr>
          <a:lstStyle/>
          <a:p>
            <a:r>
              <a:rPr lang="en-US" dirty="0"/>
              <a:t>Source: </a:t>
            </a:r>
            <a:r>
              <a:rPr lang="en-US" dirty="0" smtClean="0"/>
              <a:t>[7]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789" y="1773238"/>
            <a:ext cx="2938923" cy="1903463"/>
          </a:xfrm>
          <a:prstGeom prst="rect">
            <a:avLst/>
          </a:prstGeom>
        </p:spPr>
      </p:pic>
      <p:sp>
        <p:nvSpPr>
          <p:cNvPr id="6" name="Rectangle 5"/>
          <p:cNvSpPr/>
          <p:nvPr/>
        </p:nvSpPr>
        <p:spPr>
          <a:xfrm>
            <a:off x="7661387" y="3681639"/>
            <a:ext cx="3004326" cy="276999"/>
          </a:xfrm>
          <a:prstGeom prst="rect">
            <a:avLst/>
          </a:prstGeom>
        </p:spPr>
        <p:txBody>
          <a:bodyPr wrap="square">
            <a:spAutoFit/>
          </a:bodyPr>
          <a:lstStyle/>
          <a:p>
            <a:r>
              <a:rPr lang="en-US" sz="1200" dirty="0" smtClean="0"/>
              <a:t>The Solar Challenger – Source: [8]</a:t>
            </a:r>
            <a:endParaRPr lang="en-US" sz="1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789" y="4010622"/>
            <a:ext cx="2707926" cy="2166341"/>
          </a:xfrm>
          <a:prstGeom prst="rect">
            <a:avLst/>
          </a:prstGeom>
        </p:spPr>
      </p:pic>
      <p:sp>
        <p:nvSpPr>
          <p:cNvPr id="10" name="Rectangle 9"/>
          <p:cNvSpPr/>
          <p:nvPr/>
        </p:nvSpPr>
        <p:spPr>
          <a:xfrm>
            <a:off x="7702950" y="6214116"/>
            <a:ext cx="2731765" cy="276999"/>
          </a:xfrm>
          <a:prstGeom prst="rect">
            <a:avLst/>
          </a:prstGeom>
        </p:spPr>
        <p:txBody>
          <a:bodyPr wrap="square">
            <a:spAutoFit/>
          </a:bodyPr>
          <a:lstStyle/>
          <a:p>
            <a:r>
              <a:rPr lang="en-US" sz="1200" dirty="0" smtClean="0"/>
              <a:t>The Quiet Achiever – Source: [9]</a:t>
            </a:r>
            <a:endParaRPr lang="en-US" sz="1200" dirty="0"/>
          </a:p>
        </p:txBody>
      </p:sp>
    </p:spTree>
    <p:extLst>
      <p:ext uri="{BB962C8B-B14F-4D97-AF65-F5344CB8AC3E}">
        <p14:creationId xmlns:p14="http://schemas.microsoft.com/office/powerpoint/2010/main" val="1244036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Science Fundamentals: Atoms</a:t>
            </a:r>
            <a:endParaRPr lang="en-US" dirty="0"/>
          </a:p>
        </p:txBody>
      </p:sp>
      <p:sp>
        <p:nvSpPr>
          <p:cNvPr id="3" name="Content Placeholder 2"/>
          <p:cNvSpPr>
            <a:spLocks noGrp="1"/>
          </p:cNvSpPr>
          <p:nvPr>
            <p:ph idx="1"/>
          </p:nvPr>
        </p:nvSpPr>
        <p:spPr>
          <a:xfrm>
            <a:off x="896388" y="1690688"/>
            <a:ext cx="7058891" cy="4851428"/>
          </a:xfrm>
        </p:spPr>
        <p:txBody>
          <a:bodyPr>
            <a:normAutofit fontScale="77500" lnSpcReduction="20000"/>
          </a:bodyPr>
          <a:lstStyle/>
          <a:p>
            <a:r>
              <a:rPr lang="en-US" dirty="0" smtClean="0"/>
              <a:t>All matter is made of atoms</a:t>
            </a:r>
          </a:p>
          <a:p>
            <a:r>
              <a:rPr lang="en-US" dirty="0" smtClean="0"/>
              <a:t>The Bohr Atomic Model</a:t>
            </a:r>
          </a:p>
          <a:p>
            <a:pPr lvl="1">
              <a:buFont typeface="Wingdings" panose="05000000000000000000" pitchFamily="2" charset="2"/>
              <a:buChar char="Ø"/>
            </a:pPr>
            <a:r>
              <a:rPr lang="en-US" dirty="0" smtClean="0"/>
              <a:t>A simple system for representing the structure of atoms</a:t>
            </a:r>
          </a:p>
          <a:p>
            <a:pPr lvl="1">
              <a:buFont typeface="Wingdings" panose="05000000000000000000" pitchFamily="2" charset="2"/>
              <a:buChar char="Ø"/>
            </a:pPr>
            <a:r>
              <a:rPr lang="en-US" dirty="0" smtClean="0"/>
              <a:t>Nucleus: consists of protons, each of positive charge +e, and neutrons (neutral)</a:t>
            </a:r>
          </a:p>
          <a:p>
            <a:pPr lvl="1">
              <a:buFont typeface="Wingdings" panose="05000000000000000000" pitchFamily="2" charset="2"/>
              <a:buChar char="Ø"/>
            </a:pPr>
            <a:r>
              <a:rPr lang="en-US" dirty="0" smtClean="0"/>
              <a:t>Electrons, each of negative charge –e, orbit in discrete shells</a:t>
            </a:r>
          </a:p>
          <a:p>
            <a:pPr marL="228600" lvl="1">
              <a:spcBef>
                <a:spcPts val="1000"/>
              </a:spcBef>
            </a:pPr>
            <a:r>
              <a:rPr lang="en-US" dirty="0" smtClean="0"/>
              <a:t>Similar to mass, charge is an intrinsic property of </a:t>
            </a:r>
            <a:r>
              <a:rPr lang="en-US" dirty="0"/>
              <a:t>protons and electrons</a:t>
            </a:r>
          </a:p>
          <a:p>
            <a:pPr lvl="1">
              <a:buFont typeface="Wingdings" panose="05000000000000000000" pitchFamily="2" charset="2"/>
              <a:buChar char="Ø"/>
            </a:pPr>
            <a:r>
              <a:rPr lang="en-US" dirty="0" smtClean="0"/>
              <a:t>e </a:t>
            </a:r>
            <a:r>
              <a:rPr lang="en-US" dirty="0"/>
              <a:t>is </a:t>
            </a:r>
            <a:r>
              <a:rPr lang="en-US" dirty="0" smtClean="0"/>
              <a:t>a specified amount </a:t>
            </a:r>
            <a:r>
              <a:rPr lang="en-US" dirty="0"/>
              <a:t>of charge in Coulombs (C)</a:t>
            </a:r>
          </a:p>
          <a:p>
            <a:pPr lvl="2">
              <a:buFont typeface="Courier New" panose="02070309020205020404" pitchFamily="49" charset="0"/>
              <a:buChar char="o"/>
            </a:pPr>
            <a:r>
              <a:rPr lang="en-US" dirty="0" smtClean="0"/>
              <a:t>e </a:t>
            </a:r>
            <a:r>
              <a:rPr lang="en-US" dirty="0"/>
              <a:t>= </a:t>
            </a:r>
            <a:r>
              <a:rPr lang="en-US" altLang="en-US" dirty="0"/>
              <a:t>1.60 x 10</a:t>
            </a:r>
            <a:r>
              <a:rPr lang="en-US" altLang="en-US" baseline="30000" dirty="0"/>
              <a:t>-19</a:t>
            </a:r>
            <a:r>
              <a:rPr lang="en-US" altLang="en-US" dirty="0"/>
              <a:t> C</a:t>
            </a:r>
            <a:endParaRPr lang="en-US" dirty="0"/>
          </a:p>
          <a:p>
            <a:pPr lvl="1">
              <a:buFont typeface="Wingdings" panose="05000000000000000000" pitchFamily="2" charset="2"/>
              <a:buChar char="Ø"/>
            </a:pPr>
            <a:r>
              <a:rPr lang="en-US" dirty="0" smtClean="0"/>
              <a:t>Atoms are neutral</a:t>
            </a:r>
          </a:p>
          <a:p>
            <a:pPr lvl="2">
              <a:buFont typeface="Courier New" panose="02070309020205020404" pitchFamily="49" charset="0"/>
              <a:buChar char="o"/>
            </a:pPr>
            <a:r>
              <a:rPr lang="en-US" dirty="0" smtClean="0"/>
              <a:t>number of protons equals the number of electrons</a:t>
            </a:r>
          </a:p>
          <a:p>
            <a:r>
              <a:rPr lang="en-US" dirty="0" smtClean="0"/>
              <a:t>The atomic number (Z) denotes the number of protons and determines the identity of a particular atom (element)</a:t>
            </a:r>
          </a:p>
          <a:p>
            <a:pPr lvl="1">
              <a:buFont typeface="Wingdings" panose="05000000000000000000" pitchFamily="2" charset="2"/>
              <a:buChar char="Ø"/>
            </a:pPr>
            <a:r>
              <a:rPr lang="en-US" dirty="0" smtClean="0"/>
              <a:t>E.g. Hydrogen has one proton (Z = 1), Helium has two protons (Z = 2), etc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5942" y="845957"/>
            <a:ext cx="3920406" cy="3920406"/>
          </a:xfrm>
          <a:prstGeom prst="rect">
            <a:avLst/>
          </a:prstGeom>
        </p:spPr>
      </p:pic>
    </p:spTree>
    <p:extLst>
      <p:ext uri="{BB962C8B-B14F-4D97-AF65-F5344CB8AC3E}">
        <p14:creationId xmlns:p14="http://schemas.microsoft.com/office/powerpoint/2010/main" val="108484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247"/>
            <a:ext cx="10515600" cy="1325563"/>
          </a:xfrm>
        </p:spPr>
        <p:txBody>
          <a:bodyPr/>
          <a:lstStyle/>
          <a:p>
            <a:pPr algn="ctr"/>
            <a:r>
              <a:rPr lang="en-US" dirty="0"/>
              <a:t>Science Fundamentals: </a:t>
            </a:r>
            <a:r>
              <a:rPr lang="en-US" dirty="0" smtClean="0"/>
              <a:t/>
            </a:r>
            <a:br>
              <a:rPr lang="en-US" dirty="0" smtClean="0"/>
            </a:br>
            <a:r>
              <a:rPr lang="en-US" dirty="0" smtClean="0"/>
              <a:t>Electrical Charge of an Object</a:t>
            </a:r>
            <a:endParaRPr lang="en-US" dirty="0"/>
          </a:p>
        </p:txBody>
      </p:sp>
      <p:sp>
        <p:nvSpPr>
          <p:cNvPr id="3" name="Content Placeholder 2"/>
          <p:cNvSpPr>
            <a:spLocks noGrp="1"/>
          </p:cNvSpPr>
          <p:nvPr>
            <p:ph idx="1"/>
          </p:nvPr>
        </p:nvSpPr>
        <p:spPr>
          <a:xfrm>
            <a:off x="720120" y="1684044"/>
            <a:ext cx="6381206" cy="5032376"/>
          </a:xfrm>
        </p:spPr>
        <p:txBody>
          <a:bodyPr>
            <a:normAutofit/>
          </a:bodyPr>
          <a:lstStyle/>
          <a:p>
            <a:pPr marL="228600" lvl="1">
              <a:spcBef>
                <a:spcPts val="1000"/>
              </a:spcBef>
            </a:pPr>
            <a:r>
              <a:rPr lang="en-US" dirty="0" smtClean="0"/>
              <a:t>Summary of facts:</a:t>
            </a:r>
          </a:p>
          <a:p>
            <a:pPr marL="800100" lvl="2" indent="-342900">
              <a:spcBef>
                <a:spcPts val="1000"/>
              </a:spcBef>
              <a:buFont typeface="Wingdings" panose="05000000000000000000" pitchFamily="2" charset="2"/>
              <a:buChar char="Ø"/>
            </a:pPr>
            <a:r>
              <a:rPr lang="en-US" dirty="0" smtClean="0"/>
              <a:t>Charge </a:t>
            </a:r>
            <a:r>
              <a:rPr lang="en-US" dirty="0"/>
              <a:t>is an intrinsic property of </a:t>
            </a:r>
            <a:r>
              <a:rPr lang="en-US" dirty="0" smtClean="0"/>
              <a:t>protons and electrons</a:t>
            </a:r>
            <a:endParaRPr lang="en-US" dirty="0"/>
          </a:p>
          <a:p>
            <a:pPr marL="800100" lvl="2" indent="-342900">
              <a:spcBef>
                <a:spcPts val="1000"/>
              </a:spcBef>
              <a:buFont typeface="Wingdings" panose="05000000000000000000" pitchFamily="2" charset="2"/>
              <a:buChar char="Ø"/>
            </a:pPr>
            <a:r>
              <a:rPr lang="en-US" dirty="0"/>
              <a:t>Atoms are </a:t>
            </a:r>
            <a:r>
              <a:rPr lang="en-US" dirty="0" smtClean="0"/>
              <a:t>overall neutral but yet contain protons and electrons</a:t>
            </a:r>
            <a:endParaRPr lang="en-US" dirty="0"/>
          </a:p>
          <a:p>
            <a:pPr marL="800100" lvl="2" indent="-342900">
              <a:spcBef>
                <a:spcPts val="1000"/>
              </a:spcBef>
              <a:buFont typeface="Wingdings" panose="05000000000000000000" pitchFamily="2" charset="2"/>
              <a:buChar char="Ø"/>
            </a:pPr>
            <a:r>
              <a:rPr lang="en-US" dirty="0" smtClean="0"/>
              <a:t>All objects are made of atoms</a:t>
            </a:r>
          </a:p>
          <a:p>
            <a:pPr marL="228600" lvl="1">
              <a:spcBef>
                <a:spcPts val="1000"/>
              </a:spcBef>
            </a:pPr>
            <a:r>
              <a:rPr lang="en-US" dirty="0" smtClean="0"/>
              <a:t>How can an object be charged?</a:t>
            </a:r>
          </a:p>
          <a:p>
            <a:pPr marL="457200" lvl="2" indent="0">
              <a:spcBef>
                <a:spcPts val="1000"/>
              </a:spcBef>
              <a:buNone/>
            </a:pPr>
            <a:r>
              <a:rPr lang="en-US" dirty="0" smtClean="0"/>
              <a:t>For an object to be electrically charged, its atoms must undergo a transformation resulting in an excess or deficiency of electrons</a:t>
            </a:r>
          </a:p>
          <a:p>
            <a:pPr marL="228600" lvl="1">
              <a:spcBef>
                <a:spcPts val="1000"/>
              </a:spcBef>
            </a:pPr>
            <a:r>
              <a:rPr lang="en-US" dirty="0" smtClean="0"/>
              <a:t>Atoms can lose or gain electrons in a process called </a:t>
            </a:r>
            <a:r>
              <a:rPr lang="en-US" i="1" dirty="0" smtClean="0"/>
              <a:t>ionization</a:t>
            </a:r>
            <a:r>
              <a:rPr lang="en-US" dirty="0" smtClean="0"/>
              <a:t>, which leaves the atom in a state called a positive ion or negative ion</a:t>
            </a: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1326" y="1690688"/>
            <a:ext cx="3943820" cy="3712585"/>
          </a:xfrm>
          <a:prstGeom prst="rect">
            <a:avLst/>
          </a:prstGeom>
        </p:spPr>
      </p:pic>
    </p:spTree>
    <p:extLst>
      <p:ext uri="{BB962C8B-B14F-4D97-AF65-F5344CB8AC3E}">
        <p14:creationId xmlns:p14="http://schemas.microsoft.com/office/powerpoint/2010/main" val="1668481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29004</TotalTime>
  <Words>3743</Words>
  <Application>Microsoft Office PowerPoint</Application>
  <PresentationFormat>Widescreen</PresentationFormat>
  <Paragraphs>399</Paragraphs>
  <Slides>41</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Calibri Light</vt:lpstr>
      <vt:lpstr>Courier New</vt:lpstr>
      <vt:lpstr>Times</vt:lpstr>
      <vt:lpstr>Times New Roman</vt:lpstr>
      <vt:lpstr>Wingdings</vt:lpstr>
      <vt:lpstr>Office Theme</vt:lpstr>
      <vt:lpstr>Equation</vt:lpstr>
      <vt:lpstr>Electricity from Solar Energy</vt:lpstr>
      <vt:lpstr>Introduction</vt:lpstr>
      <vt:lpstr>Production of Sunlight</vt:lpstr>
      <vt:lpstr>Energy / Work / Power</vt:lpstr>
      <vt:lpstr>Abundance of Solar Energy</vt:lpstr>
      <vt:lpstr>Brief History of the Beginnings of Solar Energy</vt:lpstr>
      <vt:lpstr>Brief History of the Beginnings of Solar Energy</vt:lpstr>
      <vt:lpstr>Science Fundamentals: Atoms</vt:lpstr>
      <vt:lpstr>Science Fundamentals:  Electrical Charge of an Object</vt:lpstr>
      <vt:lpstr>Science Fundamentals:  Ionization through Radiation</vt:lpstr>
      <vt:lpstr>Science Fundamentals:  Ionization through Friction</vt:lpstr>
      <vt:lpstr>Science Fundamentals: The Valence Shell</vt:lpstr>
      <vt:lpstr>Science Fundamentals:  Electric Conductivity of Materials</vt:lpstr>
      <vt:lpstr>Science Fundamentals:  Voltage and Voltage Difference</vt:lpstr>
      <vt:lpstr>Science Fundamentals:  No Voltage Difference Means No Current</vt:lpstr>
      <vt:lpstr>Power Systems: DC vs. AC</vt:lpstr>
      <vt:lpstr>Brief History of DC and AC: The War of Currents (late 1800’s)</vt:lpstr>
      <vt:lpstr>Photovoltaic Cells: How do they work?</vt:lpstr>
      <vt:lpstr>Types of Photovoltaic Cells</vt:lpstr>
      <vt:lpstr>Types of Photovoltaic Cells</vt:lpstr>
      <vt:lpstr>Converting Energy: What is Efficiency?</vt:lpstr>
      <vt:lpstr>Typical Mono-crystalline PV Panel</vt:lpstr>
      <vt:lpstr>From PV Cell to PV Module &amp; Array</vt:lpstr>
      <vt:lpstr>PV Cell Damage from Shading</vt:lpstr>
      <vt:lpstr>Non Grid-tied PV System</vt:lpstr>
      <vt:lpstr>Grid-tied PV System</vt:lpstr>
      <vt:lpstr>Charge Controllers</vt:lpstr>
      <vt:lpstr>Power Inverters</vt:lpstr>
      <vt:lpstr>Single Cell Cu-Zn Battery</vt:lpstr>
      <vt:lpstr>Connecting Batteries in Series</vt:lpstr>
      <vt:lpstr>Connecting Batteries in Parallel</vt:lpstr>
      <vt:lpstr>Connecting Batteries in Series and Parallel</vt:lpstr>
      <vt:lpstr>Types of Batteries</vt:lpstr>
      <vt:lpstr>Examples of Solar Installations</vt:lpstr>
      <vt:lpstr>Concentrating Solar Power Systems</vt:lpstr>
      <vt:lpstr>Parabolic Trough Systems</vt:lpstr>
      <vt:lpstr>Compact Linear Fresnel Reflector</vt:lpstr>
      <vt:lpstr>Power Tower</vt:lpstr>
      <vt:lpstr>Dish-Engine</vt:lpstr>
      <vt:lpstr>References</vt:lpstr>
      <vt:lpstr>References</vt:lpstr>
    </vt:vector>
  </TitlesOfParts>
  <Company>Sam Houston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from Solar Energy</dc:title>
  <dc:creator>Kane, Steven</dc:creator>
  <cp:lastModifiedBy>Kane, Steven</cp:lastModifiedBy>
  <cp:revision>313</cp:revision>
  <cp:lastPrinted>2015-03-18T14:57:04Z</cp:lastPrinted>
  <dcterms:created xsi:type="dcterms:W3CDTF">2014-09-09T13:43:55Z</dcterms:created>
  <dcterms:modified xsi:type="dcterms:W3CDTF">2015-06-29T14:23:55Z</dcterms:modified>
</cp:coreProperties>
</file>