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C947C4-ACD5-4828-A1AF-9045C0F80103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CFE751-E2B8-43C7-BF9F-B9105F75EE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vgl.ucdavis.edu/~lvmillon/coatcolor/coat1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c/cb/Dancingcolor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gl.ucdavis.edu/~lvmillon/coatcolor/coat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gl.ucdavis.edu/~lvmillon/coatcolor/coat1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gl.ucdavis.edu/~lvmillon/coatcolor/coat6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gl.ucdavis.edu/~lvmillon/coatcolor/coat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gl.ucdavis.edu/~lvmillon/coatcolor/coat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vgl.ucdavis.edu/~lvmillon/coatcolor/coat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Lecture 5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Parts, Colors, and Markings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1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Chestnut or Liver Chestnut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181600" cy="43735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Body</a:t>
            </a:r>
          </a:p>
          <a:p>
            <a:pPr lvl="1"/>
            <a:r>
              <a:rPr lang="en-US" sz="2200" b="1" dirty="0"/>
              <a:t>D</a:t>
            </a:r>
            <a:r>
              <a:rPr lang="en-US" sz="2200" b="1" dirty="0" smtClean="0"/>
              <a:t>ark </a:t>
            </a:r>
            <a:r>
              <a:rPr lang="en-US" sz="2200" b="1" dirty="0" smtClean="0"/>
              <a:t>red or </a:t>
            </a:r>
            <a:r>
              <a:rPr lang="en-US" sz="2200" b="1" dirty="0" smtClean="0"/>
              <a:t>brownish-red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sz="2400" b="1" dirty="0" smtClean="0"/>
              <a:t>ane </a:t>
            </a:r>
            <a:r>
              <a:rPr lang="en-US" sz="2400" b="1" dirty="0" smtClean="0"/>
              <a:t>and tail </a:t>
            </a:r>
            <a:endParaRPr lang="en-US" sz="2400" b="1" dirty="0" smtClean="0"/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</a:t>
            </a:r>
            <a:r>
              <a:rPr lang="en-US" sz="2200" b="1" dirty="0" smtClean="0"/>
              <a:t>dark </a:t>
            </a:r>
            <a:r>
              <a:rPr lang="en-US" sz="2200" b="1" dirty="0" smtClean="0"/>
              <a:t>red</a:t>
            </a:r>
          </a:p>
          <a:p>
            <a:pPr lvl="2"/>
            <a:r>
              <a:rPr lang="en-US" sz="2000" b="1" dirty="0"/>
              <a:t>B</a:t>
            </a:r>
            <a:r>
              <a:rPr lang="en-US" sz="2000" b="1" dirty="0" smtClean="0"/>
              <a:t>rownish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</a:t>
            </a:r>
            <a:r>
              <a:rPr lang="en-US" sz="2200" b="1" dirty="0" smtClean="0"/>
              <a:t>be </a:t>
            </a:r>
            <a:r>
              <a:rPr lang="en-US" sz="2200" b="1" dirty="0" smtClean="0"/>
              <a:t>flaxen </a:t>
            </a:r>
          </a:p>
          <a:p>
            <a:pPr lvl="1"/>
            <a:r>
              <a:rPr lang="en-US" sz="2200" b="1" dirty="0" smtClean="0"/>
              <a:t>Lower legs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</a:t>
            </a:r>
            <a:r>
              <a:rPr lang="en-US" sz="2200" b="1" dirty="0" smtClean="0"/>
              <a:t>have dorsal stripe</a:t>
            </a:r>
          </a:p>
        </p:txBody>
      </p:sp>
      <p:pic>
        <p:nvPicPr>
          <p:cNvPr id="34820" name="Picture 4" descr="livch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168" y="2438400"/>
            <a:ext cx="4171180" cy="34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114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Y</a:t>
            </a:r>
            <a:r>
              <a:rPr lang="en-US" sz="2200" b="1" dirty="0" smtClean="0"/>
              <a:t>ellowish </a:t>
            </a:r>
            <a:r>
              <a:rPr lang="en-US" sz="2200" b="1" dirty="0" smtClean="0"/>
              <a:t>or </a:t>
            </a:r>
            <a:r>
              <a:rPr lang="en-US" sz="2200" b="1" dirty="0" smtClean="0"/>
              <a:t>gold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</a:t>
            </a:r>
            <a:r>
              <a:rPr lang="en-US" sz="2200" b="1" dirty="0" smtClean="0"/>
              <a:t>or </a:t>
            </a:r>
            <a:r>
              <a:rPr lang="en-US" sz="2200" b="1" dirty="0" smtClean="0"/>
              <a:t>brown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D</a:t>
            </a:r>
            <a:r>
              <a:rPr lang="en-US" b="1" dirty="0" smtClean="0"/>
              <a:t>orsal stripe </a:t>
            </a:r>
          </a:p>
          <a:p>
            <a:pPr lvl="1"/>
            <a:r>
              <a:rPr lang="en-US" sz="2200" b="1" dirty="0" smtClean="0"/>
              <a:t>Zebra </a:t>
            </a:r>
            <a:r>
              <a:rPr lang="en-US" sz="2200" b="1" dirty="0" smtClean="0"/>
              <a:t>stripes on </a:t>
            </a:r>
            <a:r>
              <a:rPr lang="en-US" sz="2200" b="1" dirty="0" smtClean="0"/>
              <a:t>leg</a:t>
            </a:r>
          </a:p>
          <a:p>
            <a:pPr lvl="1"/>
            <a:r>
              <a:rPr lang="en-US" sz="2200" b="1" dirty="0"/>
              <a:t>T</a:t>
            </a:r>
            <a:r>
              <a:rPr lang="en-US" sz="2200" b="1" dirty="0" smtClean="0"/>
              <a:t>ransverse </a:t>
            </a:r>
            <a:r>
              <a:rPr lang="en-US" sz="2200" b="1" dirty="0" smtClean="0"/>
              <a:t>stripe over withers</a:t>
            </a:r>
          </a:p>
        </p:txBody>
      </p:sp>
      <p:pic>
        <p:nvPicPr>
          <p:cNvPr id="35845" name="Picture 5" descr="du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435077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7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Dun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4958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Body color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</a:t>
            </a:r>
            <a:r>
              <a:rPr lang="en-US" sz="2200" b="1" dirty="0" smtClean="0"/>
              <a:t>orm </a:t>
            </a:r>
            <a:r>
              <a:rPr lang="en-US" sz="2200" b="1" dirty="0" smtClean="0"/>
              <a:t>of </a:t>
            </a:r>
            <a:r>
              <a:rPr lang="en-US" sz="2200" b="1" dirty="0" smtClean="0"/>
              <a:t>dun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yellowish </a:t>
            </a:r>
            <a:r>
              <a:rPr lang="en-US" sz="2200" b="1" dirty="0" smtClean="0"/>
              <a:t>or flesh </a:t>
            </a:r>
            <a:r>
              <a:rPr lang="en-US" sz="2200" b="1" dirty="0" smtClean="0"/>
              <a:t>colored</a:t>
            </a:r>
          </a:p>
          <a:p>
            <a:pPr lvl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ane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tail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R</a:t>
            </a:r>
            <a:r>
              <a:rPr lang="en-US" sz="2200" b="1" dirty="0" smtClean="0"/>
              <a:t>ed </a:t>
            </a:r>
            <a:r>
              <a:rPr lang="en-US" sz="2200" b="1" dirty="0" smtClean="0"/>
              <a:t>or </a:t>
            </a:r>
            <a:r>
              <a:rPr lang="en-US" sz="2200" b="1" dirty="0" smtClean="0"/>
              <a:t>reddish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Flaxen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Red dorsal stripe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Z</a:t>
            </a:r>
            <a:r>
              <a:rPr lang="en-US" sz="2200" b="1" dirty="0" smtClean="0"/>
              <a:t>ebra stripes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ransverse stripe</a:t>
            </a:r>
            <a:endParaRPr lang="en-US" sz="2200" b="1" dirty="0" smtClean="0"/>
          </a:p>
        </p:txBody>
      </p:sp>
      <p:pic>
        <p:nvPicPr>
          <p:cNvPr id="36868" name="Picture 4" descr="RedDu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05163" cy="47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8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4419600" cy="41814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G</a:t>
            </a:r>
            <a:r>
              <a:rPr lang="en-US" sz="2200" b="1" dirty="0" smtClean="0"/>
              <a:t>olden yellow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 smtClean="0"/>
              <a:t>Typically no dorsal </a:t>
            </a:r>
            <a:r>
              <a:rPr lang="en-US" sz="2200" b="1" dirty="0" smtClean="0"/>
              <a:t>stripes</a:t>
            </a:r>
          </a:p>
        </p:txBody>
      </p:sp>
      <p:pic>
        <p:nvPicPr>
          <p:cNvPr id="37892" name="Picture 5" descr="pal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63012"/>
            <a:ext cx="3128963" cy="47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7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ra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12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4114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Body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Mixture </a:t>
            </a:r>
            <a:r>
              <a:rPr lang="en-US" sz="2000" b="1" dirty="0" smtClean="0"/>
              <a:t>of white with any other colored </a:t>
            </a:r>
            <a:r>
              <a:rPr lang="en-US" sz="2000" b="1" dirty="0" smtClean="0"/>
              <a:t>hairs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ften </a:t>
            </a:r>
            <a:r>
              <a:rPr lang="en-US" sz="2400" b="1" dirty="0" smtClean="0"/>
              <a:t>born </a:t>
            </a:r>
            <a:r>
              <a:rPr lang="en-US" sz="2400" b="1" dirty="0" smtClean="0"/>
              <a:t>solid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L</a:t>
            </a:r>
            <a:r>
              <a:rPr lang="en-US" sz="2400" b="1" dirty="0" smtClean="0"/>
              <a:t>ighter </a:t>
            </a:r>
            <a:r>
              <a:rPr lang="en-US" sz="2400" b="1" dirty="0" smtClean="0"/>
              <a:t>with </a:t>
            </a:r>
            <a:r>
              <a:rPr lang="en-US" sz="2400" b="1" dirty="0" smtClean="0"/>
              <a:t>age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</a:t>
            </a:r>
            <a:r>
              <a:rPr lang="en-US" sz="2400" b="1" dirty="0" smtClean="0"/>
              <a:t>have dorsal stripe</a:t>
            </a:r>
          </a:p>
        </p:txBody>
      </p:sp>
      <p:pic>
        <p:nvPicPr>
          <p:cNvPr id="38917" name="Picture 5" descr="Te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54154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3429000" cy="41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Body </a:t>
            </a:r>
            <a:r>
              <a:rPr lang="en-US" b="1" dirty="0" smtClean="0"/>
              <a:t>Color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Y</a:t>
            </a:r>
            <a:r>
              <a:rPr lang="en-US" b="1" dirty="0" smtClean="0"/>
              <a:t>ellowish </a:t>
            </a:r>
            <a:r>
              <a:rPr lang="en-US" b="1" dirty="0" smtClean="0"/>
              <a:t>or </a:t>
            </a:r>
            <a:r>
              <a:rPr lang="en-US" b="1" dirty="0" smtClean="0"/>
              <a:t>gold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</a:t>
            </a:r>
            <a:r>
              <a:rPr lang="en-US" b="1" dirty="0" smtClean="0"/>
              <a:t>tail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Black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U</a:t>
            </a:r>
            <a:r>
              <a:rPr lang="en-US" sz="2200" b="1" dirty="0" smtClean="0"/>
              <a:t>sually </a:t>
            </a:r>
            <a:r>
              <a:rPr lang="en-US" sz="2200" b="1" dirty="0" smtClean="0"/>
              <a:t>black on lower </a:t>
            </a:r>
            <a:r>
              <a:rPr lang="en-US" sz="2200" b="1" dirty="0" smtClean="0"/>
              <a:t>legs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ypically </a:t>
            </a:r>
            <a:r>
              <a:rPr lang="en-US" sz="2200" b="1" dirty="0" smtClean="0"/>
              <a:t>do not have dorsal stripes</a:t>
            </a:r>
          </a:p>
        </p:txBody>
      </p:sp>
      <p:pic>
        <p:nvPicPr>
          <p:cNvPr id="39940" name="Picture 5" descr="Buckski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4216225" cy="36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Cremello</a:t>
            </a:r>
            <a:endParaRPr lang="en-US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47149"/>
            <a:ext cx="3429000" cy="452985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  <a:endParaRPr lang="en-US" b="1" dirty="0" smtClean="0"/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</a:t>
            </a:r>
            <a:r>
              <a:rPr lang="en-US" b="1" dirty="0" smtClean="0"/>
              <a:t>or light </a:t>
            </a:r>
            <a:r>
              <a:rPr lang="en-US" b="1" dirty="0" smtClean="0"/>
              <a:t>cream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</a:t>
            </a:r>
            <a:r>
              <a:rPr lang="en-US" b="1" dirty="0" smtClean="0"/>
              <a:t>tail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/>
              <a:t>P</a:t>
            </a:r>
            <a:r>
              <a:rPr lang="en-US" sz="2200" b="1" dirty="0" smtClean="0"/>
              <a:t>ink </a:t>
            </a:r>
            <a:r>
              <a:rPr lang="en-US" sz="2200" b="1" dirty="0" smtClean="0"/>
              <a:t>or pinkish skin over entire </a:t>
            </a:r>
            <a:r>
              <a:rPr lang="en-US" sz="2200" b="1" dirty="0" smtClean="0"/>
              <a:t>body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lue </a:t>
            </a:r>
            <a:r>
              <a:rPr lang="en-US" sz="2200" b="1" dirty="0" smtClean="0"/>
              <a:t>eyes</a:t>
            </a:r>
          </a:p>
        </p:txBody>
      </p:sp>
      <p:pic>
        <p:nvPicPr>
          <p:cNvPr id="40964" name="Picture 4" descr="coat12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77434"/>
            <a:ext cx="2028825" cy="15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erlin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287" y="2057400"/>
            <a:ext cx="2836131" cy="25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2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Perlino</a:t>
            </a:r>
            <a:endParaRPr lang="en-US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4343400" cy="40687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  <a:endParaRPr lang="en-US" b="1" dirty="0" smtClean="0"/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</a:t>
            </a:r>
            <a:r>
              <a:rPr lang="en-US" b="1" dirty="0" smtClean="0"/>
              <a:t>or light </a:t>
            </a:r>
            <a:r>
              <a:rPr lang="en-US" b="1" dirty="0" smtClean="0"/>
              <a:t>cream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sually </a:t>
            </a:r>
            <a:r>
              <a:rPr lang="en-US" b="1" dirty="0" smtClean="0"/>
              <a:t>have a darker </a:t>
            </a:r>
            <a:r>
              <a:rPr lang="en-US" b="1" dirty="0" smtClean="0"/>
              <a:t>tint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ale </a:t>
            </a:r>
            <a:r>
              <a:rPr lang="en-US" b="1" dirty="0" smtClean="0"/>
              <a:t>copper or </a:t>
            </a:r>
            <a:r>
              <a:rPr lang="en-US" b="1" dirty="0" smtClean="0"/>
              <a:t>orange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ink </a:t>
            </a:r>
            <a:r>
              <a:rPr lang="en-US" b="1" dirty="0" smtClean="0"/>
              <a:t>or pinkish skin over entire </a:t>
            </a:r>
            <a:r>
              <a:rPr lang="en-US" b="1" dirty="0" smtClean="0"/>
              <a:t>body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lue </a:t>
            </a:r>
            <a:r>
              <a:rPr lang="en-US" b="1" dirty="0" smtClean="0"/>
              <a:t>eyes</a:t>
            </a:r>
          </a:p>
        </p:txBody>
      </p:sp>
      <p:pic>
        <p:nvPicPr>
          <p:cNvPr id="41988" name="Picture 4" descr="perli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716" y="2667000"/>
            <a:ext cx="3446463" cy="2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2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Rabicano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Body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</a:rPr>
              <a:t>nterspersed </a:t>
            </a:r>
            <a:r>
              <a:rPr lang="en-US" sz="2200" b="1" dirty="0">
                <a:solidFill>
                  <a:schemeClr val="tx1"/>
                </a:solidFill>
              </a:rPr>
              <a:t>white hairs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ost </a:t>
            </a:r>
            <a:r>
              <a:rPr lang="en-US" sz="2000" b="1" dirty="0">
                <a:solidFill>
                  <a:schemeClr val="tx1"/>
                </a:solidFill>
              </a:rPr>
              <a:t>dense </a:t>
            </a:r>
            <a:r>
              <a:rPr lang="en-US" sz="2000" b="1" dirty="0" smtClean="0">
                <a:solidFill>
                  <a:schemeClr val="tx1"/>
                </a:solidFill>
              </a:rPr>
              <a:t>from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Flank to </a:t>
            </a:r>
            <a:r>
              <a:rPr lang="en-US" sz="2000" b="1" dirty="0" err="1" smtClean="0">
                <a:solidFill>
                  <a:schemeClr val="tx1"/>
                </a:solidFill>
              </a:rPr>
              <a:t>tailhead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Not Roan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Dancingcol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343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D</a:t>
            </a:r>
            <a:r>
              <a:rPr lang="en-US" sz="2400" b="1" dirty="0" smtClean="0"/>
              <a:t>ark </a:t>
            </a:r>
            <a:r>
              <a:rPr lang="en-US" sz="2400" b="1" dirty="0" smtClean="0"/>
              <a:t>color usually covers </a:t>
            </a:r>
            <a:endParaRPr lang="en-US" sz="2400" b="1" dirty="0" smtClean="0"/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ne </a:t>
            </a:r>
            <a:r>
              <a:rPr lang="en-US" sz="2200" b="1" dirty="0" smtClean="0"/>
              <a:t>or both flanks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sz="2400" b="1" dirty="0" smtClean="0"/>
              <a:t>Generally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ll </a:t>
            </a:r>
            <a:r>
              <a:rPr lang="en-US" sz="2200" b="1" dirty="0" smtClean="0"/>
              <a:t>four legs are </a:t>
            </a:r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t </a:t>
            </a:r>
            <a:r>
              <a:rPr lang="en-US" sz="2200" b="1" dirty="0" smtClean="0"/>
              <a:t>least below the hocks and knees</a:t>
            </a:r>
          </a:p>
          <a:p>
            <a:pPr eaLnBrk="1" hangingPunct="1"/>
            <a:endParaRPr lang="en-US" sz="900" b="1" dirty="0" smtClean="0"/>
          </a:p>
          <a:p>
            <a:pPr eaLnBrk="1" hangingPunct="1"/>
            <a:r>
              <a:rPr lang="en-US" sz="2200" b="1" dirty="0" smtClean="0"/>
              <a:t>Spots</a:t>
            </a:r>
          </a:p>
          <a:p>
            <a:pPr lvl="1"/>
            <a:r>
              <a:rPr lang="en-US" sz="2200" b="1" dirty="0"/>
              <a:t>R</a:t>
            </a:r>
            <a:r>
              <a:rPr lang="en-US" sz="2200" b="1" dirty="0" smtClean="0"/>
              <a:t>egular </a:t>
            </a:r>
            <a:r>
              <a:rPr lang="en-US" sz="2200" b="1" dirty="0" smtClean="0"/>
              <a:t>and distinct </a:t>
            </a:r>
            <a:r>
              <a:rPr lang="en-US" sz="2200" b="1" dirty="0" smtClean="0"/>
              <a:t>appearance </a:t>
            </a:r>
            <a:r>
              <a:rPr lang="en-US" sz="2200" b="1" dirty="0" smtClean="0"/>
              <a:t>of a </a:t>
            </a:r>
            <a:r>
              <a:rPr lang="en-US" sz="2200" b="1" dirty="0" smtClean="0"/>
              <a:t>shield</a:t>
            </a:r>
            <a:endParaRPr lang="en-US" sz="2200" b="1" dirty="0" smtClean="0"/>
          </a:p>
        </p:txBody>
      </p:sp>
      <p:pic>
        <p:nvPicPr>
          <p:cNvPr id="43012" name="Picture 4" descr="coat14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857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Parts of The Horse</a:t>
            </a:r>
          </a:p>
        </p:txBody>
      </p:sp>
      <p:pic>
        <p:nvPicPr>
          <p:cNvPr id="40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752600"/>
            <a:ext cx="6138862" cy="4795403"/>
          </a:xfrm>
        </p:spPr>
      </p:pic>
    </p:spTree>
    <p:extLst>
      <p:ext uri="{BB962C8B-B14F-4D97-AF65-F5344CB8AC3E}">
        <p14:creationId xmlns:p14="http://schemas.microsoft.com/office/powerpoint/2010/main" val="7686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388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Head markings 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sz="2000" b="1" dirty="0" smtClean="0"/>
              <a:t>solid-colored horse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May have</a:t>
            </a:r>
            <a:r>
              <a:rPr lang="en-US" sz="2000" b="1" dirty="0" smtClean="0"/>
              <a:t> </a:t>
            </a:r>
            <a:r>
              <a:rPr lang="en-US" sz="2000" b="1" dirty="0" smtClean="0"/>
              <a:t>blaze, strip, star or </a:t>
            </a:r>
            <a:r>
              <a:rPr lang="en-US" sz="2000" b="1" dirty="0" smtClean="0"/>
              <a:t>snip</a:t>
            </a:r>
            <a:endParaRPr lang="en-US" b="1" dirty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</a:t>
            </a:r>
            <a:r>
              <a:rPr lang="en-US" sz="2400" b="1" dirty="0" smtClean="0"/>
              <a:t>be </a:t>
            </a:r>
            <a:r>
              <a:rPr lang="en-US" sz="2400" b="1" dirty="0" smtClean="0"/>
              <a:t>either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sz="2000" b="1" dirty="0" smtClean="0"/>
              <a:t>redominantly </a:t>
            </a:r>
            <a:r>
              <a:rPr lang="en-US" sz="2000" b="1" dirty="0" smtClean="0"/>
              <a:t>dark or </a:t>
            </a:r>
            <a:r>
              <a:rPr lang="en-US" sz="2000" b="1" dirty="0" smtClean="0"/>
              <a:t>white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sz="2400" b="1" dirty="0" smtClean="0"/>
              <a:t>ail </a:t>
            </a:r>
            <a:r>
              <a:rPr lang="en-US" sz="2400" b="1" dirty="0" smtClean="0"/>
              <a:t>is often two </a:t>
            </a:r>
            <a:r>
              <a:rPr lang="en-US" sz="2400" b="1" dirty="0" smtClean="0"/>
              <a:t>colors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4036" name="Picture 4" descr="mixer_tob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25132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Overo</a:t>
            </a:r>
            <a:endParaRPr lang="en-US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191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W</a:t>
            </a:r>
            <a:r>
              <a:rPr lang="en-US" b="1" dirty="0" smtClean="0"/>
              <a:t>hite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usually </a:t>
            </a:r>
            <a:r>
              <a:rPr lang="en-US" b="1" dirty="0" smtClean="0"/>
              <a:t>will not </a:t>
            </a:r>
            <a:r>
              <a:rPr lang="en-US" b="1" dirty="0" smtClean="0"/>
              <a:t>cross back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</a:t>
            </a:r>
            <a:r>
              <a:rPr lang="en-US" b="1" dirty="0" smtClean="0"/>
              <a:t>etween withers and tail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Generally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t </a:t>
            </a:r>
            <a:r>
              <a:rPr lang="en-US" b="1" dirty="0" smtClean="0"/>
              <a:t>least one and often all four legs </a:t>
            </a:r>
            <a:r>
              <a:rPr lang="en-US" b="1" dirty="0" smtClean="0"/>
              <a:t>dark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White irregular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cattered </a:t>
            </a:r>
            <a:r>
              <a:rPr lang="en-US" b="1" dirty="0" smtClean="0"/>
              <a:t>or </a:t>
            </a:r>
            <a:r>
              <a:rPr lang="en-US" b="1" dirty="0" smtClean="0"/>
              <a:t>splashy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45060" name="Picture 4" descr="coat1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18943"/>
            <a:ext cx="3657599" cy="28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9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Overo</a:t>
            </a:r>
            <a:endParaRPr lang="en-US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495800" cy="444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Head </a:t>
            </a:r>
            <a:r>
              <a:rPr lang="en-US" b="1" dirty="0" smtClean="0"/>
              <a:t>markings often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</a:t>
            </a:r>
            <a:r>
              <a:rPr lang="en-US" b="1" dirty="0" smtClean="0"/>
              <a:t>ald-faced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ay </a:t>
            </a:r>
            <a:r>
              <a:rPr lang="en-US" b="1" dirty="0" smtClean="0"/>
              <a:t>be either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predominantly dark </a:t>
            </a:r>
            <a:r>
              <a:rPr lang="en-US" b="1" dirty="0" smtClean="0"/>
              <a:t>or </a:t>
            </a:r>
            <a:r>
              <a:rPr lang="en-US" b="1" dirty="0" smtClean="0"/>
              <a:t>white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</a:t>
            </a:r>
            <a:r>
              <a:rPr lang="en-US" b="1" dirty="0" smtClean="0"/>
              <a:t>ail usually </a:t>
            </a:r>
            <a:r>
              <a:rPr lang="en-US" b="1" dirty="0" smtClean="0"/>
              <a:t>one </a:t>
            </a:r>
            <a:r>
              <a:rPr lang="en-US" b="1" dirty="0" smtClean="0"/>
              <a:t>color</a:t>
            </a:r>
            <a:endParaRPr lang="en-US" b="1" dirty="0" smtClean="0"/>
          </a:p>
        </p:txBody>
      </p:sp>
      <p:pic>
        <p:nvPicPr>
          <p:cNvPr id="46084" name="Picture 4" descr="Overo Pat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639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0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Tovero</a:t>
            </a:r>
            <a:endParaRPr lang="en-US" b="1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5181600" cy="3952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/>
              <a:t>Dark pigmentation </a:t>
            </a:r>
            <a:r>
              <a:rPr lang="en-US" b="1" dirty="0" smtClean="0"/>
              <a:t>around ears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ay </a:t>
            </a:r>
            <a:r>
              <a:rPr lang="en-US" b="1" dirty="0" smtClean="0"/>
              <a:t>expand to </a:t>
            </a:r>
            <a:r>
              <a:rPr lang="en-US" b="1" dirty="0" smtClean="0"/>
              <a:t>cover </a:t>
            </a:r>
          </a:p>
          <a:p>
            <a:pPr lvl="1"/>
            <a:r>
              <a:rPr lang="en-US" sz="2200" b="1" dirty="0"/>
              <a:t>F</a:t>
            </a:r>
            <a:r>
              <a:rPr lang="en-US" sz="2200" b="1" dirty="0" smtClean="0"/>
              <a:t>orehead </a:t>
            </a:r>
            <a:r>
              <a:rPr lang="en-US" sz="2200" b="1" dirty="0" smtClean="0"/>
              <a:t>and/or </a:t>
            </a:r>
            <a:r>
              <a:rPr lang="en-US" sz="2200" b="1" dirty="0" smtClean="0"/>
              <a:t>eyes </a:t>
            </a:r>
            <a:endParaRPr lang="en-US" sz="2200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One or both eyes </a:t>
            </a:r>
            <a:r>
              <a:rPr lang="en-US" b="1" dirty="0" smtClean="0"/>
              <a:t>blue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Dark pigmentation </a:t>
            </a:r>
            <a:r>
              <a:rPr lang="en-US" b="1" dirty="0" smtClean="0"/>
              <a:t>around</a:t>
            </a:r>
          </a:p>
          <a:p>
            <a:pPr lvl="1"/>
            <a:r>
              <a:rPr lang="en-US" sz="2200" b="1" dirty="0" smtClean="0"/>
              <a:t>M</a:t>
            </a:r>
            <a:r>
              <a:rPr lang="en-US" sz="2200" b="1" dirty="0" smtClean="0"/>
              <a:t>outh</a:t>
            </a:r>
          </a:p>
          <a:p>
            <a:pPr lvl="1"/>
            <a:r>
              <a:rPr lang="en-US" sz="2200" b="1" dirty="0" smtClean="0"/>
              <a:t>May </a:t>
            </a:r>
            <a:r>
              <a:rPr lang="en-US" sz="2200" b="1" dirty="0" smtClean="0"/>
              <a:t>extend </a:t>
            </a:r>
            <a:r>
              <a:rPr lang="en-US" sz="2200" b="1" dirty="0" smtClean="0"/>
              <a:t>up sides of face </a:t>
            </a:r>
            <a:r>
              <a:rPr lang="en-US" sz="2200" b="1" dirty="0" smtClean="0"/>
              <a:t>and form </a:t>
            </a:r>
            <a:r>
              <a:rPr lang="en-US" sz="2200" b="1" dirty="0" smtClean="0"/>
              <a:t>spots </a:t>
            </a:r>
            <a:endParaRPr lang="en-US" sz="2200" b="1" dirty="0" smtClean="0"/>
          </a:p>
        </p:txBody>
      </p:sp>
      <p:pic>
        <p:nvPicPr>
          <p:cNvPr id="47108" name="Picture 4" descr="tov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429615" cy="27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4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Blanket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3581400" cy="4181475"/>
          </a:xfrm>
        </p:spPr>
        <p:txBody>
          <a:bodyPr/>
          <a:lstStyle/>
          <a:p>
            <a:pPr eaLnBrk="1" hangingPunct="1"/>
            <a:r>
              <a:rPr lang="en-US" b="1" dirty="0"/>
              <a:t>S</a:t>
            </a:r>
            <a:r>
              <a:rPr lang="en-US" sz="2400" b="1" dirty="0" smtClean="0"/>
              <a:t>olid </a:t>
            </a:r>
            <a:r>
              <a:rPr lang="en-US" sz="2400" b="1" dirty="0" smtClean="0"/>
              <a:t>white area </a:t>
            </a:r>
            <a:endParaRPr lang="en-US" sz="2400" b="1" dirty="0" smtClean="0"/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N</a:t>
            </a:r>
            <a:r>
              <a:rPr lang="en-US" sz="2400" b="1" dirty="0" smtClean="0"/>
              <a:t>ormally over</a:t>
            </a:r>
          </a:p>
          <a:p>
            <a:pPr lvl="1"/>
            <a:r>
              <a:rPr lang="en-US" sz="2200" b="1" dirty="0"/>
              <a:t>H</a:t>
            </a:r>
            <a:r>
              <a:rPr lang="en-US" sz="2200" b="1" dirty="0" smtClean="0"/>
              <a:t>ip area</a:t>
            </a:r>
          </a:p>
          <a:p>
            <a:pPr lvl="1"/>
            <a:r>
              <a:rPr lang="en-US" sz="2200" b="1" dirty="0"/>
              <a:t>C</a:t>
            </a:r>
            <a:r>
              <a:rPr lang="en-US" sz="2200" b="1" dirty="0" smtClean="0"/>
              <a:t>ontrasting </a:t>
            </a:r>
            <a:r>
              <a:rPr lang="en-US" sz="2200" b="1" dirty="0" smtClean="0"/>
              <a:t>base </a:t>
            </a:r>
            <a:r>
              <a:rPr lang="en-US" sz="2200" b="1" dirty="0" smtClean="0"/>
              <a:t>color</a:t>
            </a:r>
            <a:endParaRPr lang="en-US" sz="2200" b="1" dirty="0" smtClean="0"/>
          </a:p>
        </p:txBody>
      </p:sp>
      <p:sp>
        <p:nvSpPr>
          <p:cNvPr id="48132" name="AutoShape 4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AutoShape 5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AutoShape 6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chestn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0632"/>
            <a:ext cx="420590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Leopard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3810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P</a:t>
            </a:r>
            <a:r>
              <a:rPr lang="en-US" sz="2400" b="1" dirty="0" smtClean="0"/>
              <a:t>redominantly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000" b="1" dirty="0" smtClean="0"/>
              <a:t>hite </a:t>
            </a:r>
            <a:r>
              <a:rPr lang="en-US" sz="2000" b="1" dirty="0" smtClean="0"/>
              <a:t>with spots of color over their body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Sometimes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S</a:t>
            </a:r>
            <a:r>
              <a:rPr lang="en-US" sz="2000" b="1" dirty="0" smtClean="0"/>
              <a:t>pots more concentrated head </a:t>
            </a:r>
            <a:r>
              <a:rPr lang="en-US" sz="2000" b="1" dirty="0" smtClean="0"/>
              <a:t>and leg areas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S</a:t>
            </a:r>
            <a:r>
              <a:rPr lang="en-US" sz="2400" b="1" dirty="0" smtClean="0"/>
              <a:t>pots </a:t>
            </a:r>
            <a:r>
              <a:rPr lang="en-US" sz="2400" b="1" dirty="0" smtClean="0"/>
              <a:t>may also occur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Direction hair grows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M</a:t>
            </a:r>
            <a:r>
              <a:rPr lang="en-US" sz="2000" b="1" dirty="0" smtClean="0"/>
              <a:t>ost </a:t>
            </a:r>
            <a:r>
              <a:rPr lang="en-US" sz="2000" b="1" dirty="0" smtClean="0"/>
              <a:t>evident in the flank area</a:t>
            </a:r>
          </a:p>
        </p:txBody>
      </p:sp>
      <p:pic>
        <p:nvPicPr>
          <p:cNvPr id="49156" name="Picture 4" descr="leop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516" y="3276600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0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Star: white mark on forehead</a:t>
            </a:r>
          </a:p>
          <a:p>
            <a:pPr eaLnBrk="1" hangingPunct="1"/>
            <a:r>
              <a:rPr lang="en-US" b="1" dirty="0" smtClean="0"/>
              <a:t>Stripe: narrow white mark down the face</a:t>
            </a:r>
          </a:p>
        </p:txBody>
      </p:sp>
      <p:pic>
        <p:nvPicPr>
          <p:cNvPr id="50180" name="Picture 4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05200"/>
            <a:ext cx="16494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stri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3505200"/>
            <a:ext cx="2035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 &amp; Stripe: connected star and stripe</a:t>
            </a:r>
          </a:p>
          <a:p>
            <a:pPr eaLnBrk="1" hangingPunct="1"/>
            <a:r>
              <a:rPr lang="en-US" b="1" dirty="0" smtClean="0"/>
              <a:t>Snip: white mark between the nostrils</a:t>
            </a:r>
          </a:p>
        </p:txBody>
      </p:sp>
      <p:pic>
        <p:nvPicPr>
          <p:cNvPr id="51204" name="Picture 4" descr="starstr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3505200"/>
            <a:ext cx="20621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sn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05200"/>
            <a:ext cx="17907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6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3025" cy="1316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Star, stripe, snip: connected star, stripe, and snip</a:t>
            </a:r>
          </a:p>
          <a:p>
            <a:pPr eaLnBrk="1" hangingPunct="1">
              <a:lnSpc>
                <a:spcPct val="90000"/>
              </a:lnSpc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Blaze: broad white mark down the face, extending over nose</a:t>
            </a:r>
          </a:p>
        </p:txBody>
      </p:sp>
      <p:pic>
        <p:nvPicPr>
          <p:cNvPr id="52228" name="Picture 4" descr="starstripesn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3505200"/>
            <a:ext cx="19669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bla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3581400"/>
            <a:ext cx="17922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7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Head Markings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Bald: very wide blaze, covering most of the face extending down over the nostrils </a:t>
            </a:r>
          </a:p>
        </p:txBody>
      </p:sp>
      <p:pic>
        <p:nvPicPr>
          <p:cNvPr id="53252" name="Picture 4" descr="ba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505200"/>
            <a:ext cx="20304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1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Sorrel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Reddish </a:t>
            </a:r>
            <a:r>
              <a:rPr lang="en-US" b="1" dirty="0" smtClean="0"/>
              <a:t>or copper </a:t>
            </a:r>
            <a:r>
              <a:rPr lang="en-US" b="1" dirty="0" smtClean="0"/>
              <a:t>red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Mane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b="1" dirty="0" smtClean="0"/>
              <a:t>Same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ay </a:t>
            </a:r>
            <a:r>
              <a:rPr lang="en-US" b="1" dirty="0" smtClean="0"/>
              <a:t>be flaxen</a:t>
            </a:r>
          </a:p>
        </p:txBody>
      </p:sp>
      <p:pic>
        <p:nvPicPr>
          <p:cNvPr id="27652" name="Picture 4" descr="coat6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76974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2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 descr="coro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2438400"/>
            <a:ext cx="17224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alfpast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86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4" descr="pas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ank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4" descr="halfsto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2438400"/>
            <a:ext cx="17319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fullstoc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25" y="2514600"/>
            <a:ext cx="16954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0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Leg Markings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 descr="insidehe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2514600"/>
            <a:ext cx="2420937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outside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2514600"/>
            <a:ext cx="16954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Black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4648200" cy="43719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 color </a:t>
            </a:r>
            <a:endParaRPr lang="en-US" b="1" dirty="0" smtClean="0"/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rue </a:t>
            </a:r>
            <a:r>
              <a:rPr lang="en-US" b="1" dirty="0" smtClean="0"/>
              <a:t>black without light </a:t>
            </a:r>
            <a:r>
              <a:rPr lang="en-US" b="1" dirty="0" smtClean="0"/>
              <a:t>areas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</a:t>
            </a:r>
            <a:endParaRPr lang="en-US" b="1" dirty="0" smtClean="0"/>
          </a:p>
        </p:txBody>
      </p:sp>
      <p:pic>
        <p:nvPicPr>
          <p:cNvPr id="28676" name="Picture 4" descr="coat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8736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tall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860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6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Body </a:t>
            </a:r>
            <a:r>
              <a:rPr lang="en-US" b="1" dirty="0" smtClean="0"/>
              <a:t>color</a:t>
            </a:r>
          </a:p>
          <a:p>
            <a:pPr lvl="1"/>
            <a:r>
              <a:rPr lang="en-US" b="1" dirty="0" smtClean="0"/>
              <a:t>T</a:t>
            </a:r>
            <a:r>
              <a:rPr lang="en-US" b="1" dirty="0" smtClean="0"/>
              <a:t>an / red / reddish-brown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b="1" dirty="0" smtClean="0"/>
              <a:t>Black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 </a:t>
            </a:r>
            <a:r>
              <a:rPr lang="en-US" b="1" dirty="0" smtClean="0"/>
              <a:t>on lower legs</a:t>
            </a:r>
          </a:p>
        </p:txBody>
      </p:sp>
      <p:pic>
        <p:nvPicPr>
          <p:cNvPr id="29700" name="Picture 4" descr="coat7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3434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at9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4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Brown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Body </a:t>
            </a:r>
            <a:r>
              <a:rPr lang="en-US" sz="2400" b="1" dirty="0" smtClean="0"/>
              <a:t>color </a:t>
            </a:r>
            <a:endParaRPr lang="en-US" sz="2400" b="1" dirty="0" smtClean="0"/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rown </a:t>
            </a:r>
            <a:r>
              <a:rPr lang="en-US" sz="2200" b="1" dirty="0" smtClean="0"/>
              <a:t>or </a:t>
            </a:r>
            <a:r>
              <a:rPr lang="en-US" sz="2200" b="1" dirty="0" smtClean="0"/>
              <a:t>black</a:t>
            </a:r>
          </a:p>
          <a:p>
            <a:pPr lvl="1"/>
            <a:r>
              <a:rPr lang="en-US" sz="2200" b="1" dirty="0"/>
              <a:t>L</a:t>
            </a:r>
            <a:r>
              <a:rPr lang="en-US" sz="2200" b="1" dirty="0" smtClean="0"/>
              <a:t>ight areas</a:t>
            </a:r>
          </a:p>
          <a:p>
            <a:pPr lvl="2"/>
            <a:r>
              <a:rPr lang="en-US" sz="2000" b="1" dirty="0" smtClean="0"/>
              <a:t>Muzzle</a:t>
            </a:r>
          </a:p>
          <a:p>
            <a:pPr lvl="2"/>
            <a:r>
              <a:rPr lang="en-US" sz="2000" b="1" dirty="0" smtClean="0"/>
              <a:t>E</a:t>
            </a:r>
            <a:r>
              <a:rPr lang="en-US" sz="2000" b="1" dirty="0" smtClean="0"/>
              <a:t>yes</a:t>
            </a:r>
          </a:p>
          <a:p>
            <a:pPr lvl="2"/>
            <a:r>
              <a:rPr lang="en-US" sz="2000" b="1" dirty="0" smtClean="0"/>
              <a:t>F</a:t>
            </a:r>
            <a:r>
              <a:rPr lang="en-US" sz="2000" b="1" dirty="0" smtClean="0"/>
              <a:t>lank</a:t>
            </a:r>
          </a:p>
          <a:p>
            <a:pPr lvl="2"/>
            <a:r>
              <a:rPr lang="en-US" sz="2000" b="1" dirty="0"/>
              <a:t>I</a:t>
            </a:r>
            <a:r>
              <a:rPr lang="en-US" sz="2000" b="1" dirty="0" smtClean="0"/>
              <a:t>nside </a:t>
            </a:r>
            <a:r>
              <a:rPr lang="en-US" sz="2000" b="1" dirty="0" smtClean="0"/>
              <a:t>upper </a:t>
            </a:r>
            <a:r>
              <a:rPr lang="en-US" sz="2000" b="1" dirty="0" smtClean="0"/>
              <a:t>legs</a:t>
            </a:r>
          </a:p>
          <a:p>
            <a:endParaRPr lang="en-US" sz="1500" b="1" dirty="0"/>
          </a:p>
          <a:p>
            <a:r>
              <a:rPr lang="en-US" sz="2400" b="1" dirty="0" smtClean="0"/>
              <a:t>Mane and tail</a:t>
            </a:r>
          </a:p>
          <a:p>
            <a:pPr lvl="1"/>
            <a:r>
              <a:rPr lang="en-US" sz="2200" b="1" dirty="0" smtClean="0"/>
              <a:t>Black or brown</a:t>
            </a:r>
            <a:endParaRPr lang="en-US" sz="2200" b="1" dirty="0" smtClean="0"/>
          </a:p>
        </p:txBody>
      </p:sp>
      <p:pic>
        <p:nvPicPr>
          <p:cNvPr id="30724" name="Picture 4" descr="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270" y="2286000"/>
            <a:ext cx="418603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5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Blue Roan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799"/>
            <a:ext cx="4114800" cy="44751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niform </a:t>
            </a:r>
            <a:r>
              <a:rPr lang="en-US" sz="2200" b="1" dirty="0" smtClean="0"/>
              <a:t>mixture of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white </a:t>
            </a:r>
            <a:r>
              <a:rPr lang="en-US" sz="2200" b="1" dirty="0" smtClean="0"/>
              <a:t>and black </a:t>
            </a:r>
            <a:r>
              <a:rPr lang="en-US" sz="2200" b="1" dirty="0" smtClean="0"/>
              <a:t>hairs</a:t>
            </a:r>
          </a:p>
          <a:p>
            <a:pPr lvl="1"/>
            <a:endParaRPr lang="en-US" sz="2000" b="1" dirty="0" smtClean="0"/>
          </a:p>
          <a:p>
            <a:pPr eaLnBrk="1" hangingPunct="1"/>
            <a:r>
              <a:rPr lang="en-US" b="1" dirty="0" smtClean="0"/>
              <a:t>Dark Points</a:t>
            </a:r>
            <a:endParaRPr lang="en-US" sz="2400" b="1" dirty="0" smtClean="0"/>
          </a:p>
        </p:txBody>
      </p:sp>
      <p:pic>
        <p:nvPicPr>
          <p:cNvPr id="31748" name="Picture 4" descr="bluero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5369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lueroang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67200"/>
            <a:ext cx="3175000" cy="22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4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Roan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648200" cy="42576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U</a:t>
            </a:r>
            <a:r>
              <a:rPr lang="en-US" b="1" dirty="0" smtClean="0"/>
              <a:t>niform </a:t>
            </a:r>
            <a:r>
              <a:rPr lang="en-US" b="1" dirty="0" smtClean="0"/>
              <a:t>mixture of white and red </a:t>
            </a:r>
            <a:r>
              <a:rPr lang="en-US" b="1" dirty="0" smtClean="0"/>
              <a:t>hairs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</a:t>
            </a:r>
            <a:r>
              <a:rPr lang="en-US" b="1" dirty="0" smtClean="0"/>
              <a:t>on </a:t>
            </a:r>
            <a:r>
              <a:rPr lang="en-US" b="1" dirty="0" smtClean="0"/>
              <a:t>head &amp;  </a:t>
            </a:r>
            <a:r>
              <a:rPr lang="en-US" b="1" dirty="0" smtClean="0"/>
              <a:t>lower </a:t>
            </a:r>
            <a:r>
              <a:rPr lang="en-US" b="1" dirty="0" smtClean="0"/>
              <a:t>legs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</a:t>
            </a:r>
            <a:r>
              <a:rPr lang="en-US" b="1" dirty="0" smtClean="0"/>
              <a:t>or flaxen </a:t>
            </a:r>
            <a:r>
              <a:rPr lang="en-US" b="1" dirty="0" smtClean="0"/>
              <a:t>mane &amp; tail</a:t>
            </a:r>
            <a:endParaRPr lang="en-US" b="1" dirty="0" smtClean="0"/>
          </a:p>
        </p:txBody>
      </p:sp>
      <p:pic>
        <p:nvPicPr>
          <p:cNvPr id="32772" name="Picture 4" descr="PEPTOBOONSMAL CHALLE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171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Grullo</a:t>
            </a:r>
            <a:endParaRPr 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495800" cy="4257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S</a:t>
            </a:r>
            <a:r>
              <a:rPr lang="en-US" sz="2200" b="1" dirty="0" smtClean="0"/>
              <a:t>moky </a:t>
            </a:r>
            <a:r>
              <a:rPr lang="en-US" sz="2200" b="1" dirty="0" smtClean="0"/>
              <a:t>or </a:t>
            </a:r>
            <a:r>
              <a:rPr lang="en-US" sz="2200" b="1" dirty="0" smtClean="0"/>
              <a:t>mouse-colored</a:t>
            </a:r>
          </a:p>
          <a:p>
            <a:pPr lvl="2"/>
            <a:r>
              <a:rPr lang="en-US" sz="2000" b="1" dirty="0"/>
              <a:t>N</a:t>
            </a:r>
            <a:r>
              <a:rPr lang="en-US" sz="2000" b="1" dirty="0" smtClean="0"/>
              <a:t>ot </a:t>
            </a:r>
            <a:r>
              <a:rPr lang="en-US" sz="2000" b="1" dirty="0" smtClean="0"/>
              <a:t>a mixture of black and white </a:t>
            </a:r>
            <a:r>
              <a:rPr lang="en-US" sz="2000" b="1" dirty="0" smtClean="0"/>
              <a:t>hairs</a:t>
            </a:r>
          </a:p>
          <a:p>
            <a:pPr lvl="2"/>
            <a:r>
              <a:rPr lang="en-US" sz="2000" b="1" dirty="0"/>
              <a:t>E</a:t>
            </a:r>
            <a:r>
              <a:rPr lang="en-US" sz="2000" b="1" dirty="0" smtClean="0"/>
              <a:t>ach </a:t>
            </a:r>
            <a:r>
              <a:rPr lang="en-US" sz="2000" b="1" dirty="0" smtClean="0"/>
              <a:t>hair mouse </a:t>
            </a:r>
            <a:r>
              <a:rPr lang="en-US" sz="2000" b="1" dirty="0" smtClean="0"/>
              <a:t>colored</a:t>
            </a:r>
          </a:p>
          <a:p>
            <a:pPr lvl="2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</a:t>
            </a:r>
            <a:r>
              <a:rPr lang="en-US" b="1" dirty="0" smtClean="0"/>
              <a:t>and tail </a:t>
            </a:r>
            <a:endParaRPr lang="en-US" b="1" dirty="0" smtClean="0"/>
          </a:p>
          <a:p>
            <a:pPr lvl="1"/>
            <a:r>
              <a:rPr lang="en-US" sz="2200" b="1" dirty="0" smtClean="0"/>
              <a:t>Black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</a:t>
            </a:r>
            <a:r>
              <a:rPr lang="en-US" sz="2200" b="1" dirty="0" smtClean="0"/>
              <a:t>on lower </a:t>
            </a:r>
            <a:r>
              <a:rPr lang="en-US" sz="2200" b="1" dirty="0" smtClean="0"/>
              <a:t>legs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</a:t>
            </a:r>
            <a:r>
              <a:rPr lang="en-US" sz="2200" b="1" dirty="0" smtClean="0"/>
              <a:t>has dorsal stripe</a:t>
            </a:r>
          </a:p>
        </p:txBody>
      </p:sp>
      <p:pic>
        <p:nvPicPr>
          <p:cNvPr id="33796" name="Picture 4" descr="lotsofstr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14400"/>
            <a:ext cx="19875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rulmaredunfo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6464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9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580</Words>
  <Application>Microsoft Office PowerPoint</Application>
  <PresentationFormat>On-screen Show (4:3)</PresentationFormat>
  <Paragraphs>212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Apothecary</vt:lpstr>
      <vt:lpstr>Parts, Colors, and Markings</vt:lpstr>
      <vt:lpstr>Parts of The Horse</vt:lpstr>
      <vt:lpstr>Sorrel</vt:lpstr>
      <vt:lpstr>Black</vt:lpstr>
      <vt:lpstr>Bay</vt:lpstr>
      <vt:lpstr>Brown</vt:lpstr>
      <vt:lpstr>Blue Roan</vt:lpstr>
      <vt:lpstr>Red Roan</vt:lpstr>
      <vt:lpstr>Grullo</vt:lpstr>
      <vt:lpstr>Chestnut or Liver Chestnut</vt:lpstr>
      <vt:lpstr>Dun</vt:lpstr>
      <vt:lpstr>Red Dun</vt:lpstr>
      <vt:lpstr>Palomino</vt:lpstr>
      <vt:lpstr>Gray</vt:lpstr>
      <vt:lpstr>Buckskin</vt:lpstr>
      <vt:lpstr>Cremello</vt:lpstr>
      <vt:lpstr>Perlino</vt:lpstr>
      <vt:lpstr>Rabicano</vt:lpstr>
      <vt:lpstr>Tobiano</vt:lpstr>
      <vt:lpstr>Tobiano</vt:lpstr>
      <vt:lpstr>Overo</vt:lpstr>
      <vt:lpstr>Overo</vt:lpstr>
      <vt:lpstr>Tovero</vt:lpstr>
      <vt:lpstr>Blanket</vt:lpstr>
      <vt:lpstr>Leopard</vt:lpstr>
      <vt:lpstr>Head Markings</vt:lpstr>
      <vt:lpstr>Head Markings</vt:lpstr>
      <vt:lpstr>Head Markings</vt:lpstr>
      <vt:lpstr>Head Markings</vt:lpstr>
      <vt:lpstr>Leg Markings</vt:lpstr>
      <vt:lpstr>Leg Markings</vt:lpstr>
      <vt:lpstr>Leg Markings</vt:lpstr>
      <vt:lpstr>Leg Markings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and Markings</dc:title>
  <dc:creator>Computer Services</dc:creator>
  <cp:lastModifiedBy>Computer Services</cp:lastModifiedBy>
  <cp:revision>9</cp:revision>
  <dcterms:created xsi:type="dcterms:W3CDTF">2012-01-24T14:55:55Z</dcterms:created>
  <dcterms:modified xsi:type="dcterms:W3CDTF">2012-02-21T17:02:20Z</dcterms:modified>
</cp:coreProperties>
</file>