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1"/>
  </p:notesMasterIdLst>
  <p:sldIdLst>
    <p:sldId id="256" r:id="rId2"/>
    <p:sldId id="257" r:id="rId3"/>
    <p:sldId id="258" r:id="rId4"/>
    <p:sldId id="261" r:id="rId5"/>
    <p:sldId id="259" r:id="rId6"/>
    <p:sldId id="264" r:id="rId7"/>
    <p:sldId id="265" r:id="rId8"/>
    <p:sldId id="266" r:id="rId9"/>
    <p:sldId id="267" r:id="rId10"/>
    <p:sldId id="268" r:id="rId11"/>
    <p:sldId id="269" r:id="rId12"/>
    <p:sldId id="272" r:id="rId13"/>
    <p:sldId id="306" r:id="rId14"/>
    <p:sldId id="270" r:id="rId15"/>
    <p:sldId id="271" r:id="rId16"/>
    <p:sldId id="260" r:id="rId17"/>
    <p:sldId id="262" r:id="rId18"/>
    <p:sldId id="273" r:id="rId19"/>
    <p:sldId id="274" r:id="rId20"/>
    <p:sldId id="276" r:id="rId21"/>
    <p:sldId id="263" r:id="rId22"/>
    <p:sldId id="277" r:id="rId23"/>
    <p:sldId id="294" r:id="rId24"/>
    <p:sldId id="278" r:id="rId25"/>
    <p:sldId id="279" r:id="rId26"/>
    <p:sldId id="280" r:id="rId27"/>
    <p:sldId id="295"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6" r:id="rId42"/>
    <p:sldId id="301" r:id="rId43"/>
    <p:sldId id="297" r:id="rId44"/>
    <p:sldId id="298" r:id="rId45"/>
    <p:sldId id="299" r:id="rId46"/>
    <p:sldId id="302" r:id="rId47"/>
    <p:sldId id="303" r:id="rId48"/>
    <p:sldId id="304" r:id="rId49"/>
    <p:sldId id="30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76" autoAdjust="0"/>
  </p:normalViewPr>
  <p:slideViewPr>
    <p:cSldViewPr>
      <p:cViewPr varScale="1">
        <p:scale>
          <a:sx n="73" d="100"/>
          <a:sy n="73" d="100"/>
        </p:scale>
        <p:origin x="-187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EC8D33-3AE9-4349-ACDD-87BC57DF43CA}" type="datetimeFigureOut">
              <a:rPr lang="en-US" smtClean="0"/>
              <a:t>6/9/2014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EEA9EE-4EF8-490A-9AC6-8ECE122FEBDC}" type="slidenum">
              <a:rPr lang="en-US" smtClean="0"/>
              <a:t>‹#›</a:t>
            </a:fld>
            <a:endParaRPr lang="en-US"/>
          </a:p>
        </p:txBody>
      </p:sp>
    </p:spTree>
    <p:extLst>
      <p:ext uri="{BB962C8B-B14F-4D97-AF65-F5344CB8AC3E}">
        <p14:creationId xmlns:p14="http://schemas.microsoft.com/office/powerpoint/2010/main" val="2044880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indpowerwiki.dk/index.php?title=Poul_la_Cou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Marcellus_and_Joseph_Jacob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en.wikipedia.org/wiki/Jacobs_Wind#cite_note-2"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Electrician" TargetMode="External"/><Relationship Id="rId3" Type="http://schemas.openxmlformats.org/officeDocument/2006/relationships/hyperlink" Target="http://en.wikipedia.org/wiki/Electrical_distribution" TargetMode="External"/><Relationship Id="rId7" Type="http://schemas.openxmlformats.org/officeDocument/2006/relationships/hyperlink" Target="http://en.wikipedia.org/wiki/Voltage_drop"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Volt" TargetMode="External"/><Relationship Id="rId5" Type="http://schemas.openxmlformats.org/officeDocument/2006/relationships/hyperlink" Target="http://en.wikipedia.org/wiki/United_States" TargetMode="External"/><Relationship Id="rId4" Type="http://schemas.openxmlformats.org/officeDocument/2006/relationships/hyperlink" Target="http://en.wikipedia.org/wiki/Rural_areas" TargetMode="External"/><Relationship Id="rId9" Type="http://schemas.openxmlformats.org/officeDocument/2006/relationships/hyperlink" Target="http://en.wikipedia.org/wiki/Bar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30000" dirty="0" smtClean="0"/>
              <a:t>th</a:t>
            </a:r>
            <a:r>
              <a:rPr lang="en-US" dirty="0" smtClean="0"/>
              <a:t> Century.  The first application of a windmill was grinding grains.  The first known windmills were invented by the Persians and called </a:t>
            </a:r>
            <a:r>
              <a:rPr lang="en-US" dirty="0" err="1" smtClean="0"/>
              <a:t>Panemones</a:t>
            </a:r>
            <a:r>
              <a:rPr lang="en-US" dirty="0" smtClean="0"/>
              <a:t>.  The blades were vertical sails connected to a horizontal shaft that rotated on a vertical axis.</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7</a:t>
            </a:fld>
            <a:endParaRPr lang="en-US"/>
          </a:p>
        </p:txBody>
      </p:sp>
    </p:spTree>
    <p:extLst>
      <p:ext uri="{BB962C8B-B14F-4D97-AF65-F5344CB8AC3E}">
        <p14:creationId xmlns:p14="http://schemas.microsoft.com/office/powerpoint/2010/main" val="370717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Department of Energy, due to an oil crisis, invested in the research and design of large scale wind turbines in 1973.  NASA made several design attempts, but it’s designs co/.</a:t>
            </a:r>
            <a:r>
              <a:rPr lang="en-US" dirty="0" err="1" smtClean="0"/>
              <a:t>ntinued</a:t>
            </a:r>
            <a:r>
              <a:rPr lang="en-US" dirty="0" smtClean="0"/>
              <a:t> to be problematic, which led the Federal Government to remove much</a:t>
            </a:r>
            <a:r>
              <a:rPr lang="en-US" baseline="0" dirty="0" smtClean="0"/>
              <a:t> of the funding in 1981.</a:t>
            </a:r>
          </a:p>
          <a:p>
            <a:endParaRPr lang="en-US" baseline="0" dirty="0" smtClean="0"/>
          </a:p>
          <a:p>
            <a:r>
              <a:rPr lang="en-US" baseline="0" dirty="0" smtClean="0"/>
              <a:t>After 1981, several small private companies successfully installed and operated 15,000 medium sixed wind turbines on wind farms in California, where there were state and federal tax incentives.  Unfortunately, these incentives were phased out in the late 1980s, which deterred progress on the wind industry in the United States.</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17</a:t>
            </a:fld>
            <a:endParaRPr lang="en-US"/>
          </a:p>
        </p:txBody>
      </p:sp>
    </p:spTree>
    <p:extLst>
      <p:ext uri="{BB962C8B-B14F-4D97-AF65-F5344CB8AC3E}">
        <p14:creationId xmlns:p14="http://schemas.microsoft.com/office/powerpoint/2010/main" val="317574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1981, several small private companies successfully installed and operated 15,000 medium sixed wind turbines on wind farms in California, where there were state and federal tax incentives.  Unfortunately, these incentives were phased out in the late 1980s, which deterred progress on the wind industry in the United States.</a:t>
            </a:r>
          </a:p>
          <a:p>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18</a:t>
            </a:fld>
            <a:endParaRPr lang="en-US"/>
          </a:p>
        </p:txBody>
      </p:sp>
    </p:spTree>
    <p:extLst>
      <p:ext uri="{BB962C8B-B14F-4D97-AF65-F5344CB8AC3E}">
        <p14:creationId xmlns:p14="http://schemas.microsoft.com/office/powerpoint/2010/main" val="829904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 industry development transitioned to Europe in the 1990s.  High energy costs and increasing wind turbine efficiency resulted in drastic increase in installations of wind turbines throughout Europe.</a:t>
            </a:r>
          </a:p>
          <a:p>
            <a:endParaRPr lang="en-US" dirty="0" smtClean="0"/>
          </a:p>
          <a:p>
            <a:r>
              <a:rPr lang="en-US" dirty="0" smtClean="0"/>
              <a:t>The US and several</a:t>
            </a:r>
            <a:r>
              <a:rPr lang="en-US" baseline="0" dirty="0" smtClean="0"/>
              <a:t> other countries are currently driven by the need to reduce the demand on fossil fuels for energy.  Therefore, they are installing several utility scale wind turbines where there are available wind resources.  By the end of 2010, 200,ooo MW of global wind turbine capacity had been installed.</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19</a:t>
            </a:fld>
            <a:endParaRPr lang="en-US"/>
          </a:p>
        </p:txBody>
      </p:sp>
    </p:spTree>
    <p:extLst>
      <p:ext uri="{BB962C8B-B14F-4D97-AF65-F5344CB8AC3E}">
        <p14:creationId xmlns:p14="http://schemas.microsoft.com/office/powerpoint/2010/main" val="34712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21</a:t>
            </a:fld>
            <a:endParaRPr lang="en-US"/>
          </a:p>
        </p:txBody>
      </p:sp>
    </p:spTree>
    <p:extLst>
      <p:ext uri="{BB962C8B-B14F-4D97-AF65-F5344CB8AC3E}">
        <p14:creationId xmlns:p14="http://schemas.microsoft.com/office/powerpoint/2010/main" val="957747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investing in a small wind system, you can reduce pollution and reduce your exposure to future fuel shortages and price increases. Deciding whether to purchase a wind system, however, is complicated; there are many factors to consider. But if you have the right set of circumstances, a well-designed wind energy system can provide you with many years of cost-effective, clean, and reliable electricity.  </a:t>
            </a:r>
          </a:p>
          <a:p>
            <a:endParaRPr lang="en-US" dirty="0" smtClean="0"/>
          </a:p>
          <a:p>
            <a:r>
              <a:rPr lang="en-US" dirty="0" smtClean="0">
                <a:effectLst/>
              </a:rPr>
              <a:t>Small wind energy systems can be used in connection with an electricity transmission and distribution system (called grid-connected systems), or in stand-alone applications that are not connected to the utility grid. A grid-connected wind turbine can reduce your consumption of utility-supplied electricity for lighting, appliances, and electric heat. If the turbine cannot deliver the amount of energy you need, the utility makes up the difference. When the wind system produces more electricity than the household requires, the excess can be sold to the utility. With the interconnections available today, switching takes place automatically. Stand-alone wind energy systems can be appropriate for homes, farms, or even entire communities (a co-housing project, for example) that are far from the nearest utility lines. Either type of system can be practical if the following conditions exist.  </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22</a:t>
            </a:fld>
            <a:endParaRPr lang="en-US"/>
          </a:p>
        </p:txBody>
      </p:sp>
    </p:spTree>
    <p:extLst>
      <p:ext uri="{BB962C8B-B14F-4D97-AF65-F5344CB8AC3E}">
        <p14:creationId xmlns:p14="http://schemas.microsoft.com/office/powerpoint/2010/main" val="2350677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tail, if present, turns the rotor into the wind, which allows the wind to turn the rotor.  The rotor turns a shaft that is geared to turn a generator, which generates electricity.  The transmission cable carries the generated electricity to the load.  The balance of the system components such as the inverter and batteries, regulate the power according to the type of wind power </a:t>
            </a:r>
            <a:r>
              <a:rPr lang="en-US" dirty="0" err="1" smtClean="0"/>
              <a:t>sysem</a:t>
            </a:r>
            <a:r>
              <a:rPr lang="en-US" dirty="0" smtClean="0"/>
              <a:t>.</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23</a:t>
            </a:fld>
            <a:endParaRPr lang="en-US"/>
          </a:p>
        </p:txBody>
      </p:sp>
    </p:spTree>
    <p:extLst>
      <p:ext uri="{BB962C8B-B14F-4D97-AF65-F5344CB8AC3E}">
        <p14:creationId xmlns:p14="http://schemas.microsoft.com/office/powerpoint/2010/main" val="259110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scale wind turbines have power ratings up to 100 kW. The electricity generated from small scale wind turbines is typically transmitted directly to the end user.  Any extra power is often stored in batteries or added to the utility grid.</a:t>
            </a:r>
          </a:p>
          <a:p>
            <a:endParaRPr lang="en-US" dirty="0" smtClean="0"/>
          </a:p>
          <a:p>
            <a:r>
              <a:rPr lang="en-US" dirty="0" smtClean="0"/>
              <a:t>On average, a typical American home would require a small turbine with a 5-kilowatt generating capacity to meet all its electricity needs. A machine of this size has a diameter of approximately 18 feet. The exact size needed to power a home, however, can range from 2 kW to 10 kW (12-25 ft. diameter) based on a home’s energy use, average wind speeds, and the turbine’s height above ground (which affects its productivity).</a:t>
            </a:r>
          </a:p>
          <a:p>
            <a:endParaRPr lang="en-US" dirty="0" smtClean="0"/>
          </a:p>
          <a:p>
            <a:r>
              <a:rPr lang="en-US" dirty="0" smtClean="0"/>
              <a:t>The average height of a small wind turbine (of any capacity) is about 80ft. (about twice the height of a neighborhood telephone pole), with a range of 30-140 ft. Generator size and tower height are not generally related; a 5-kW turbine could be on a tower anywhere from 30-140 ft. in height, for example. However, for good performance, experts recommend that small turbines be installed at a height of at least 30 feet above nearby obstructions such as trees.</a:t>
            </a:r>
          </a:p>
          <a:p>
            <a:endParaRPr lang="en-US" dirty="0" smtClean="0"/>
          </a:p>
          <a:p>
            <a:r>
              <a:rPr lang="en-US" dirty="0" smtClean="0"/>
              <a:t>The length of the payback period depends on the turbine, the quality of wind at the installation site, prevailing electricity rates, and available financing and incentives. Depending on these and other factors, the time it takes to fully recover the cost of a small wind turbine is 6 to 30 years.</a:t>
            </a:r>
          </a:p>
          <a:p>
            <a:endParaRPr lang="en-US" dirty="0" smtClean="0"/>
          </a:p>
          <a:p>
            <a:r>
              <a:rPr lang="en-US" dirty="0" smtClean="0"/>
              <a:t>The purchase and installation of a system large enough to power an entire home costs, on average, $30,000, but the price can range from $10,000 to $70,000 depending on system size, height, and installation expenses. The purchase and installation of very small (&lt;1 kW) off-grid turbines generally cost $4,000 to $9,000, and a 100-kW turbine can cost $350,000. The federal government and many states have rebate or tax credit programs in place to encourage investment in small wind.</a:t>
            </a:r>
          </a:p>
          <a:p>
            <a:endParaRPr lang="en-US" dirty="0" smtClean="0"/>
          </a:p>
          <a:p>
            <a:r>
              <a:rPr lang="en-US" dirty="0" smtClean="0"/>
              <a:t>What happens when the wind does not blow?</a:t>
            </a:r>
          </a:p>
          <a:p>
            <a:endParaRPr lang="en-US" dirty="0" smtClean="0"/>
          </a:p>
          <a:p>
            <a:r>
              <a:rPr lang="en-US" dirty="0" smtClean="0"/>
              <a:t>For grid-connected </a:t>
            </a:r>
            <a:r>
              <a:rPr lang="en-US" dirty="0" err="1" smtClean="0"/>
              <a:t>systems,the</a:t>
            </a:r>
            <a:r>
              <a:rPr lang="en-US" dirty="0" smtClean="0"/>
              <a:t> user will not notice a difference when the wind is not blowing. The utility provides electricity when the wind does not blow, and any extra electricity the turbine generates is sent back to the utility system to be used by a neighbor. Off-grid turbines store power in batteries for on-demand use and are often complemented by solar electric panels to provide more consistent generation.</a:t>
            </a:r>
          </a:p>
          <a:p>
            <a:endParaRPr lang="en-US" dirty="0" smtClean="0"/>
          </a:p>
          <a:p>
            <a:r>
              <a:rPr lang="en-US" dirty="0" smtClean="0"/>
              <a:t>How much land and wind are required? Will my town let me install a turbine?</a:t>
            </a:r>
          </a:p>
          <a:p>
            <a:endParaRPr lang="en-US" dirty="0" smtClean="0"/>
          </a:p>
          <a:p>
            <a:r>
              <a:rPr lang="en-US" dirty="0" smtClean="0"/>
              <a:t>Installers recommend sites with average wind speeds of at least 12 mph, but specific land requirements vary from place to place. Zoning codes sometimes impose a minimum requirement on lot size or on the distance a turbine maybe placed from a property line, and may vary depending on the height of the proposed turbine. Also, it is essential to have a site with unobstructed access to winds, which most often requires higher towers, larger land lots, and non-urban locations. Currently, less than 1 percent of all small wind turbines are used in urban applications partly due to zoning restrictions, but mostly because wind quality is much poorer in densely built environments. Contact your turbine factory dealer for help navigating the permitting process.</a:t>
            </a:r>
          </a:p>
          <a:p>
            <a:endParaRPr lang="en-US" dirty="0" smtClean="0"/>
          </a:p>
          <a:p>
            <a:r>
              <a:rPr lang="en-US" b="1" dirty="0" smtClean="0"/>
              <a:t>Are batteries or other storage needed?</a:t>
            </a:r>
          </a:p>
          <a:p>
            <a:r>
              <a:rPr lang="en-US" dirty="0" smtClean="0"/>
              <a:t>There are two types of systems: those connected to the electricity grid (“on-grid”) and those used off-grid (for battery charging) or backup power. Many systems sold today are off-grid, but demand is rising for on-grid systems which essentially use the grid as a "battery": when the wind blows, the owner uses electricity from the turbine; when winds are low and consumption is high, the owner uses electricity from the grid. The smallest wind turbines are often used in conjunction with solar photovoltaic technology.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24</a:t>
            </a:fld>
            <a:endParaRPr lang="en-US"/>
          </a:p>
        </p:txBody>
      </p:sp>
    </p:spTree>
    <p:extLst>
      <p:ext uri="{BB962C8B-B14F-4D97-AF65-F5344CB8AC3E}">
        <p14:creationId xmlns:p14="http://schemas.microsoft.com/office/powerpoint/2010/main" val="199729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home or farm is connected to the power grid, on windier days you may be able to "sell" excess power generated by your wind turbine to your utility. Then, at other times when your turbine cannot generate all the power you need, you would buy power from the grid. This concept is called "net metering", or "net billing".</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26</a:t>
            </a:fld>
            <a:endParaRPr lang="en-US"/>
          </a:p>
        </p:txBody>
      </p:sp>
    </p:spTree>
    <p:extLst>
      <p:ext uri="{BB962C8B-B14F-4D97-AF65-F5344CB8AC3E}">
        <p14:creationId xmlns:p14="http://schemas.microsoft.com/office/powerpoint/2010/main" val="2762442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Hybrid systems incorporate two or more energy sources to provide continuous power.  An example is a combination of a wind turbine and solar photovoltaic system.  Typically there is also a battery bank to store extra energy from either source.</a:t>
            </a:r>
          </a:p>
          <a:p>
            <a:endParaRPr lang="en-US" dirty="0" smtClean="0"/>
          </a:p>
          <a:p>
            <a:r>
              <a:rPr lang="en-US" dirty="0" smtClean="0"/>
              <a:t>The system is designed to switch between energy sources based on source availability at different times.  Power is generated mostly from the wind turbine in the winter when there is typically less sunlight and generated mostly from the PV modules</a:t>
            </a:r>
            <a:r>
              <a:rPr lang="en-US" baseline="0" dirty="0" smtClean="0"/>
              <a:t> in the summer when there is less wind.  Also power is generated mostly from the PV modules in the day when there is more sunlight and from the wind turbine at night when there is generally more wind.</a:t>
            </a:r>
          </a:p>
          <a:p>
            <a:endParaRPr lang="en-US" baseline="0" dirty="0" smtClean="0"/>
          </a:p>
          <a:p>
            <a:r>
              <a:rPr lang="en-US" baseline="0" dirty="0" smtClean="0"/>
              <a:t>The power generated from the wind turbine and PV modules is balanced to meet the demands of the load and if possible, to charge the battery bank.  The battery bank supplies power when neither the wind turbine nor the PV modules can meet the demands of the system.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27</a:t>
            </a:fld>
            <a:endParaRPr lang="en-US"/>
          </a:p>
        </p:txBody>
      </p:sp>
    </p:spTree>
    <p:extLst>
      <p:ext uri="{BB962C8B-B14F-4D97-AF65-F5344CB8AC3E}">
        <p14:creationId xmlns:p14="http://schemas.microsoft.com/office/powerpoint/2010/main" val="186344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Utility scale wind turbines are designed to operate onshore or offshore.  Onshore wind turbine power ratings range from 750kW to 3MW.  A megawatt is I million watts.  The rotor of a utility scale wind turbine ranges from 52 to 96 meters (or better), with tower heights ranging from 40 to 120 meters.</a:t>
            </a:r>
          </a:p>
          <a:p>
            <a:endParaRPr lang="en-US" dirty="0" smtClean="0"/>
          </a:p>
          <a:p>
            <a:r>
              <a:rPr lang="en-US" dirty="0" smtClean="0"/>
              <a:t>Off shore wind turbines have power ratings that range from 3 to 6 MW and typically are larger than onshore wind turbines.  Wind turbine sizes and power ratings continue to grow as wind turbine technology develops because larger turbines tend to be more efficient.  Think economy of scale.</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28</a:t>
            </a:fld>
            <a:endParaRPr lang="en-US"/>
          </a:p>
        </p:txBody>
      </p:sp>
    </p:spTree>
    <p:extLst>
      <p:ext uri="{BB962C8B-B14F-4D97-AF65-F5344CB8AC3E}">
        <p14:creationId xmlns:p14="http://schemas.microsoft.com/office/powerpoint/2010/main" val="248375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a:t>
            </a:r>
            <a:r>
              <a:rPr lang="en-US" baseline="30000" dirty="0" smtClean="0"/>
              <a:t>th</a:t>
            </a:r>
            <a:r>
              <a:rPr lang="en-US" dirty="0" smtClean="0"/>
              <a:t> Century.  The Europeans used windmills before the industrial revolution for several mechanical applications, such as grinding grain, cutting wood, and pumping water.  The 13</a:t>
            </a:r>
            <a:r>
              <a:rPr lang="en-US" baseline="30000" dirty="0" smtClean="0"/>
              <a:t>th</a:t>
            </a:r>
            <a:r>
              <a:rPr lang="en-US" dirty="0" smtClean="0"/>
              <a:t> century Europeans</a:t>
            </a:r>
            <a:r>
              <a:rPr lang="en-US" baseline="0" dirty="0" smtClean="0"/>
              <a:t> designed their windmills to rotate on a horizontal axis mounted on a central post, hence their name, post mill.</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8</a:t>
            </a:fld>
            <a:endParaRPr lang="en-US"/>
          </a:p>
        </p:txBody>
      </p:sp>
    </p:spTree>
    <p:extLst>
      <p:ext uri="{BB962C8B-B14F-4D97-AF65-F5344CB8AC3E}">
        <p14:creationId xmlns:p14="http://schemas.microsoft.com/office/powerpoint/2010/main" val="1219870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types of wind turbines based on the orientation of the rotor.</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29</a:t>
            </a:fld>
            <a:endParaRPr lang="en-US"/>
          </a:p>
        </p:txBody>
      </p:sp>
    </p:spTree>
    <p:extLst>
      <p:ext uri="{BB962C8B-B14F-4D97-AF65-F5344CB8AC3E}">
        <p14:creationId xmlns:p14="http://schemas.microsoft.com/office/powerpoint/2010/main" val="1452035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rotor of a vertical axis wind turbine spins on an axis that is perpendicular to the ground or vertical.  The generator is below the rotor shaft near the base.  VAWTs have to be mounted to a solid surface, such as the roof of a building.</a:t>
            </a:r>
          </a:p>
          <a:p>
            <a:endParaRPr lang="en-US" dirty="0" smtClean="0"/>
          </a:p>
          <a:p>
            <a:r>
              <a:rPr lang="en-US" dirty="0" smtClean="0"/>
              <a:t>The advantages of VAWTS are they can operate at low speeds and in any wind direction.  VAWTS</a:t>
            </a:r>
            <a:r>
              <a:rPr lang="en-US" baseline="0" dirty="0" smtClean="0"/>
              <a:t> are rarely used due to several disadvantages.</a:t>
            </a:r>
          </a:p>
          <a:p>
            <a:endParaRPr lang="en-US" baseline="0" dirty="0" smtClean="0"/>
          </a:p>
          <a:p>
            <a:r>
              <a:rPr lang="en-US" baseline="0" dirty="0" smtClean="0"/>
              <a:t>VAWTS are less efficient than HAWTs.  One reason is VAWTs are often low to the ground, which means they are not in the path of higher wind speeds.  Another reason is that the design of VAWTs exposes their blades to much higher stresses than HAWTs, which results in a shorter life span of a VAWT blade as compared to a similar HAWT blade.</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30</a:t>
            </a:fld>
            <a:endParaRPr lang="en-US"/>
          </a:p>
        </p:txBody>
      </p:sp>
    </p:spTree>
    <p:extLst>
      <p:ext uri="{BB962C8B-B14F-4D97-AF65-F5344CB8AC3E}">
        <p14:creationId xmlns:p14="http://schemas.microsoft.com/office/powerpoint/2010/main" val="1100236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rotor of a horizontal axis wind turbine spins around an axis that is parallel to the ground or horizontal.  The rotor and generator sit on top of a tower.  The electricity generated is transmitted down the tower through cables to transformers, typically located on the ground.</a:t>
            </a:r>
          </a:p>
          <a:p>
            <a:endParaRPr lang="en-US" dirty="0" smtClean="0"/>
          </a:p>
          <a:p>
            <a:r>
              <a:rPr lang="en-US" dirty="0" smtClean="0"/>
              <a:t>Most utility scale wind turbines are upwind horizontal axis wind turbines because they have several </a:t>
            </a:r>
            <a:r>
              <a:rPr lang="en-US" dirty="0" err="1" smtClean="0"/>
              <a:t>advanteges</a:t>
            </a:r>
            <a:r>
              <a:rPr lang="en-US" dirty="0" smtClean="0"/>
              <a:t>.  One advantage is the tower elevates the HAWT so</a:t>
            </a:r>
            <a:r>
              <a:rPr lang="en-US" baseline="0" dirty="0" smtClean="0"/>
              <a:t> it in the path of higher winds speeds, which occur at higher altitudes.  </a:t>
            </a:r>
          </a:p>
          <a:p>
            <a:endParaRPr lang="en-US" baseline="0" dirty="0" smtClean="0"/>
          </a:p>
          <a:p>
            <a:r>
              <a:rPr lang="en-US" baseline="0" dirty="0" smtClean="0"/>
              <a:t>Most HAWTs are designed so the rotor faces into the wind, or upwind.  </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31</a:t>
            </a:fld>
            <a:endParaRPr lang="en-US"/>
          </a:p>
        </p:txBody>
      </p:sp>
    </p:spTree>
    <p:extLst>
      <p:ext uri="{BB962C8B-B14F-4D97-AF65-F5344CB8AC3E}">
        <p14:creationId xmlns:p14="http://schemas.microsoft.com/office/powerpoint/2010/main" val="1358558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HAWTs </a:t>
            </a:r>
            <a:r>
              <a:rPr lang="en-US" dirty="0" err="1" smtClean="0"/>
              <a:t>als</a:t>
            </a:r>
            <a:r>
              <a:rPr lang="en-US" dirty="0" smtClean="0"/>
              <a:t> have several features</a:t>
            </a:r>
            <a:r>
              <a:rPr lang="en-US" baseline="0" dirty="0" smtClean="0"/>
              <a:t> which could be considered disadvantages.  HAWTs cannot operate at low speeds.  For example, a typical HAWT requires 4.5 meters per second wind speed to operate.  The cut-in speed varies depending on the turbine design and manufacturer.</a:t>
            </a:r>
          </a:p>
          <a:p>
            <a:endParaRPr lang="en-US" baseline="0" dirty="0" smtClean="0"/>
          </a:p>
          <a:p>
            <a:r>
              <a:rPr lang="en-US" baseline="0" dirty="0" smtClean="0"/>
              <a:t>Another disadvantage is the challenge of transporting the HAWT parts.  Modern HAWTs have very tall towers and large blades which can be difficult to transport.  Typical blade </a:t>
            </a:r>
            <a:r>
              <a:rPr lang="en-US" baseline="0" dirty="0" err="1" smtClean="0"/>
              <a:t>avaerage</a:t>
            </a:r>
            <a:r>
              <a:rPr lang="en-US" baseline="0" dirty="0" smtClean="0"/>
              <a:t> approx. 61.5 meters but can be as long as 72 meters.</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32</a:t>
            </a:fld>
            <a:endParaRPr lang="en-US"/>
          </a:p>
        </p:txBody>
      </p:sp>
    </p:spTree>
    <p:extLst>
      <p:ext uri="{BB962C8B-B14F-4D97-AF65-F5344CB8AC3E}">
        <p14:creationId xmlns:p14="http://schemas.microsoft.com/office/powerpoint/2010/main" val="3891212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nacelle is the housing and platform that is mounted at the top of the tower.  It </a:t>
            </a:r>
            <a:r>
              <a:rPr lang="en-US" dirty="0" err="1" smtClean="0"/>
              <a:t>containes</a:t>
            </a:r>
            <a:r>
              <a:rPr lang="en-US" dirty="0" smtClean="0"/>
              <a:t> the generator, drive train, yaw system, hydraulic power unit, and turbine control unit.  It protects the components from the effects of weather and technicians who perform maintenance and repair the turbine.</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34</a:t>
            </a:fld>
            <a:endParaRPr lang="en-US"/>
          </a:p>
        </p:txBody>
      </p:sp>
    </p:spTree>
    <p:extLst>
      <p:ext uri="{BB962C8B-B14F-4D97-AF65-F5344CB8AC3E}">
        <p14:creationId xmlns:p14="http://schemas.microsoft.com/office/powerpoint/2010/main" val="4029400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rotor consists of the hub and blades.  Most hubs have a pitch control unit that controls the pitch or angle of the blades.  The blade pitch is controlled by hydraulic actuators or electric motors depending on the manufacturer.</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35</a:t>
            </a:fld>
            <a:endParaRPr lang="en-US"/>
          </a:p>
        </p:txBody>
      </p:sp>
    </p:spTree>
    <p:extLst>
      <p:ext uri="{BB962C8B-B14F-4D97-AF65-F5344CB8AC3E}">
        <p14:creationId xmlns:p14="http://schemas.microsoft.com/office/powerpoint/2010/main" val="801116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tower elevates the components of the turbine contained in the nacelle and hub.  The tower is free standing and usually a tapered tubular design.  It must be strong enough to withstand</a:t>
            </a:r>
            <a:r>
              <a:rPr lang="en-US" baseline="0" dirty="0" smtClean="0"/>
              <a:t> the dynamic and static forces of the turbine.  The tower is </a:t>
            </a:r>
            <a:r>
              <a:rPr lang="en-US" baseline="0" dirty="0" err="1" smtClean="0"/>
              <a:t>equiped</a:t>
            </a:r>
            <a:r>
              <a:rPr lang="en-US" baseline="0" dirty="0" smtClean="0"/>
              <a:t> with a ladder to enable technicians to access the nacelle.  As towers get taller, some are equipped with </a:t>
            </a:r>
            <a:r>
              <a:rPr lang="en-US" baseline="0" dirty="0" err="1" smtClean="0"/>
              <a:t>manlifts</a:t>
            </a:r>
            <a:r>
              <a:rPr lang="en-US" baseline="0" dirty="0" smtClean="0"/>
              <a:t> or climb-assist devices to make the climb easier.</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36</a:t>
            </a:fld>
            <a:endParaRPr lang="en-US"/>
          </a:p>
        </p:txBody>
      </p:sp>
    </p:spTree>
    <p:extLst>
      <p:ext uri="{BB962C8B-B14F-4D97-AF65-F5344CB8AC3E}">
        <p14:creationId xmlns:p14="http://schemas.microsoft.com/office/powerpoint/2010/main" val="440768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yaw system rotates the nacelle so the rotor faces into the wind. Yaw</a:t>
            </a:r>
            <a:r>
              <a:rPr lang="en-US" baseline="0" dirty="0" smtClean="0"/>
              <a:t> is the movement of an object on a vertical axis.</a:t>
            </a:r>
          </a:p>
          <a:p>
            <a:endParaRPr lang="en-US" baseline="0" dirty="0" smtClean="0"/>
          </a:p>
          <a:p>
            <a:r>
              <a:rPr lang="en-US" baseline="0" dirty="0" smtClean="0"/>
              <a:t>The yaw system is located in the nacelle and typically uses an electric motor to drive a gearing system that rotates the nacelle.  The gearing system is controlled by a brake system that holds the nacelle once it reaches the desired orientation.</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37</a:t>
            </a:fld>
            <a:endParaRPr lang="en-US"/>
          </a:p>
        </p:txBody>
      </p:sp>
    </p:spTree>
    <p:extLst>
      <p:ext uri="{BB962C8B-B14F-4D97-AF65-F5344CB8AC3E}">
        <p14:creationId xmlns:p14="http://schemas.microsoft.com/office/powerpoint/2010/main" val="1589845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drive train is a gear shaft system that transfers the rotational energy from the rotor to the generator., which converts the energy</a:t>
            </a:r>
            <a:r>
              <a:rPr lang="en-US" baseline="0" dirty="0" smtClean="0"/>
              <a:t> to electricity.  The drive train connects the rotor to the generator through a gearbox, which creates a higher shaft speed that drives the generator more efficiently.  The drive train is located in the nacelle between the rotor and the generator.</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38</a:t>
            </a:fld>
            <a:endParaRPr lang="en-US"/>
          </a:p>
        </p:txBody>
      </p:sp>
    </p:spTree>
    <p:extLst>
      <p:ext uri="{BB962C8B-B14F-4D97-AF65-F5344CB8AC3E}">
        <p14:creationId xmlns:p14="http://schemas.microsoft.com/office/powerpoint/2010/main" val="3221852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generator converts the mechanical power from the drive train into electrical power.  </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39</a:t>
            </a:fld>
            <a:endParaRPr lang="en-US"/>
          </a:p>
        </p:txBody>
      </p:sp>
    </p:spTree>
    <p:extLst>
      <p:ext uri="{BB962C8B-B14F-4D97-AF65-F5344CB8AC3E}">
        <p14:creationId xmlns:p14="http://schemas.microsoft.com/office/powerpoint/2010/main" val="278208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14</a:t>
            </a:r>
            <a:r>
              <a:rPr lang="en-US" baseline="30000" dirty="0" smtClean="0"/>
              <a:t>th</a:t>
            </a:r>
            <a:r>
              <a:rPr lang="en-US" dirty="0" smtClean="0"/>
              <a:t> century, the Dutch used towers that were several stories high to elevate the post mills where the wind speeds were greater.  These windmills were mostly designed with four blades and a lever to manually orient the rotor.  The use of these windmills diminished in the 19</a:t>
            </a:r>
            <a:r>
              <a:rPr lang="en-US" baseline="30000" dirty="0" smtClean="0"/>
              <a:t>th</a:t>
            </a:r>
            <a:r>
              <a:rPr lang="en-US" dirty="0" smtClean="0"/>
              <a:t> century due to the popularity of steam turbines.</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9</a:t>
            </a:fld>
            <a:endParaRPr lang="en-US"/>
          </a:p>
        </p:txBody>
      </p:sp>
    </p:spTree>
    <p:extLst>
      <p:ext uri="{BB962C8B-B14F-4D97-AF65-F5344CB8AC3E}">
        <p14:creationId xmlns:p14="http://schemas.microsoft.com/office/powerpoint/2010/main" val="1389297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TCU is the heart and brains of the utility scale wind turbine.  The TCU is a computer control</a:t>
            </a:r>
            <a:r>
              <a:rPr lang="en-US" baseline="0" dirty="0" smtClean="0"/>
              <a:t> system that monitors and controls all aspects of turbine operation.  The TCU operates by gathering all input data from sensors located throughout the turbine subsystems.  It then uses that information and its programmed logic to command the turbine operations such as the Pitch Control Unit, Generator Control Unit and yaw system.  The TCU is located in the nacelle.</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40</a:t>
            </a:fld>
            <a:endParaRPr lang="en-US"/>
          </a:p>
        </p:txBody>
      </p:sp>
    </p:spTree>
    <p:extLst>
      <p:ext uri="{BB962C8B-B14F-4D97-AF65-F5344CB8AC3E}">
        <p14:creationId xmlns:p14="http://schemas.microsoft.com/office/powerpoint/2010/main" val="2427141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wind power</a:t>
            </a:r>
            <a:r>
              <a:rPr lang="en-US" baseline="0" dirty="0" smtClean="0"/>
              <a:t> industry is comprised of companies, organizations and individuals working to ensure that the installed wind power systems operate correctly.</a:t>
            </a:r>
          </a:p>
          <a:p>
            <a:endParaRPr lang="en-US" baseline="0" dirty="0" smtClean="0"/>
          </a:p>
          <a:p>
            <a:r>
              <a:rPr lang="en-US" baseline="0" dirty="0" smtClean="0"/>
              <a:t>The wind power industry includes:</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41</a:t>
            </a:fld>
            <a:endParaRPr lang="en-US"/>
          </a:p>
        </p:txBody>
      </p:sp>
    </p:spTree>
    <p:extLst>
      <p:ext uri="{BB962C8B-B14F-4D97-AF65-F5344CB8AC3E}">
        <p14:creationId xmlns:p14="http://schemas.microsoft.com/office/powerpoint/2010/main" val="242272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in the utility scale wind market, private landowners lease land for wind farms to manufacturers, independent operators, and utility companies.  In some cases, landowners will form landowners associations to negotiate with developers to facilitate the creation of large scale wind farms.</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43</a:t>
            </a:fld>
            <a:endParaRPr lang="en-US"/>
          </a:p>
        </p:txBody>
      </p:sp>
    </p:spTree>
    <p:extLst>
      <p:ext uri="{BB962C8B-B14F-4D97-AF65-F5344CB8AC3E}">
        <p14:creationId xmlns:p14="http://schemas.microsoft.com/office/powerpoint/2010/main" val="3421592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associations work with governments</a:t>
            </a:r>
            <a:r>
              <a:rPr lang="en-US" baseline="0" dirty="0" smtClean="0"/>
              <a:t> to create national and state policy that works to stimulate the utility and small scale wind industry.  An example is the American wind Energy /Association.  They work with legislators to increase the public’s awareness of wind energy by sponsoring events to bring industry leaders together with media and the public.</a:t>
            </a:r>
          </a:p>
          <a:p>
            <a:endParaRPr lang="en-US" baseline="0" dirty="0" smtClean="0"/>
          </a:p>
          <a:p>
            <a:r>
              <a:rPr lang="en-US" baseline="0" dirty="0" smtClean="0"/>
              <a:t>Other institutions such as Texas State Technical College train people for wind industry careers.  </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44</a:t>
            </a:fld>
            <a:endParaRPr lang="en-US"/>
          </a:p>
        </p:txBody>
      </p:sp>
    </p:spTree>
    <p:extLst>
      <p:ext uri="{BB962C8B-B14F-4D97-AF65-F5344CB8AC3E}">
        <p14:creationId xmlns:p14="http://schemas.microsoft.com/office/powerpoint/2010/main" val="405086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Charles F. Brush built the first windmill, or wind turbine, that generated electricity in 1888.  It was a post mill designed with multiple blades and produced 17 kilowatts (kW).</a:t>
            </a:r>
            <a:r>
              <a:rPr lang="en-US" baseline="0" dirty="0" smtClean="0"/>
              <a:t>  The Brush Mill became obsolete after 20 years due to the development of more efficient wind turbine designs. </a:t>
            </a:r>
            <a:r>
              <a:rPr lang="en-US" dirty="0" smtClean="0"/>
              <a:t>His company, Brush Electric in Cleveland, Ohio, was sold in 1889 and in 1892 it was merged with Edison General Electric Company under the name General Electric Company (GE).   </a:t>
            </a:r>
          </a:p>
          <a:p>
            <a:endParaRPr lang="en-US" dirty="0" smtClean="0"/>
          </a:p>
          <a:p>
            <a:r>
              <a:rPr lang="en-US" dirty="0" smtClean="0"/>
              <a:t>Despite the size of the turbine, the generator was only a 12 kW model. This is due to the fact that slowly rotating wind turbines of the American wind rose type do not have a particularly high average efficiency. It was the Dane </a:t>
            </a:r>
            <a:r>
              <a:rPr lang="en-US" dirty="0" err="1" smtClean="0">
                <a:hlinkClick r:id="rId3" tooltip="Poul la Cour"/>
              </a:rPr>
              <a:t>Poul</a:t>
            </a:r>
            <a:r>
              <a:rPr lang="en-US" dirty="0" smtClean="0">
                <a:hlinkClick r:id="rId3" tooltip="Poul la Cour"/>
              </a:rPr>
              <a:t> la </a:t>
            </a:r>
            <a:r>
              <a:rPr lang="en-US" dirty="0" err="1" smtClean="0">
                <a:hlinkClick r:id="rId3" tooltip="Poul la Cour"/>
              </a:rPr>
              <a:t>Cour</a:t>
            </a:r>
            <a:r>
              <a:rPr lang="en-US" dirty="0" smtClean="0"/>
              <a:t>, who later discovered that fast rotating wind turbines with few rotor blades are more efficient for electricity production than slow moving wind turbines. </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10</a:t>
            </a:fld>
            <a:endParaRPr lang="en-US"/>
          </a:p>
        </p:txBody>
      </p:sp>
    </p:spTree>
    <p:extLst>
      <p:ext uri="{BB962C8B-B14F-4D97-AF65-F5344CB8AC3E}">
        <p14:creationId xmlns:p14="http://schemas.microsoft.com/office/powerpoint/2010/main" val="143546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 mills were used in America during the late 19</a:t>
            </a:r>
            <a:r>
              <a:rPr lang="en-US" baseline="30000" dirty="0" smtClean="0"/>
              <a:t>th</a:t>
            </a:r>
            <a:r>
              <a:rPr lang="en-US" dirty="0" smtClean="0"/>
              <a:t> century primarily to pump water to farm houses and the railroad.  Water was needed</a:t>
            </a:r>
            <a:r>
              <a:rPr lang="en-US" baseline="0" dirty="0" smtClean="0"/>
              <a:t> for the steam-powered locomotives, which were the main source of commercial transportation at the time.</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11</a:t>
            </a:fld>
            <a:endParaRPr lang="en-US"/>
          </a:p>
        </p:txBody>
      </p:sp>
    </p:spTree>
    <p:extLst>
      <p:ext uri="{BB962C8B-B14F-4D97-AF65-F5344CB8AC3E}">
        <p14:creationId xmlns:p14="http://schemas.microsoft.com/office/powerpoint/2010/main" val="1792746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Smaller wind turbines made by Marcellus Jacobs gained popularity in the 1920s and 1930s, particularly in rural regions. The firm was started by </a:t>
            </a:r>
            <a:r>
              <a:rPr lang="en-US" dirty="0" smtClean="0">
                <a:hlinkClick r:id="rId3" tooltip="Marcellus and Joseph Jacobs"/>
              </a:rPr>
              <a:t>Marcellus and Joseph Jacobs</a:t>
            </a:r>
            <a:r>
              <a:rPr lang="en-US" dirty="0" smtClean="0"/>
              <a:t>, after local interest in their wind electric system for their family’s Montana Ranch, built in 1922,</a:t>
            </a:r>
            <a:r>
              <a:rPr lang="en-US" baseline="30000" dirty="0" smtClean="0">
                <a:hlinkClick r:id="rId4"/>
              </a:rPr>
              <a:t>[2]</a:t>
            </a:r>
            <a:r>
              <a:rPr lang="en-US" dirty="0" smtClean="0"/>
              <a:t> brought them requests from neighbors to provide them with wind generated electric power as well.  Jacobs and his brother built their first wind turbine generator on the family ranch near Wolf Point, Montana in 1922.  They moved the Jacobs Company to Minneapolis in 1930 where they produced their famous 1.8 KW, 2.5 KW and 3.0 KW Jacobs wind generators.  Those units were sold to thousands of farmers and ranchers in the US and around the world.  The system had a</a:t>
            </a:r>
            <a:r>
              <a:rPr lang="en-US" baseline="0" dirty="0" smtClean="0"/>
              <a:t> three bladed, variable-pitched rotor with Sitka Spruce blades and a direct-drive generator.</a:t>
            </a:r>
            <a:endParaRPr lang="en-US" dirty="0" smtClean="0"/>
          </a:p>
          <a:p>
            <a:r>
              <a:rPr lang="en-US" dirty="0" smtClean="0"/>
              <a:t>Jacobs’ turbine had three blades attached to a rotor or hub. </a:t>
            </a:r>
          </a:p>
          <a:p>
            <a:endParaRPr lang="en-US" dirty="0" smtClean="0"/>
          </a:p>
          <a:p>
            <a:r>
              <a:rPr lang="en-US" dirty="0" smtClean="0"/>
              <a:t>The blades had a true airfoil design and closely resembled the blades used today. </a:t>
            </a:r>
          </a:p>
          <a:p>
            <a:endParaRPr lang="en-US" dirty="0" smtClean="0"/>
          </a:p>
          <a:p>
            <a:r>
              <a:rPr lang="en-US" dirty="0" smtClean="0"/>
              <a:t>The electricity generated by the windmill was stored in batteries. </a:t>
            </a:r>
          </a:p>
          <a:p>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61537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mid 1920’s, small scale wind turbines were used to light farms and supply electrical power to the Great Plains of the American Mid-West region.  The use of small scale wind turbines decreased after the utility grid was expanded in the 1930s and 1940s to include these areas.</a:t>
            </a:r>
          </a:p>
          <a:p>
            <a:endParaRPr lang="en-US" dirty="0" smtClean="0"/>
          </a:p>
          <a:p>
            <a:r>
              <a:rPr lang="en-US" dirty="0" smtClean="0"/>
              <a:t>The </a:t>
            </a:r>
            <a:r>
              <a:rPr lang="en-US" b="1" dirty="0" smtClean="0"/>
              <a:t>Rural Electrification Act</a:t>
            </a:r>
            <a:r>
              <a:rPr lang="en-US" dirty="0" smtClean="0"/>
              <a:t> of 1935 provided federal loans for the installation of </a:t>
            </a:r>
            <a:r>
              <a:rPr lang="en-US" dirty="0" smtClean="0">
                <a:hlinkClick r:id="rId3" tooltip="Electrical distribution"/>
              </a:rPr>
              <a:t>electrical distribution</a:t>
            </a:r>
            <a:r>
              <a:rPr lang="en-US" dirty="0" smtClean="0"/>
              <a:t> systems to serve </a:t>
            </a:r>
            <a:r>
              <a:rPr lang="en-US" dirty="0" smtClean="0">
                <a:hlinkClick r:id="rId4" tooltip="Rural areas"/>
              </a:rPr>
              <a:t>rural areas</a:t>
            </a:r>
            <a:r>
              <a:rPr lang="en-US" dirty="0" smtClean="0"/>
              <a:t> of the </a:t>
            </a:r>
            <a:r>
              <a:rPr lang="en-US" dirty="0" smtClean="0">
                <a:hlinkClick r:id="rId5" tooltip="United States"/>
              </a:rPr>
              <a:t>United States</a:t>
            </a:r>
            <a:r>
              <a:rPr lang="en-US" dirty="0" smtClean="0"/>
              <a:t>. The Rural Electrification Act was also an attempt made by FDR's New Deal to deal with the crippling amount of unemployment. At the time the Rural Electrification Act was passed, electricity was commonplace in cities but largely unavailable in farms, ranches, and other rural places. In the 1930s, the provision of power to remote areas was not thought to be economically feasible. A 2300 </a:t>
            </a:r>
            <a:r>
              <a:rPr lang="en-US" dirty="0" smtClean="0">
                <a:hlinkClick r:id="rId6" tooltip="Volt"/>
              </a:rPr>
              <a:t>volt</a:t>
            </a:r>
            <a:r>
              <a:rPr lang="en-US" dirty="0" smtClean="0"/>
              <a:t> distribution system was then used in cities. This relatively low voltage could only be carried about 4 miles before the </a:t>
            </a:r>
            <a:r>
              <a:rPr lang="en-US" dirty="0" smtClean="0">
                <a:hlinkClick r:id="rId7" tooltip="Voltage drop"/>
              </a:rPr>
              <a:t>voltage drop</a:t>
            </a:r>
            <a:r>
              <a:rPr lang="en-US" dirty="0" smtClean="0"/>
              <a:t> became unacceptable.</a:t>
            </a:r>
          </a:p>
          <a:p>
            <a:r>
              <a:rPr lang="en-US" dirty="0" smtClean="0"/>
              <a:t>REA cooperatives used a 6900 volt distribution network, which could support much longer runs (up to about 40 miles). Despite requiring more expensive transformers at each home, the overall system cost was manageable.  </a:t>
            </a:r>
          </a:p>
          <a:p>
            <a:endParaRPr lang="en-US" dirty="0" smtClean="0"/>
          </a:p>
          <a:p>
            <a:r>
              <a:rPr lang="en-US" dirty="0" smtClean="0"/>
              <a:t>REA crews travelled through the American countryside, bringing teams of </a:t>
            </a:r>
            <a:r>
              <a:rPr lang="en-US" dirty="0" smtClean="0">
                <a:hlinkClick r:id="rId8" tooltip="Electrician"/>
              </a:rPr>
              <a:t>electricians</a:t>
            </a:r>
            <a:r>
              <a:rPr lang="en-US" dirty="0" smtClean="0"/>
              <a:t> along with them. The electricians added wiring to houses and </a:t>
            </a:r>
            <a:r>
              <a:rPr lang="en-US" dirty="0" smtClean="0">
                <a:hlinkClick r:id="rId9" tooltip="Barn"/>
              </a:rPr>
              <a:t>barns</a:t>
            </a:r>
            <a:r>
              <a:rPr lang="en-US" dirty="0" smtClean="0"/>
              <a:t> to utilize the newly available power provided by the line crews. By 1939 the REA had helped to establish 417 rural electric cooperatives, which served 288,000 households. The actions of the REA encouraged private utilities to electrify the countryside as well. By 1939 rural households with electricity had risen to 25 percent.</a:t>
            </a:r>
          </a:p>
          <a:p>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14</a:t>
            </a:fld>
            <a:endParaRPr lang="en-US"/>
          </a:p>
        </p:txBody>
      </p:sp>
    </p:spTree>
    <p:extLst>
      <p:ext uri="{BB962C8B-B14F-4D97-AF65-F5344CB8AC3E}">
        <p14:creationId xmlns:p14="http://schemas.microsoft.com/office/powerpoint/2010/main" val="2193041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 hilltop in Rutland, Vermont, "Grandpa's Knob" wind generator supplied power to the local grid for several months during World War II. The Smith- Putnam machine was rated at 1.25 megawatts in winds of about 30 miles per hour. It was removed from service in 1945</a:t>
            </a:r>
            <a:r>
              <a:rPr lang="en-US" baseline="0" dirty="0" smtClean="0"/>
              <a:t> because of design failure due to structural issues.</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15</a:t>
            </a:fld>
            <a:endParaRPr lang="en-US"/>
          </a:p>
        </p:txBody>
      </p:sp>
    </p:spTree>
    <p:extLst>
      <p:ext uri="{BB962C8B-B14F-4D97-AF65-F5344CB8AC3E}">
        <p14:creationId xmlns:p14="http://schemas.microsoft.com/office/powerpoint/2010/main" val="63583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1854, the first windmills were used in the United States and were mainly used to pump water for crops. Many of the water pumping windmills in the United States are still operable in this day and age. These windmills were typically smaller and did not take up as much space as their European counterparts as they were not used typically for milling, which requires a much larger unit. The blades on these early US windmills were made from wood and had a “tail” that would catch the wind so the need for a </a:t>
            </a:r>
            <a:r>
              <a:rPr lang="en-US" dirty="0" err="1" smtClean="0"/>
              <a:t>windsmith</a:t>
            </a:r>
            <a:r>
              <a:rPr lang="en-US" dirty="0" smtClean="0"/>
              <a:t> was not a factor. They could not house any one and were stand alone units. In 1870, the blades were changed from wooden to steel and this allowed for a more proficient means of turning the blades as they could be made into any shape and were much lighter. Many of the windmills had to be restructured because of the speed of the steel blades. It is interesting to note that in the United States alone; more than six million windmills were erected from the period of 1850 and 1970.</a:t>
            </a:r>
            <a:endParaRPr lang="en-US" dirty="0"/>
          </a:p>
        </p:txBody>
      </p:sp>
      <p:sp>
        <p:nvSpPr>
          <p:cNvPr id="4" name="Slide Number Placeholder 3"/>
          <p:cNvSpPr>
            <a:spLocks noGrp="1"/>
          </p:cNvSpPr>
          <p:nvPr>
            <p:ph type="sldNum" sz="quarter" idx="10"/>
          </p:nvPr>
        </p:nvSpPr>
        <p:spPr/>
        <p:txBody>
          <a:bodyPr/>
          <a:lstStyle/>
          <a:p>
            <a:fld id="{B5EEA9EE-4EF8-490A-9AC6-8ECE122FEBDC}" type="slidenum">
              <a:rPr lang="en-US" smtClean="0"/>
              <a:t>16</a:t>
            </a:fld>
            <a:endParaRPr lang="en-US"/>
          </a:p>
        </p:txBody>
      </p:sp>
    </p:spTree>
    <p:extLst>
      <p:ext uri="{BB962C8B-B14F-4D97-AF65-F5344CB8AC3E}">
        <p14:creationId xmlns:p14="http://schemas.microsoft.com/office/powerpoint/2010/main" val="49322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0D73E73-43F3-49DD-8F7E-761F32B915DD}"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38B0CF32-7E6D-4F4B-BF1D-43764287EFA3}"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D73E73-43F3-49DD-8F7E-761F32B915DD}"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0CF32-7E6D-4F4B-BF1D-43764287EF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D73E73-43F3-49DD-8F7E-761F32B915DD}"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0CF32-7E6D-4F4B-BF1D-43764287EF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D73E73-43F3-49DD-8F7E-761F32B915DD}"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0CF32-7E6D-4F4B-BF1D-43764287EF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0D73E73-43F3-49DD-8F7E-761F32B915DD}" type="datetimeFigureOut">
              <a:rPr lang="en-US" smtClean="0"/>
              <a:t>6/9/2014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0CF32-7E6D-4F4B-BF1D-43764287EFA3}"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D73E73-43F3-49DD-8F7E-761F32B915DD}"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0CF32-7E6D-4F4B-BF1D-43764287EF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D73E73-43F3-49DD-8F7E-761F32B915DD}" type="datetimeFigureOut">
              <a:rPr lang="en-US" smtClean="0"/>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0CF32-7E6D-4F4B-BF1D-43764287EF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D73E73-43F3-49DD-8F7E-761F32B915DD}" type="datetimeFigureOut">
              <a:rPr lang="en-US" smtClean="0"/>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0CF32-7E6D-4F4B-BF1D-43764287EF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60D73E73-43F3-49DD-8F7E-761F32B915DD}" type="datetimeFigureOut">
              <a:rPr lang="en-US" smtClean="0"/>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0CF32-7E6D-4F4B-BF1D-43764287EF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D73E73-43F3-49DD-8F7E-761F32B915DD}"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0CF32-7E6D-4F4B-BF1D-43764287EFA3}"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0D73E73-43F3-49DD-8F7E-761F32B915DD}" type="datetimeFigureOut">
              <a:rPr lang="en-US" smtClean="0"/>
              <a:t>6/9/2014</a:t>
            </a:fld>
            <a:endParaRPr lang="en-US"/>
          </a:p>
        </p:txBody>
      </p:sp>
      <p:sp>
        <p:nvSpPr>
          <p:cNvPr id="7" name="Slide Number Placeholder 6"/>
          <p:cNvSpPr>
            <a:spLocks noGrp="1"/>
          </p:cNvSpPr>
          <p:nvPr>
            <p:ph type="sldNum" sz="quarter" idx="12"/>
          </p:nvPr>
        </p:nvSpPr>
        <p:spPr/>
        <p:txBody>
          <a:bodyPr/>
          <a:lstStyle/>
          <a:p>
            <a:fld id="{38B0CF32-7E6D-4F4B-BF1D-43764287EFA3}"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60D73E73-43F3-49DD-8F7E-761F32B915DD}" type="datetimeFigureOut">
              <a:rPr lang="en-US" smtClean="0"/>
              <a:t>6/9/2014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38B0CF32-7E6D-4F4B-BF1D-43764287EFA3}"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805" y="4572000"/>
            <a:ext cx="6553200" cy="533400"/>
          </a:xfrm>
        </p:spPr>
        <p:txBody>
          <a:bodyPr>
            <a:normAutofit fontScale="92500" lnSpcReduction="20000"/>
          </a:bodyPr>
          <a:lstStyle/>
          <a:p>
            <a:r>
              <a:rPr lang="en-US" dirty="0"/>
              <a:t>ASEEN - Teacher Professional Development Workshop</a:t>
            </a:r>
          </a:p>
        </p:txBody>
      </p:sp>
      <p:sp>
        <p:nvSpPr>
          <p:cNvPr id="2" name="Title 1"/>
          <p:cNvSpPr>
            <a:spLocks noGrp="1"/>
          </p:cNvSpPr>
          <p:nvPr>
            <p:ph type="ctrTitle"/>
          </p:nvPr>
        </p:nvSpPr>
        <p:spPr>
          <a:xfrm>
            <a:off x="1295400" y="990600"/>
            <a:ext cx="6629400" cy="1219201"/>
          </a:xfrm>
        </p:spPr>
        <p:txBody>
          <a:bodyPr/>
          <a:lstStyle/>
          <a:p>
            <a:r>
              <a:rPr lang="en-US" sz="6600" dirty="0" smtClean="0"/>
              <a:t>Wind Energy</a:t>
            </a:r>
            <a:endParaRPr lang="en-US" sz="6600" dirty="0"/>
          </a:p>
        </p:txBody>
      </p:sp>
    </p:spTree>
    <p:extLst>
      <p:ext uri="{BB962C8B-B14F-4D97-AF65-F5344CB8AC3E}">
        <p14:creationId xmlns:p14="http://schemas.microsoft.com/office/powerpoint/2010/main" val="4019813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19</a:t>
            </a:r>
            <a:r>
              <a:rPr lang="en-US" sz="4000" b="1" baseline="30000" dirty="0" smtClean="0"/>
              <a:t>th</a:t>
            </a:r>
            <a:r>
              <a:rPr lang="en-US" sz="4000" b="1" dirty="0" smtClean="0"/>
              <a:t> Century Wind Energy</a:t>
            </a:r>
            <a:endParaRPr lang="en-US" sz="4000" b="1"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752600"/>
            <a:ext cx="493111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604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19</a:t>
            </a:r>
            <a:r>
              <a:rPr lang="en-US" sz="4000" b="1" baseline="30000" dirty="0" smtClean="0"/>
              <a:t>th</a:t>
            </a:r>
            <a:r>
              <a:rPr lang="en-US" sz="4000" b="1" dirty="0" smtClean="0"/>
              <a:t> Century Wind energy</a:t>
            </a:r>
            <a:endParaRPr lang="en-US" sz="4000" b="1" dirty="0"/>
          </a:p>
        </p:txBody>
      </p:sp>
      <p:pic>
        <p:nvPicPr>
          <p:cNvPr id="92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7449871"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7835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93A299">
                    <a:lumMod val="75000"/>
                  </a:srgbClr>
                </a:solidFill>
              </a:rPr>
              <a:t>19</a:t>
            </a:r>
            <a:r>
              <a:rPr lang="en-US" sz="4000" b="1" baseline="30000" dirty="0">
                <a:solidFill>
                  <a:srgbClr val="93A299">
                    <a:lumMod val="75000"/>
                  </a:srgbClr>
                </a:solidFill>
              </a:rPr>
              <a:t>th</a:t>
            </a:r>
            <a:r>
              <a:rPr lang="en-US" sz="4000" b="1" dirty="0">
                <a:solidFill>
                  <a:srgbClr val="93A299">
                    <a:lumMod val="75000"/>
                  </a:srgbClr>
                </a:solidFill>
              </a:rPr>
              <a:t> Century Wind energy</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6323743" cy="488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1732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Marcellus Jacobs</a:t>
            </a:r>
            <a:endParaRPr lang="en-US" sz="4000" b="1"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33800"/>
            <a:ext cx="41910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565404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076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20</a:t>
            </a:r>
            <a:r>
              <a:rPr lang="en-US" sz="4000" b="1" baseline="30000" dirty="0" smtClean="0"/>
              <a:t>th</a:t>
            </a:r>
            <a:r>
              <a:rPr lang="en-US" sz="4000" b="1" dirty="0" smtClean="0"/>
              <a:t> Century Wind Energy</a:t>
            </a:r>
            <a:endParaRPr lang="en-US" sz="4000" b="1" dirty="0"/>
          </a:p>
        </p:txBody>
      </p:sp>
      <p:pic>
        <p:nvPicPr>
          <p:cNvPr id="102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2810" y="1676400"/>
            <a:ext cx="3063754" cy="229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888500"/>
            <a:ext cx="4230687" cy="438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080189"/>
            <a:ext cx="2136775" cy="264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2788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20</a:t>
            </a:r>
            <a:r>
              <a:rPr lang="en-US" sz="4000" b="1" baseline="30000" dirty="0" smtClean="0"/>
              <a:t>th</a:t>
            </a:r>
            <a:r>
              <a:rPr lang="en-US" sz="4000" b="1" dirty="0" smtClean="0"/>
              <a:t> Century Wind energy</a:t>
            </a:r>
            <a:endParaRPr lang="en-US" sz="4000" b="1" dirty="0"/>
          </a:p>
        </p:txBody>
      </p:sp>
      <p:pic>
        <p:nvPicPr>
          <p:cNvPr id="1126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3781400" cy="475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3721033" cy="470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065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Windmills</a:t>
            </a:r>
            <a:endParaRPr lang="en-US" sz="6000" dirty="0"/>
          </a:p>
        </p:txBody>
      </p:sp>
      <p:sp>
        <p:nvSpPr>
          <p:cNvPr id="3" name="Content Placeholder 2"/>
          <p:cNvSpPr>
            <a:spLocks noGrp="1"/>
          </p:cNvSpPr>
          <p:nvPr>
            <p:ph idx="1"/>
          </p:nvPr>
        </p:nvSpPr>
        <p:spPr>
          <a:xfrm>
            <a:off x="381000" y="2209800"/>
            <a:ext cx="5181600" cy="3048000"/>
          </a:xfrm>
        </p:spPr>
        <p:txBody>
          <a:bodyPr>
            <a:normAutofit lnSpcReduction="10000"/>
          </a:bodyPr>
          <a:lstStyle/>
          <a:p>
            <a:r>
              <a:rPr lang="en-US" b="1" dirty="0" smtClean="0"/>
              <a:t>Windmills convert wind power into mechanical energy to operate machinery.</a:t>
            </a:r>
          </a:p>
          <a:p>
            <a:pPr marL="114300" indent="0">
              <a:buNone/>
            </a:pPr>
            <a:endParaRPr lang="en-US" b="1" dirty="0" smtClean="0"/>
          </a:p>
          <a:p>
            <a:r>
              <a:rPr lang="en-US" b="1" dirty="0" smtClean="0"/>
              <a:t>The machinery may be used to pump water, run a grinding stone, cut lumber, or perform other mechanical applications</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93" y="1828800"/>
            <a:ext cx="30861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006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20</a:t>
            </a:r>
            <a:r>
              <a:rPr lang="en-US" sz="4000" b="1" baseline="30000" dirty="0" smtClean="0"/>
              <a:t>th</a:t>
            </a:r>
            <a:r>
              <a:rPr lang="en-US" sz="4000" b="1" dirty="0" smtClean="0"/>
              <a:t> Century Wind Energy</a:t>
            </a:r>
            <a:endParaRPr lang="en-US" sz="4000" b="1" dirty="0"/>
          </a:p>
        </p:txBody>
      </p:sp>
      <p:sp>
        <p:nvSpPr>
          <p:cNvPr id="3" name="Content Placeholder 2"/>
          <p:cNvSpPr>
            <a:spLocks noGrp="1"/>
          </p:cNvSpPr>
          <p:nvPr>
            <p:ph idx="1"/>
          </p:nvPr>
        </p:nvSpPr>
        <p:spPr>
          <a:xfrm>
            <a:off x="381000" y="1828800"/>
            <a:ext cx="8153400" cy="4572000"/>
          </a:xfrm>
        </p:spPr>
        <p:txBody>
          <a:bodyPr/>
          <a:lstStyle/>
          <a:p>
            <a:pPr marL="114300" indent="0">
              <a:buNone/>
            </a:pPr>
            <a:r>
              <a:rPr lang="en-US" b="1" dirty="0" smtClean="0"/>
              <a:t> </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46918"/>
            <a:ext cx="4071937"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621" y="1924050"/>
            <a:ext cx="3137442"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220686"/>
            <a:ext cx="914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394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20</a:t>
            </a:r>
            <a:r>
              <a:rPr lang="en-US" sz="4000" b="1" baseline="30000" dirty="0" smtClean="0"/>
              <a:t>th</a:t>
            </a:r>
            <a:r>
              <a:rPr lang="en-US" sz="4000" b="1" dirty="0" smtClean="0"/>
              <a:t> Century Wind Energy</a:t>
            </a:r>
            <a:endParaRPr lang="en-US" sz="4000" b="1" dirty="0"/>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26587"/>
            <a:ext cx="5172075" cy="3434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8600" y="1606164"/>
            <a:ext cx="4572396" cy="303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360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20</a:t>
            </a:r>
            <a:r>
              <a:rPr lang="en-US" sz="4000" b="1" baseline="30000" dirty="0" smtClean="0"/>
              <a:t>th</a:t>
            </a:r>
            <a:r>
              <a:rPr lang="en-US" sz="4000" b="1" dirty="0" smtClean="0"/>
              <a:t> Century Wind Energy</a:t>
            </a:r>
            <a:endParaRPr lang="en-US" sz="4000" b="1" dirty="0"/>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3200400" cy="495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012" y="1600200"/>
            <a:ext cx="35814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329129"/>
            <a:ext cx="4289425" cy="241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01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Solar Energy</a:t>
            </a:r>
            <a:endParaRPr lang="en-US" sz="6000" b="1" dirty="0"/>
          </a:p>
        </p:txBody>
      </p:sp>
      <p:sp>
        <p:nvSpPr>
          <p:cNvPr id="3" name="Content Placeholder 2"/>
          <p:cNvSpPr>
            <a:spLocks noGrp="1"/>
          </p:cNvSpPr>
          <p:nvPr>
            <p:ph idx="1"/>
          </p:nvPr>
        </p:nvSpPr>
        <p:spPr>
          <a:xfrm>
            <a:off x="457200" y="2286000"/>
            <a:ext cx="8229600" cy="3352800"/>
          </a:xfrm>
        </p:spPr>
        <p:txBody>
          <a:bodyPr/>
          <a:lstStyle/>
          <a:p>
            <a:r>
              <a:rPr lang="en-US" b="1" dirty="0" smtClean="0"/>
              <a:t>Solar energy is energy generated by the sun’s radiation  The sun’s radiation is created by the intense pressure and heat at its core, which creates a nuclear reaction called fusion.</a:t>
            </a:r>
          </a:p>
          <a:p>
            <a:pPr marL="114300" indent="0">
              <a:buNone/>
            </a:pPr>
            <a:endParaRPr lang="en-US" b="1" dirty="0" smtClean="0"/>
          </a:p>
          <a:p>
            <a:r>
              <a:rPr lang="en-US" b="1" dirty="0" smtClean="0"/>
              <a:t>This energy, in the form of radiant light and heat, escapes from the surface of the sun, travels through space and strikes the surface of the Earth</a:t>
            </a:r>
          </a:p>
          <a:p>
            <a:pPr marL="114300" indent="0">
              <a:buNone/>
            </a:pPr>
            <a:endParaRPr lang="en-US" dirty="0"/>
          </a:p>
        </p:txBody>
      </p:sp>
    </p:spTree>
    <p:extLst>
      <p:ext uri="{BB962C8B-B14F-4D97-AF65-F5344CB8AC3E}">
        <p14:creationId xmlns:p14="http://schemas.microsoft.com/office/powerpoint/2010/main" val="3635933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Break Time</a:t>
            </a:r>
            <a:endParaRPr lang="en-US" sz="4000"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71898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Wind turbine Categories</a:t>
            </a:r>
            <a:endParaRPr lang="en-US" sz="44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99942" y="2119568"/>
            <a:ext cx="5944115" cy="363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803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Small  Wind</a:t>
            </a:r>
            <a:endParaRPr lang="en-US" sz="4000" b="1" dirty="0"/>
          </a:p>
        </p:txBody>
      </p:sp>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76400"/>
            <a:ext cx="3466963"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191000" y="1828800"/>
            <a:ext cx="17526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875744"/>
            <a:ext cx="18478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800600"/>
            <a:ext cx="295275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875744"/>
            <a:ext cx="28575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367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Small  wind</a:t>
            </a:r>
            <a:endParaRPr lang="en-US" sz="4000" b="1" dirty="0"/>
          </a:p>
        </p:txBody>
      </p:sp>
      <p:pic>
        <p:nvPicPr>
          <p:cNvPr id="348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1752600"/>
            <a:ext cx="4832352"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836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000" b="1" dirty="0" smtClean="0"/>
              <a:t>Small  Wind</a:t>
            </a:r>
            <a:endParaRPr lang="en-US" sz="4000" b="1" dirty="0"/>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7010400" cy="488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181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Stand Alone System</a:t>
            </a:r>
            <a:endParaRPr lang="en-US" sz="4000" b="1"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067425" cy="475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4335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Grid – Tied System</a:t>
            </a:r>
            <a:endParaRPr lang="en-US" sz="4000" b="1" dirty="0"/>
          </a:p>
        </p:txBody>
      </p:sp>
      <p:pic>
        <p:nvPicPr>
          <p:cNvPr id="204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1706301"/>
            <a:ext cx="6038850" cy="515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2040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Hybrid power systems</a:t>
            </a:r>
            <a:endParaRPr lang="en-US" sz="4000" b="1" dirty="0"/>
          </a:p>
        </p:txBody>
      </p:sp>
      <p:pic>
        <p:nvPicPr>
          <p:cNvPr id="358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735734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145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Utility Scale Wind</a:t>
            </a:r>
            <a:endParaRPr lang="en-US" sz="4000" b="1" dirty="0"/>
          </a:p>
        </p:txBody>
      </p:sp>
      <p:pic>
        <p:nvPicPr>
          <p:cNvPr id="2150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583601" cy="396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057400"/>
            <a:ext cx="2956154"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197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VAWT and HAWT</a:t>
            </a:r>
            <a:endParaRPr lang="en-US" sz="4000" b="1" dirty="0"/>
          </a:p>
        </p:txBody>
      </p: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3303" y="1752600"/>
            <a:ext cx="5797393"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017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Solar Energy</a:t>
            </a:r>
            <a:endParaRPr lang="en-US" sz="6000" dirty="0"/>
          </a:p>
        </p:txBody>
      </p:sp>
      <p:sp>
        <p:nvSpPr>
          <p:cNvPr id="3" name="Content Placeholder 2"/>
          <p:cNvSpPr>
            <a:spLocks noGrp="1"/>
          </p:cNvSpPr>
          <p:nvPr>
            <p:ph idx="1"/>
          </p:nvPr>
        </p:nvSpPr>
        <p:spPr>
          <a:xfrm>
            <a:off x="380999" y="2286000"/>
            <a:ext cx="8429625" cy="3810000"/>
          </a:xfrm>
        </p:spPr>
        <p:txBody>
          <a:bodyPr>
            <a:normAutofit fontScale="92500" lnSpcReduction="20000"/>
          </a:bodyPr>
          <a:lstStyle/>
          <a:p>
            <a:r>
              <a:rPr lang="en-US" b="1" dirty="0" smtClean="0"/>
              <a:t>Solar energy is the most abundant source of energy on Earth.</a:t>
            </a:r>
          </a:p>
          <a:p>
            <a:pPr marL="114300" indent="0">
              <a:buNone/>
            </a:pPr>
            <a:endParaRPr lang="en-US" b="1" dirty="0" smtClean="0"/>
          </a:p>
          <a:p>
            <a:r>
              <a:rPr lang="en-US" b="1" dirty="0" smtClean="0"/>
              <a:t>The amount of energy striking the Earth’s atmosphere is approx. 1,366 watts per sq. meter.</a:t>
            </a:r>
          </a:p>
          <a:p>
            <a:pPr marL="114300" indent="0">
              <a:buNone/>
            </a:pPr>
            <a:endParaRPr lang="en-US" b="1" dirty="0" smtClean="0"/>
          </a:p>
          <a:p>
            <a:r>
              <a:rPr lang="en-US" b="1" dirty="0" smtClean="0"/>
              <a:t>Only 70%, or approx. 1,000 watts reaches the Earth’s surface.</a:t>
            </a:r>
          </a:p>
          <a:p>
            <a:pPr marL="114300" indent="0">
              <a:buNone/>
            </a:pPr>
            <a:endParaRPr lang="en-US" b="1" dirty="0" smtClean="0"/>
          </a:p>
          <a:p>
            <a:r>
              <a:rPr lang="en-US" b="1" dirty="0" smtClean="0"/>
              <a:t>The amount of solar energy striking the Earth in one hour is more than the world uses in an entire year.</a:t>
            </a:r>
            <a:endParaRPr lang="en-US" b="1" dirty="0"/>
          </a:p>
        </p:txBody>
      </p:sp>
    </p:spTree>
    <p:extLst>
      <p:ext uri="{BB962C8B-B14F-4D97-AF65-F5344CB8AC3E}">
        <p14:creationId xmlns:p14="http://schemas.microsoft.com/office/powerpoint/2010/main" val="717308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Vertical Axis Wind Turbine</a:t>
            </a:r>
            <a:endParaRPr lang="en-US" sz="4000" b="1" dirty="0"/>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039" y="1752600"/>
            <a:ext cx="5791921"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966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Horizontal Axis Wind Turbine</a:t>
            </a:r>
            <a:endParaRPr lang="en-US" b="1" dirty="0"/>
          </a:p>
        </p:txBody>
      </p:sp>
      <p:pic>
        <p:nvPicPr>
          <p:cNvPr id="2457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3200" y="1752600"/>
            <a:ext cx="377680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184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Horizontal Axis Wind Turbine</a:t>
            </a:r>
          </a:p>
        </p:txBody>
      </p:sp>
      <p:pic>
        <p:nvPicPr>
          <p:cNvPr id="256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7589" y="1752600"/>
            <a:ext cx="7728821"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9020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Wind Turbine components</a:t>
            </a:r>
            <a:endParaRPr lang="en-US" sz="4000" b="1"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231069" cy="500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16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Nacelle</a:t>
            </a:r>
            <a:endParaRPr lang="en-US" sz="4000" b="1" dirty="0"/>
          </a:p>
        </p:txBody>
      </p:sp>
      <p:pic>
        <p:nvPicPr>
          <p:cNvPr id="276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15527" y="1752600"/>
            <a:ext cx="6512945"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9846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Rotor</a:t>
            </a:r>
            <a:endParaRPr lang="en-US" sz="4000" b="1" dirty="0"/>
          </a:p>
        </p:txBody>
      </p:sp>
      <p:pic>
        <p:nvPicPr>
          <p:cNvPr id="286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742509" cy="449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632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Tower</a:t>
            </a:r>
            <a:endParaRPr lang="en-US" sz="4000" b="1" dirty="0"/>
          </a:p>
        </p:txBody>
      </p:sp>
      <p:pic>
        <p:nvPicPr>
          <p:cNvPr id="296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790426"/>
            <a:ext cx="2950899" cy="487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descr="C:\Users\gplister\Pictures\2013Climb\DSC035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752600"/>
            <a:ext cx="371475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43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Yaw system</a:t>
            </a:r>
            <a:endParaRPr lang="en-US" sz="4000" b="1" dirty="0"/>
          </a:p>
        </p:txBody>
      </p:sp>
      <p:pic>
        <p:nvPicPr>
          <p:cNvPr id="307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0220" y="1752600"/>
            <a:ext cx="610356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389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Drive  train</a:t>
            </a:r>
            <a:endParaRPr lang="en-US" sz="4000" b="1" dirty="0"/>
          </a:p>
        </p:txBody>
      </p:sp>
      <p:pic>
        <p:nvPicPr>
          <p:cNvPr id="317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6553364" cy="50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2941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Generator</a:t>
            </a:r>
            <a:endParaRPr lang="en-US" sz="4000" b="1" dirty="0"/>
          </a:p>
        </p:txBody>
      </p:sp>
      <p:pic>
        <p:nvPicPr>
          <p:cNvPr id="327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6074928"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710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6164331" cy="392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675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Turbine control unit</a:t>
            </a:r>
            <a:endParaRPr lang="en-US" sz="4000" b="1" dirty="0"/>
          </a:p>
        </p:txBody>
      </p:sp>
      <p:pic>
        <p:nvPicPr>
          <p:cNvPr id="337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6344661" cy="509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150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Players  in  wind</a:t>
            </a:r>
            <a:endParaRPr lang="en-US" sz="4000" b="1" dirty="0"/>
          </a:p>
        </p:txBody>
      </p:sp>
      <p:pic>
        <p:nvPicPr>
          <p:cNvPr id="368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6459" y="1891461"/>
            <a:ext cx="6751081" cy="409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23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Wind industry in Texas</a:t>
            </a:r>
            <a:endParaRPr lang="en-US" sz="4000" b="1" dirty="0"/>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640976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9976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Landowners</a:t>
            </a:r>
            <a:endParaRPr lang="en-US" sz="4000" b="1" dirty="0"/>
          </a:p>
        </p:txBody>
      </p:sp>
      <p:pic>
        <p:nvPicPr>
          <p:cNvPr id="378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93597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2572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Associations</a:t>
            </a:r>
            <a:endParaRPr lang="en-US" sz="4000" b="1" dirty="0"/>
          </a:p>
        </p:txBody>
      </p:sp>
      <p:pic>
        <p:nvPicPr>
          <p:cNvPr id="389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1079" y="2622861"/>
            <a:ext cx="6801841" cy="263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518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Wind Energy Technology</a:t>
            </a:r>
            <a:endParaRPr lang="en-US" sz="4000" b="1" dirty="0"/>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7980697" cy="2932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307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Tstc</a:t>
            </a:r>
            <a:r>
              <a:rPr lang="en-US" dirty="0" smtClean="0"/>
              <a:t>  Wind energy technology</a:t>
            </a:r>
            <a:endParaRPr lang="en-US" dirty="0"/>
          </a:p>
        </p:txBody>
      </p:sp>
      <p:pic>
        <p:nvPicPr>
          <p:cNvPr id="41986" name="Picture 2" descr="C:\Users\gplister\Pictures\Cam_Dump\DSC0324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905000"/>
            <a:ext cx="3280172" cy="4373563"/>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286000"/>
            <a:ext cx="4632960"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2541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Tstc</a:t>
            </a:r>
            <a:r>
              <a:rPr lang="en-US" dirty="0" smtClean="0"/>
              <a:t> wind energy technology</a:t>
            </a:r>
            <a:endParaRPr lang="en-US" dirty="0"/>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3280172" cy="437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286000"/>
            <a:ext cx="4754880"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963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Tstc</a:t>
            </a:r>
            <a:r>
              <a:rPr lang="en-US" dirty="0" smtClean="0"/>
              <a:t> wind energy technology</a:t>
            </a:r>
            <a:endParaRPr lang="en-US" dirty="0"/>
          </a:p>
        </p:txBody>
      </p:sp>
      <p:pic>
        <p:nvPicPr>
          <p:cNvPr id="440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667000"/>
            <a:ext cx="3830108" cy="2872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76400"/>
            <a:ext cx="37719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826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smtClean="0"/>
              <a:t> </a:t>
            </a:r>
            <a:endParaRPr lang="en-US" dirty="0"/>
          </a:p>
        </p:txBody>
      </p:sp>
    </p:spTree>
    <p:extLst>
      <p:ext uri="{BB962C8B-B14F-4D97-AF65-F5344CB8AC3E}">
        <p14:creationId xmlns:p14="http://schemas.microsoft.com/office/powerpoint/2010/main" val="405156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Wind Energy</a:t>
            </a:r>
            <a:endParaRPr lang="en-US" sz="6000" dirty="0"/>
          </a:p>
        </p:txBody>
      </p:sp>
      <p:sp>
        <p:nvSpPr>
          <p:cNvPr id="3" name="Content Placeholder 2"/>
          <p:cNvSpPr>
            <a:spLocks noGrp="1"/>
          </p:cNvSpPr>
          <p:nvPr>
            <p:ph idx="1"/>
          </p:nvPr>
        </p:nvSpPr>
        <p:spPr>
          <a:xfrm>
            <a:off x="457200" y="2590800"/>
            <a:ext cx="8229600" cy="3200400"/>
          </a:xfrm>
        </p:spPr>
        <p:txBody>
          <a:bodyPr>
            <a:normAutofit fontScale="92500" lnSpcReduction="10000"/>
          </a:bodyPr>
          <a:lstStyle/>
          <a:p>
            <a:r>
              <a:rPr lang="en-US" b="1" dirty="0" smtClean="0"/>
              <a:t>Wind is the movement of air across the Earth due to changes in atmospheric pressure and temperature caused by the sun.</a:t>
            </a:r>
          </a:p>
          <a:p>
            <a:pPr marL="114300" indent="0">
              <a:buNone/>
            </a:pPr>
            <a:endParaRPr lang="en-US" b="1" dirty="0" smtClean="0"/>
          </a:p>
          <a:p>
            <a:r>
              <a:rPr lang="en-US" b="1" dirty="0" smtClean="0"/>
              <a:t>Wind power is generated by air movement or wind.</a:t>
            </a:r>
          </a:p>
          <a:p>
            <a:pPr marL="114300" indent="0">
              <a:buNone/>
            </a:pPr>
            <a:endParaRPr lang="en-US" b="1" dirty="0" smtClean="0"/>
          </a:p>
          <a:p>
            <a:r>
              <a:rPr lang="en-US" b="1" dirty="0" smtClean="0"/>
              <a:t>Devices such as windmills and wind turbines convert kinetic energy from the wind into mechanical or electrical power.</a:t>
            </a:r>
            <a:endParaRPr lang="en-US" b="1" dirty="0"/>
          </a:p>
        </p:txBody>
      </p:sp>
    </p:spTree>
    <p:extLst>
      <p:ext uri="{BB962C8B-B14F-4D97-AF65-F5344CB8AC3E}">
        <p14:creationId xmlns:p14="http://schemas.microsoft.com/office/powerpoint/2010/main" val="855276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Wind Energy</a:t>
            </a:r>
            <a:endParaRPr lang="en-US" sz="6000" dirty="0"/>
          </a:p>
        </p:txBody>
      </p:sp>
      <p:sp>
        <p:nvSpPr>
          <p:cNvPr id="3" name="Content Placeholder 2"/>
          <p:cNvSpPr>
            <a:spLocks noGrp="1"/>
          </p:cNvSpPr>
          <p:nvPr>
            <p:ph idx="1"/>
          </p:nvPr>
        </p:nvSpPr>
        <p:spPr/>
        <p:txBody>
          <a:bodyPr/>
          <a:lstStyle/>
          <a:p>
            <a:r>
              <a:rPr lang="en-US" b="1" dirty="0" smtClean="0"/>
              <a:t>Wind is a desirable energy source because it is renewable.</a:t>
            </a:r>
          </a:p>
          <a:p>
            <a:pPr marL="114300" indent="0">
              <a:buNone/>
            </a:pPr>
            <a:endParaRPr lang="en-US" b="1" dirty="0" smtClean="0"/>
          </a:p>
          <a:p>
            <a:r>
              <a:rPr lang="en-US" b="1" dirty="0" smtClean="0"/>
              <a:t>A renewable energy source is one that replenishes constantly.</a:t>
            </a:r>
          </a:p>
          <a:p>
            <a:pPr marL="114300" indent="0">
              <a:buNone/>
            </a:pPr>
            <a:endParaRPr lang="en-US" b="1" dirty="0" smtClean="0"/>
          </a:p>
          <a:p>
            <a:r>
              <a:rPr lang="en-US" b="1" dirty="0" smtClean="0"/>
              <a:t>Fossil fuels are the most used energy source.</a:t>
            </a:r>
          </a:p>
          <a:p>
            <a:pPr marL="114300" indent="0">
              <a:buNone/>
            </a:pPr>
            <a:endParaRPr lang="en-US" b="1" dirty="0" smtClean="0"/>
          </a:p>
          <a:p>
            <a:r>
              <a:rPr lang="en-US" b="1" dirty="0" smtClean="0"/>
              <a:t>Fossil fuels are considered a nonrenewable energy source.</a:t>
            </a:r>
            <a:endParaRPr lang="en-US" b="1" dirty="0"/>
          </a:p>
        </p:txBody>
      </p:sp>
    </p:spTree>
    <p:extLst>
      <p:ext uri="{BB962C8B-B14F-4D97-AF65-F5344CB8AC3E}">
        <p14:creationId xmlns:p14="http://schemas.microsoft.com/office/powerpoint/2010/main" val="1408681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Wind Energy History</a:t>
            </a:r>
            <a:endParaRPr lang="en-US" sz="4800"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3941" y="1752600"/>
            <a:ext cx="5716117"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141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12</a:t>
            </a:r>
            <a:r>
              <a:rPr lang="en-US" sz="4000" b="1" baseline="30000" dirty="0" smtClean="0"/>
              <a:t>th</a:t>
            </a:r>
            <a:r>
              <a:rPr lang="en-US" sz="4000" b="1" dirty="0" smtClean="0"/>
              <a:t> Century Wind Energy</a:t>
            </a:r>
            <a:endParaRPr lang="en-US" sz="4000" b="1"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4600" y="1676400"/>
            <a:ext cx="3926143" cy="506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211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14</a:t>
            </a:r>
            <a:r>
              <a:rPr lang="en-US" sz="4000" b="1" baseline="30000" dirty="0" smtClean="0"/>
              <a:t>th</a:t>
            </a:r>
            <a:r>
              <a:rPr lang="en-US" sz="4000" b="1" dirty="0" smtClean="0"/>
              <a:t> Century Wind Energy</a:t>
            </a:r>
            <a:endParaRPr lang="en-US" sz="4000" b="1" dirty="0"/>
          </a:p>
        </p:txBody>
      </p:sp>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315199"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7539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15114</TotalTime>
  <Words>4066</Words>
  <Application>Microsoft Office PowerPoint</Application>
  <PresentationFormat>On-screen Show (4:3)</PresentationFormat>
  <Paragraphs>201</Paragraphs>
  <Slides>49</Slides>
  <Notes>33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Apothecary</vt:lpstr>
      <vt:lpstr>Wind Energy</vt:lpstr>
      <vt:lpstr>Solar Energy</vt:lpstr>
      <vt:lpstr>Solar Energy</vt:lpstr>
      <vt:lpstr> </vt:lpstr>
      <vt:lpstr>Wind Energy</vt:lpstr>
      <vt:lpstr>Wind Energy</vt:lpstr>
      <vt:lpstr>Wind Energy History</vt:lpstr>
      <vt:lpstr>12th Century Wind Energy</vt:lpstr>
      <vt:lpstr>14th Century Wind Energy</vt:lpstr>
      <vt:lpstr>19th Century Wind Energy</vt:lpstr>
      <vt:lpstr>19th Century Wind energy</vt:lpstr>
      <vt:lpstr>19th Century Wind energy</vt:lpstr>
      <vt:lpstr>Marcellus Jacobs</vt:lpstr>
      <vt:lpstr>20th Century Wind Energy</vt:lpstr>
      <vt:lpstr>20th Century Wind energy</vt:lpstr>
      <vt:lpstr>Windmills</vt:lpstr>
      <vt:lpstr>20th Century Wind Energy</vt:lpstr>
      <vt:lpstr>20th Century Wind Energy</vt:lpstr>
      <vt:lpstr>20th Century Wind Energy</vt:lpstr>
      <vt:lpstr>Break Time</vt:lpstr>
      <vt:lpstr>Wind turbine Categories</vt:lpstr>
      <vt:lpstr>Small  Wind</vt:lpstr>
      <vt:lpstr>Small  wind</vt:lpstr>
      <vt:lpstr> Small  Wind</vt:lpstr>
      <vt:lpstr>Stand Alone System</vt:lpstr>
      <vt:lpstr>Grid – Tied System</vt:lpstr>
      <vt:lpstr>Hybrid power systems</vt:lpstr>
      <vt:lpstr>Utility Scale Wind</vt:lpstr>
      <vt:lpstr>VAWT and HAWT</vt:lpstr>
      <vt:lpstr>Vertical Axis Wind Turbine</vt:lpstr>
      <vt:lpstr>Horizontal Axis Wind Turbine</vt:lpstr>
      <vt:lpstr>Horizontal Axis Wind Turbine</vt:lpstr>
      <vt:lpstr>Wind Turbine components</vt:lpstr>
      <vt:lpstr>Nacelle</vt:lpstr>
      <vt:lpstr>Rotor</vt:lpstr>
      <vt:lpstr>Tower</vt:lpstr>
      <vt:lpstr>Yaw system</vt:lpstr>
      <vt:lpstr>Drive  train</vt:lpstr>
      <vt:lpstr>Generator</vt:lpstr>
      <vt:lpstr>Turbine control unit</vt:lpstr>
      <vt:lpstr>Players  in  wind</vt:lpstr>
      <vt:lpstr>Wind industry in Texas</vt:lpstr>
      <vt:lpstr>Landowners</vt:lpstr>
      <vt:lpstr>Associations</vt:lpstr>
      <vt:lpstr>Wind Energy Technology</vt:lpstr>
      <vt:lpstr>Tstc  Wind energy technology</vt:lpstr>
      <vt:lpstr>Tstc wind energy technology</vt:lpstr>
      <vt:lpstr>Tstc wind energy technology</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gplister</dc:creator>
  <cp:lastModifiedBy>gplister</cp:lastModifiedBy>
  <cp:revision>72</cp:revision>
  <dcterms:created xsi:type="dcterms:W3CDTF">2014-05-29T15:00:10Z</dcterms:created>
  <dcterms:modified xsi:type="dcterms:W3CDTF">2014-06-09T05:01:59Z</dcterms:modified>
</cp:coreProperties>
</file>